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61" r:id="rId5"/>
    <p:sldId id="262" r:id="rId6"/>
    <p:sldId id="289" r:id="rId7"/>
    <p:sldId id="273" r:id="rId8"/>
    <p:sldId id="301" r:id="rId9"/>
    <p:sldId id="324" r:id="rId10"/>
    <p:sldId id="302" r:id="rId11"/>
    <p:sldId id="303" r:id="rId12"/>
    <p:sldId id="304" r:id="rId13"/>
    <p:sldId id="306" r:id="rId14"/>
    <p:sldId id="307" r:id="rId15"/>
    <p:sldId id="321" r:id="rId16"/>
    <p:sldId id="259" r:id="rId17"/>
    <p:sldId id="281" r:id="rId18"/>
    <p:sldId id="322" r:id="rId19"/>
    <p:sldId id="323" r:id="rId20"/>
    <p:sldId id="282" r:id="rId21"/>
    <p:sldId id="263" r:id="rId22"/>
    <p:sldId id="292" r:id="rId23"/>
    <p:sldId id="294" r:id="rId24"/>
    <p:sldId id="296" r:id="rId25"/>
    <p:sldId id="28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3DFDC-927B-4488-A52E-CD5D0B3948E8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B0C2-E90E-4707-ACD3-8174D52086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9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772782-E2A6-4C29-823E-6911D40FC0FB}" type="slidenum">
              <a:rPr lang="de-DE" altLang="de-DE" sz="1200" smtClean="0"/>
              <a:pPr/>
              <a:t>1</a:t>
            </a:fld>
            <a:endParaRPr lang="de-DE" altLang="de-DE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2747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5367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90950" y="9356725"/>
            <a:ext cx="29003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DAFE3CB-194F-4AD2-9FDA-42BA1600CF81}" type="slidenum">
              <a:rPr lang="de-DE" altLang="de-DE" sz="1200"/>
              <a:pPr algn="r" eaLnBrk="1" hangingPunct="1"/>
              <a:t>13</a:t>
            </a:fld>
            <a:endParaRPr lang="de-DE" altLang="de-DE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5946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790950" y="9356725"/>
            <a:ext cx="29003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5E1D9F3-3A6E-4EB7-9E29-EB9BE046D296}" type="slidenum">
              <a:rPr lang="de-DE" altLang="de-DE" sz="1200"/>
              <a:pPr algn="r" eaLnBrk="1" hangingPunct="1"/>
              <a:t>14</a:t>
            </a:fld>
            <a:endParaRPr lang="de-DE" altLang="de-DE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975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F9AA16-74F4-4F2E-A988-63699B3DAC72}" type="slidenum">
              <a:rPr lang="de-DE" altLang="de-DE" sz="1200" smtClean="0"/>
              <a:pPr/>
              <a:t>18</a:t>
            </a:fld>
            <a:endParaRPr lang="de-DE" altLang="de-DE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3801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62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09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9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1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8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61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9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15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57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27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71F85-C457-4B68-83F1-029F9CEF1637}" type="datetimeFigureOut">
              <a:rPr lang="de-DE" smtClean="0"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23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100yss.org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maurer@iicm.edu" TargetMode="External"/><Relationship Id="rId2" Type="http://schemas.openxmlformats.org/officeDocument/2006/relationships/hyperlink" Target="http://www.iicm.edu/maurerhwww.ae-info.org/ae/Member/Maurer_Herman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65828-8098-41C6-9591-6A0B7C6C8AA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9972"/>
            <a:ext cx="11185849" cy="1574638"/>
          </a:xfrm>
        </p:spPr>
        <p:txBody>
          <a:bodyPr>
            <a:noAutofit/>
          </a:bodyPr>
          <a:lstStyle/>
          <a:p>
            <a:r>
              <a:rPr lang="en-US" b="1" dirty="0" smtClean="0"/>
              <a:t>             New technologies: Pros and Cons</a:t>
            </a:r>
            <a:endParaRPr lang="de-DE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97024" y="5131263"/>
            <a:ext cx="1005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 err="1" smtClean="0"/>
              <a:t>Invited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talk</a:t>
            </a:r>
            <a:r>
              <a:rPr lang="de-DE" altLang="de-DE" dirty="0" smtClean="0">
                <a:solidFill>
                  <a:schemeClr val="bg1"/>
                </a:solidFill>
              </a:rPr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>
                <a:solidFill>
                  <a:schemeClr val="bg1"/>
                </a:solidFill>
              </a:rPr>
              <a:t> </a:t>
            </a:r>
            <a:r>
              <a:rPr lang="de-DE" altLang="de-DE" dirty="0" smtClean="0"/>
              <a:t>Hermann </a:t>
            </a:r>
            <a:r>
              <a:rPr lang="de-DE" altLang="de-DE" dirty="0"/>
              <a:t>Maurer</a:t>
            </a:r>
            <a:br>
              <a:rPr lang="de-DE" altLang="de-DE" dirty="0"/>
            </a:br>
            <a:r>
              <a:rPr lang="de-DE" altLang="de-DE" dirty="0" smtClean="0"/>
              <a:t>Graz 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Technology, Austria, Europe</a:t>
            </a:r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67925"/>
            <a:ext cx="10220325" cy="41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52450" y="852011"/>
            <a:ext cx="9821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Remember</a:t>
            </a:r>
            <a:r>
              <a:rPr lang="de-DE" sz="3200" dirty="0" smtClean="0"/>
              <a:t> also:  Global </a:t>
            </a:r>
            <a:r>
              <a:rPr lang="de-DE" sz="3200" dirty="0" err="1" smtClean="0"/>
              <a:t>warming</a:t>
            </a:r>
            <a:r>
              <a:rPr lang="de-DE" sz="3200" dirty="0" smtClean="0"/>
              <a:t> </a:t>
            </a:r>
            <a:r>
              <a:rPr lang="de-DE" sz="3200" dirty="0" err="1" smtClean="0"/>
              <a:t>may</a:t>
            </a:r>
            <a:r>
              <a:rPr lang="de-DE" sz="3200" dirty="0" smtClean="0"/>
              <a:t> </a:t>
            </a:r>
            <a:r>
              <a:rPr lang="de-DE" sz="3200" dirty="0" err="1" smtClean="0"/>
              <a:t>well</a:t>
            </a:r>
            <a:r>
              <a:rPr lang="de-DE" sz="3200" dirty="0" smtClean="0"/>
              <a:t> </a:t>
            </a:r>
            <a:r>
              <a:rPr lang="de-DE" sz="3200" dirty="0" err="1" smtClean="0"/>
              <a:t>be</a:t>
            </a:r>
            <a:r>
              <a:rPr lang="de-DE" sz="3200" dirty="0" smtClean="0"/>
              <a:t> man-made:</a:t>
            </a:r>
          </a:p>
          <a:p>
            <a:r>
              <a:rPr lang="de-DE" sz="3200" dirty="0" smtClean="0"/>
              <a:t>2 </a:t>
            </a:r>
            <a:r>
              <a:rPr lang="de-DE" sz="3200" dirty="0" err="1" smtClean="0"/>
              <a:t>billion</a:t>
            </a:r>
            <a:r>
              <a:rPr lang="de-DE" sz="3200" dirty="0" smtClean="0"/>
              <a:t> </a:t>
            </a:r>
            <a:r>
              <a:rPr lang="de-DE" sz="3200" dirty="0" err="1" smtClean="0"/>
              <a:t>humans</a:t>
            </a:r>
            <a:r>
              <a:rPr lang="de-DE" sz="3200" dirty="0" smtClean="0"/>
              <a:t> in 1930</a:t>
            </a:r>
          </a:p>
          <a:p>
            <a:r>
              <a:rPr lang="de-DE" sz="3200" dirty="0" smtClean="0"/>
              <a:t>10 </a:t>
            </a:r>
            <a:r>
              <a:rPr lang="de-DE" sz="3200" dirty="0" err="1" smtClean="0"/>
              <a:t>billion</a:t>
            </a:r>
            <a:r>
              <a:rPr lang="de-DE" sz="3200" dirty="0" smtClean="0"/>
              <a:t> in 2050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483809" y="2589103"/>
            <a:ext cx="11127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climatologists</a:t>
            </a:r>
            <a:r>
              <a:rPr lang="de-DE" sz="2800" dirty="0" smtClean="0"/>
              <a:t> </a:t>
            </a:r>
            <a:r>
              <a:rPr lang="de-DE" sz="2800" dirty="0" err="1" smtClean="0"/>
              <a:t>claim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 global </a:t>
            </a:r>
            <a:r>
              <a:rPr lang="de-DE" sz="2800" dirty="0" err="1" smtClean="0"/>
              <a:t>warming</a:t>
            </a:r>
            <a:r>
              <a:rPr lang="de-DE" sz="2800" dirty="0" smtClean="0"/>
              <a:t> will </a:t>
            </a:r>
            <a:r>
              <a:rPr lang="de-DE" sz="2800" dirty="0" err="1" smtClean="0"/>
              <a:t>raise</a:t>
            </a:r>
            <a:r>
              <a:rPr lang="de-DE" sz="2800" dirty="0" smtClean="0"/>
              <a:t> </a:t>
            </a:r>
            <a:r>
              <a:rPr lang="de-DE" sz="2800" dirty="0" err="1" smtClean="0"/>
              <a:t>level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oceans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 </a:t>
            </a:r>
          </a:p>
          <a:p>
            <a:r>
              <a:rPr lang="de-DE" sz="2800" dirty="0"/>
              <a:t>a</a:t>
            </a:r>
            <a:r>
              <a:rPr lang="de-DE" sz="2800" dirty="0" smtClean="0"/>
              <a:t> </a:t>
            </a:r>
            <a:r>
              <a:rPr lang="de-DE" sz="2800" dirty="0" err="1" smtClean="0"/>
              <a:t>foot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more</a:t>
            </a:r>
            <a:r>
              <a:rPr lang="de-DE" sz="2800" dirty="0" smtClean="0"/>
              <a:t>.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3809" y="3729721"/>
            <a:ext cx="113058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Great!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enough</a:t>
            </a:r>
            <a:r>
              <a:rPr lang="de-DE" sz="2800" dirty="0" smtClean="0"/>
              <a:t> </a:t>
            </a:r>
            <a:r>
              <a:rPr lang="de-DE" sz="2800" dirty="0"/>
              <a:t>clean </a:t>
            </a:r>
            <a:r>
              <a:rPr lang="de-DE" sz="2800" dirty="0" err="1"/>
              <a:t>energy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finally</a:t>
            </a:r>
            <a:r>
              <a:rPr lang="de-DE" sz="2800" dirty="0"/>
              <a:t> </a:t>
            </a:r>
            <a:r>
              <a:rPr lang="de-DE" sz="2800" dirty="0" err="1" smtClean="0"/>
              <a:t>desalinate</a:t>
            </a:r>
            <a:r>
              <a:rPr lang="de-DE" sz="2800" dirty="0" smtClean="0"/>
              <a:t> </a:t>
            </a:r>
            <a:r>
              <a:rPr lang="de-DE" sz="2800" dirty="0" err="1"/>
              <a:t>ocean</a:t>
            </a:r>
            <a:r>
              <a:rPr lang="de-DE" sz="2800" dirty="0"/>
              <a:t> </a:t>
            </a:r>
            <a:r>
              <a:rPr lang="de-DE" sz="2800" dirty="0" err="1"/>
              <a:t>water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in </a:t>
            </a:r>
            <a:r>
              <a:rPr lang="de-DE" sz="2800" dirty="0"/>
              <a:t>large </a:t>
            </a:r>
            <a:r>
              <a:rPr lang="de-DE" sz="2800" dirty="0" err="1" smtClean="0"/>
              <a:t>quantities</a:t>
            </a:r>
            <a:r>
              <a:rPr lang="de-DE" sz="2800" dirty="0" smtClean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water</a:t>
            </a:r>
            <a:r>
              <a:rPr lang="de-DE" sz="2800" dirty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/>
              <a:t>dry </a:t>
            </a:r>
            <a:r>
              <a:rPr lang="de-DE" sz="2800" dirty="0" err="1" smtClean="0"/>
              <a:t>areas</a:t>
            </a:r>
            <a:r>
              <a:rPr lang="de-DE" sz="2800" dirty="0" smtClean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smtClean="0"/>
              <a:t>Pakistan</a:t>
            </a:r>
            <a:r>
              <a:rPr lang="de-DE" sz="2800" dirty="0"/>
              <a:t>, </a:t>
            </a:r>
            <a:r>
              <a:rPr lang="de-DE" sz="2800" dirty="0" err="1"/>
              <a:t>of</a:t>
            </a:r>
            <a:r>
              <a:rPr lang="de-DE" sz="2800" dirty="0"/>
              <a:t> Peru,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/>
              <a:t>Sahara, </a:t>
            </a:r>
            <a:endParaRPr lang="de-DE" sz="2800" dirty="0" smtClean="0"/>
          </a:p>
          <a:p>
            <a:r>
              <a:rPr lang="de-DE" sz="2800" dirty="0" err="1" smtClean="0"/>
              <a:t>parts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China,….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provide</a:t>
            </a:r>
            <a:r>
              <a:rPr lang="de-DE" sz="2800" dirty="0" smtClean="0"/>
              <a:t> clean </a:t>
            </a:r>
            <a:r>
              <a:rPr lang="de-DE" sz="2800" dirty="0" err="1" smtClean="0"/>
              <a:t>water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800 </a:t>
            </a:r>
            <a:r>
              <a:rPr lang="de-DE" sz="2800" dirty="0" err="1" smtClean="0"/>
              <a:t>million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</a:t>
            </a:r>
            <a:r>
              <a:rPr lang="de-DE" sz="2800" dirty="0" err="1" smtClean="0"/>
              <a:t>currently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it!</a:t>
            </a:r>
            <a:r>
              <a:rPr lang="de-DE" sz="2800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3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2450" y="685800"/>
            <a:ext cx="1162382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In </a:t>
            </a:r>
            <a:r>
              <a:rPr lang="de-DE" sz="2400" dirty="0" err="1" smtClean="0"/>
              <a:t>addition</a:t>
            </a:r>
            <a:r>
              <a:rPr lang="de-DE" sz="2400" dirty="0" smtClean="0"/>
              <a:t>,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CO2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really</a:t>
            </a:r>
            <a:r>
              <a:rPr lang="de-DE" sz="2400" dirty="0" smtClean="0"/>
              <a:t> </a:t>
            </a:r>
            <a:r>
              <a:rPr lang="de-DE" sz="2400" dirty="0" err="1" smtClean="0"/>
              <a:t>understood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air</a:t>
            </a:r>
            <a:r>
              <a:rPr lang="de-DE" sz="2400" dirty="0" smtClean="0"/>
              <a:t>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0.04%  (400 ppm) , but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varied</a:t>
            </a:r>
            <a:r>
              <a:rPr lang="de-DE" sz="2400" dirty="0" smtClean="0"/>
              <a:t> a </a:t>
            </a:r>
            <a:r>
              <a:rPr lang="de-DE" sz="2400" dirty="0" err="1" smtClean="0"/>
              <a:t>lot</a:t>
            </a:r>
            <a:r>
              <a:rPr lang="de-DE" sz="2400" dirty="0" smtClean="0"/>
              <a:t>  in </a:t>
            </a:r>
            <a:r>
              <a:rPr lang="de-DE" sz="2400" dirty="0" err="1" smtClean="0"/>
              <a:t>earth‘s</a:t>
            </a:r>
            <a:r>
              <a:rPr lang="de-DE" sz="2400" dirty="0" smtClean="0"/>
              <a:t> </a:t>
            </a:r>
            <a:r>
              <a:rPr lang="de-DE" sz="2400" dirty="0" err="1" smtClean="0"/>
              <a:t>history</a:t>
            </a:r>
            <a:r>
              <a:rPr lang="de-DE" sz="2400" dirty="0" smtClean="0"/>
              <a:t>. 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plants</a:t>
            </a:r>
            <a:r>
              <a:rPr lang="de-DE" sz="2400" dirty="0" smtClean="0"/>
              <a:t> </a:t>
            </a:r>
            <a:r>
              <a:rPr lang="de-DE" sz="2400" dirty="0" err="1" smtClean="0"/>
              <a:t>grow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at 600 ppm!</a:t>
            </a:r>
          </a:p>
          <a:p>
            <a:endParaRPr lang="de-DE" sz="2400" dirty="0"/>
          </a:p>
          <a:p>
            <a:r>
              <a:rPr lang="de-DE" sz="2400" dirty="0" smtClean="0"/>
              <a:t>CO2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considered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greenhouse</a:t>
            </a:r>
            <a:r>
              <a:rPr lang="de-DE" sz="2400" dirty="0" smtClean="0"/>
              <a:t> gas. But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worse</a:t>
            </a:r>
            <a:r>
              <a:rPr lang="de-DE" sz="2400" dirty="0" smtClean="0"/>
              <a:t> </a:t>
            </a:r>
            <a:r>
              <a:rPr lang="de-DE" sz="2400" dirty="0" err="1" smtClean="0"/>
              <a:t>greenhouse</a:t>
            </a:r>
            <a:r>
              <a:rPr lang="de-DE" sz="2400" dirty="0" smtClean="0"/>
              <a:t> </a:t>
            </a:r>
            <a:r>
              <a:rPr lang="de-DE" sz="2400" dirty="0" err="1" smtClean="0"/>
              <a:t>gases</a:t>
            </a:r>
            <a:r>
              <a:rPr lang="de-DE" sz="2400" dirty="0" smtClean="0"/>
              <a:t> (</a:t>
            </a:r>
            <a:r>
              <a:rPr lang="de-DE" sz="2400" dirty="0" err="1" smtClean="0"/>
              <a:t>methan</a:t>
            </a:r>
            <a:r>
              <a:rPr lang="de-DE" sz="2400" dirty="0" smtClean="0"/>
              <a:t>) </a:t>
            </a:r>
            <a:br>
              <a:rPr lang="de-DE" sz="2400" dirty="0" smtClean="0"/>
            </a:b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a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higher</a:t>
            </a:r>
            <a:r>
              <a:rPr lang="de-DE" sz="2400" dirty="0" smtClean="0"/>
              <a:t> </a:t>
            </a:r>
            <a:r>
              <a:rPr lang="de-DE" sz="2400" dirty="0" err="1" smtClean="0"/>
              <a:t>percentage</a:t>
            </a:r>
            <a:r>
              <a:rPr lang="de-DE" sz="2400" dirty="0" smtClean="0"/>
              <a:t> (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vapor</a:t>
            </a:r>
            <a:r>
              <a:rPr lang="de-DE" sz="2400" dirty="0" smtClean="0"/>
              <a:t>).  </a:t>
            </a:r>
            <a:r>
              <a:rPr lang="de-DE" sz="2400" dirty="0" err="1" smtClean="0"/>
              <a:t>Hence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CO2 </a:t>
            </a:r>
            <a:br>
              <a:rPr lang="de-DE" sz="2400" dirty="0" smtClean="0"/>
            </a:br>
            <a:r>
              <a:rPr lang="de-DE" sz="2400" dirty="0" err="1" smtClean="0"/>
              <a:t>concerning</a:t>
            </a:r>
            <a:r>
              <a:rPr lang="de-DE" sz="2400" dirty="0" smtClean="0"/>
              <a:t> global </a:t>
            </a:r>
            <a:r>
              <a:rPr lang="de-DE" sz="2400" dirty="0" err="1" smtClean="0"/>
              <a:t>warming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probably</a:t>
            </a:r>
            <a:r>
              <a:rPr lang="de-DE" sz="2400" dirty="0" smtClean="0"/>
              <a:t> </a:t>
            </a:r>
            <a:r>
              <a:rPr lang="de-DE" sz="2400" dirty="0" err="1"/>
              <a:t>sometimes</a:t>
            </a:r>
            <a:r>
              <a:rPr lang="de-DE" sz="2400" dirty="0"/>
              <a:t> </a:t>
            </a:r>
            <a:r>
              <a:rPr lang="de-DE" sz="2400" dirty="0" err="1" smtClean="0"/>
              <a:t>exaggerated</a:t>
            </a:r>
            <a:r>
              <a:rPr lang="de-DE" sz="2400" dirty="0" smtClean="0"/>
              <a:t>. </a:t>
            </a:r>
          </a:p>
          <a:p>
            <a:endParaRPr lang="de-DE" sz="2400" dirty="0"/>
          </a:p>
          <a:p>
            <a:r>
              <a:rPr lang="de-DE" sz="2400" dirty="0" smtClean="0"/>
              <a:t>Also,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serious</a:t>
            </a:r>
            <a:r>
              <a:rPr lang="de-DE" sz="2400" dirty="0" smtClean="0"/>
              <a:t> </a:t>
            </a:r>
            <a:r>
              <a:rPr lang="de-DE" sz="2400" dirty="0" err="1" smtClean="0"/>
              <a:t>gobal</a:t>
            </a:r>
            <a:r>
              <a:rPr lang="de-DE" sz="2400" dirty="0" smtClean="0"/>
              <a:t> </a:t>
            </a:r>
            <a:r>
              <a:rPr lang="de-DE" sz="2400" dirty="0" err="1" smtClean="0"/>
              <a:t>warming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areas</a:t>
            </a:r>
            <a:r>
              <a:rPr lang="de-DE" sz="2400" dirty="0" smtClean="0"/>
              <a:t> will </a:t>
            </a:r>
            <a:r>
              <a:rPr lang="de-DE" sz="2400" dirty="0" err="1" smtClean="0"/>
              <a:t>suffer</a:t>
            </a:r>
            <a:r>
              <a:rPr lang="de-DE" sz="2400" dirty="0" smtClean="0"/>
              <a:t>, </a:t>
            </a:r>
            <a:r>
              <a:rPr lang="de-DE" sz="2400" dirty="0" err="1" smtClean="0"/>
              <a:t>others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win</a:t>
            </a:r>
            <a:r>
              <a:rPr lang="de-DE" sz="2400" dirty="0" smtClean="0"/>
              <a:t>.  </a:t>
            </a:r>
            <a:br>
              <a:rPr lang="de-DE" sz="2400" dirty="0" smtClean="0"/>
            </a:br>
            <a:r>
              <a:rPr lang="de-DE" sz="2400" dirty="0" smtClean="0"/>
              <a:t>So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involved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really</a:t>
            </a:r>
            <a:r>
              <a:rPr lang="de-DE" sz="2400" dirty="0" smtClean="0"/>
              <a:t> </a:t>
            </a:r>
            <a:r>
              <a:rPr lang="de-DE" sz="2400" dirty="0" err="1" smtClean="0"/>
              <a:t>realiable</a:t>
            </a:r>
            <a:r>
              <a:rPr lang="de-DE" sz="2400" dirty="0" smtClean="0"/>
              <a:t> </a:t>
            </a:r>
            <a:r>
              <a:rPr lang="de-DE" sz="2400" dirty="0" err="1" smtClean="0"/>
              <a:t>statements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uncertain</a:t>
            </a:r>
            <a:r>
              <a:rPr lang="de-DE" sz="2400" dirty="0" smtClean="0"/>
              <a:t>. </a:t>
            </a:r>
            <a:r>
              <a:rPr lang="de-DE" sz="2400" dirty="0"/>
              <a:t>Like: Warmer </a:t>
            </a:r>
            <a:r>
              <a:rPr lang="de-DE" sz="2400" dirty="0" err="1"/>
              <a:t>air</a:t>
            </a:r>
            <a:r>
              <a:rPr lang="de-DE" sz="2400" dirty="0"/>
              <a:t> </a:t>
            </a:r>
            <a:r>
              <a:rPr lang="de-DE" sz="2400" dirty="0" err="1"/>
              <a:t>carries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humidity</a:t>
            </a:r>
            <a:r>
              <a:rPr lang="de-DE" sz="2400" dirty="0"/>
              <a:t>. </a:t>
            </a:r>
            <a:r>
              <a:rPr lang="de-DE" sz="2400" dirty="0" smtClean="0"/>
              <a:t>This will </a:t>
            </a:r>
            <a:r>
              <a:rPr lang="de-DE" sz="2400" dirty="0" err="1" smtClean="0"/>
              <a:t>mean</a:t>
            </a:r>
            <a:r>
              <a:rPr lang="de-DE" sz="2400" dirty="0" smtClean="0"/>
              <a:t> </a:t>
            </a:r>
            <a:r>
              <a:rPr lang="de-DE" sz="2400" dirty="0" err="1"/>
              <a:t>more</a:t>
            </a:r>
            <a:r>
              <a:rPr lang="de-DE" sz="2400" dirty="0"/>
              <a:t> rain in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areas</a:t>
            </a:r>
            <a:r>
              <a:rPr lang="de-DE" sz="2400" dirty="0" smtClean="0"/>
              <a:t>!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220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86455" y="1463134"/>
            <a:ext cx="10968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2400" dirty="0" smtClean="0"/>
              <a:t>The „</a:t>
            </a:r>
            <a:r>
              <a:rPr lang="de-DE" altLang="de-DE" sz="2400" dirty="0" err="1" smtClean="0"/>
              <a:t>green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version</a:t>
            </a:r>
            <a:r>
              <a:rPr lang="de-DE" altLang="de-DE" sz="2400" dirty="0" smtClean="0"/>
              <a:t>“ (</a:t>
            </a:r>
            <a:r>
              <a:rPr lang="de-DE" altLang="de-DE" sz="2400" dirty="0" err="1" smtClean="0"/>
              <a:t>agriculture</a:t>
            </a:r>
            <a:r>
              <a:rPr lang="de-DE" altLang="de-DE" sz="2400" dirty="0" smtClean="0"/>
              <a:t>)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one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most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often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criticized</a:t>
            </a:r>
            <a:r>
              <a:rPr lang="de-DE" altLang="de-DE" sz="2400" dirty="0" smtClean="0"/>
              <a:t> in Europe. </a:t>
            </a:r>
            <a:r>
              <a:rPr lang="de-DE" altLang="de-DE" sz="2400" dirty="0" err="1" smtClean="0"/>
              <a:t>However</a:t>
            </a:r>
            <a:r>
              <a:rPr lang="de-DE" altLang="de-DE" sz="2400" dirty="0" smtClean="0"/>
              <a:t>, </a:t>
            </a:r>
            <a:r>
              <a:rPr lang="de-DE" altLang="de-DE" sz="2400" dirty="0" err="1" smtClean="0"/>
              <a:t>genetic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engineering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better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controllable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than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breeding</a:t>
            </a:r>
            <a:r>
              <a:rPr lang="de-DE" altLang="de-DE" sz="2400" dirty="0" smtClean="0"/>
              <a:t>; </a:t>
            </a:r>
            <a:r>
              <a:rPr lang="de-DE" altLang="de-DE" sz="2400" dirty="0" err="1"/>
              <a:t>and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many</a:t>
            </a:r>
            <a:r>
              <a:rPr lang="de-DE" altLang="de-DE" sz="2400" dirty="0" smtClean="0"/>
              <a:t> positive </a:t>
            </a:r>
            <a:r>
              <a:rPr lang="de-DE" altLang="de-DE" sz="2400" dirty="0" err="1" smtClean="0"/>
              <a:t>results</a:t>
            </a:r>
            <a:r>
              <a:rPr lang="de-DE" altLang="de-DE" sz="2400" dirty="0" smtClean="0"/>
              <a:t> like  golden </a:t>
            </a:r>
            <a:r>
              <a:rPr lang="de-DE" altLang="de-DE" sz="2400" dirty="0" err="1"/>
              <a:t>rice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have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certainly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been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achieved</a:t>
            </a:r>
            <a:r>
              <a:rPr lang="de-DE" altLang="de-DE" sz="2400" dirty="0" smtClean="0"/>
              <a:t> (ß-Carotin).</a:t>
            </a:r>
            <a:endParaRPr lang="de-DE" altLang="de-DE" sz="2400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55775" y="3714751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/>
          </a:p>
        </p:txBody>
      </p:sp>
      <p:pic>
        <p:nvPicPr>
          <p:cNvPr id="184324" name="Picture 4" descr="File:Corn bor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2" y="4634270"/>
            <a:ext cx="27225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708525" y="3282951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/>
          </a:p>
        </p:txBody>
      </p:sp>
      <p:pic>
        <p:nvPicPr>
          <p:cNvPr id="184326" name="Picture 6" descr="File:Western corn rootwo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16" y="4526151"/>
            <a:ext cx="26654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1971675" y="3282951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/>
          </a:p>
        </p:txBody>
      </p:sp>
      <p:pic>
        <p:nvPicPr>
          <p:cNvPr id="184329" name="Picture 9" descr="File:Golden R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4" y="4632326"/>
            <a:ext cx="27225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3933825" y="4158367"/>
            <a:ext cx="7429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600" i="1" dirty="0" err="1">
                <a:latin typeface="+mn-lt"/>
              </a:rPr>
              <a:t>Ostrinia</a:t>
            </a:r>
            <a:r>
              <a:rPr lang="de-DE" sz="1600" i="1" dirty="0">
                <a:latin typeface="+mn-lt"/>
              </a:rPr>
              <a:t> </a:t>
            </a:r>
            <a:r>
              <a:rPr lang="de-DE" sz="1600" i="1" dirty="0" err="1" smtClean="0">
                <a:latin typeface="+mn-lt"/>
              </a:rPr>
              <a:t>nubilalis</a:t>
            </a:r>
            <a:r>
              <a:rPr lang="de-DE" sz="1600" i="1" dirty="0" smtClean="0">
                <a:latin typeface="+mn-lt"/>
              </a:rPr>
              <a:t> (</a:t>
            </a:r>
            <a:r>
              <a:rPr lang="de-DE" sz="1600" i="1" dirty="0" err="1" smtClean="0">
                <a:latin typeface="+mn-lt"/>
              </a:rPr>
              <a:t>corn</a:t>
            </a:r>
            <a:r>
              <a:rPr lang="de-DE" sz="1600" i="1" dirty="0" smtClean="0">
                <a:latin typeface="+mn-lt"/>
              </a:rPr>
              <a:t> </a:t>
            </a:r>
            <a:r>
              <a:rPr lang="de-DE" sz="1600" i="1" dirty="0" err="1" smtClean="0">
                <a:latin typeface="+mn-lt"/>
              </a:rPr>
              <a:t>worm</a:t>
            </a:r>
            <a:r>
              <a:rPr lang="de-DE" sz="1600" i="1" dirty="0" smtClean="0"/>
              <a:t>)          </a:t>
            </a:r>
            <a:r>
              <a:rPr lang="de-DE" sz="1600" i="1" dirty="0" err="1" smtClean="0"/>
              <a:t>Diabrotica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virgifera</a:t>
            </a:r>
            <a:r>
              <a:rPr lang="de-DE" sz="1600" i="1" dirty="0" smtClean="0"/>
              <a:t> (Western </a:t>
            </a:r>
            <a:r>
              <a:rPr lang="de-DE" sz="1600" i="1" dirty="0" err="1" smtClean="0"/>
              <a:t>corn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root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worm</a:t>
            </a:r>
            <a:r>
              <a:rPr lang="de-DE" sz="1600" i="1" dirty="0" smtClean="0"/>
              <a:t>)</a:t>
            </a:r>
            <a:endParaRPr lang="de-DE" altLang="de-DE" sz="1600" dirty="0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933825" y="3751139"/>
            <a:ext cx="70567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„</a:t>
            </a:r>
            <a:r>
              <a:rPr lang="de-DE" altLang="de-DE" sz="1600" dirty="0" err="1" smtClean="0"/>
              <a:t>Genetic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Corn</a:t>
            </a:r>
            <a:r>
              <a:rPr lang="de-DE" altLang="de-DE" sz="1600" dirty="0" smtClean="0"/>
              <a:t> “(</a:t>
            </a:r>
            <a:r>
              <a:rPr lang="de-DE" altLang="de-DE" sz="1600" dirty="0" err="1" smtClean="0"/>
              <a:t>Bt-Corn</a:t>
            </a:r>
            <a:r>
              <a:rPr lang="de-DE" altLang="de-DE" sz="1600" dirty="0" smtClean="0"/>
              <a:t>): </a:t>
            </a:r>
            <a:r>
              <a:rPr lang="de-DE" altLang="de-DE" sz="1600" dirty="0" err="1" smtClean="0"/>
              <a:t>reistent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against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catterpillar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and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insect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damaging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roots</a:t>
            </a:r>
            <a:r>
              <a:rPr lang="de-DE" altLang="de-DE" sz="1600" dirty="0" smtClean="0"/>
              <a:t>.</a:t>
            </a:r>
            <a:endParaRPr lang="de-DE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573767" y="180941"/>
            <a:ext cx="10222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From</a:t>
            </a:r>
            <a:r>
              <a:rPr lang="de-DE" sz="2400" dirty="0"/>
              <a:t> an </a:t>
            </a:r>
            <a:r>
              <a:rPr lang="de-DE" sz="2400" dirty="0" err="1"/>
              <a:t>agricultural</a:t>
            </a:r>
            <a:r>
              <a:rPr lang="de-DE" sz="2400" dirty="0"/>
              <a:t> </a:t>
            </a:r>
            <a:r>
              <a:rPr lang="de-DE" sz="2400" dirty="0" err="1"/>
              <a:t>view</a:t>
            </a:r>
            <a:r>
              <a:rPr lang="de-DE" sz="2400" dirty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/>
              <a:t>global </a:t>
            </a:r>
            <a:r>
              <a:rPr lang="de-DE" sz="2400" dirty="0" err="1"/>
              <a:t>warming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important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</a:t>
            </a:r>
            <a:r>
              <a:rPr lang="de-DE" sz="2400" dirty="0" err="1"/>
              <a:t>effective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genetic</a:t>
            </a:r>
            <a:r>
              <a:rPr lang="de-DE" sz="2400" dirty="0" smtClean="0"/>
              <a:t> </a:t>
            </a:r>
            <a:r>
              <a:rPr lang="de-DE" sz="2400" dirty="0" err="1" smtClean="0"/>
              <a:t>engineering</a:t>
            </a:r>
            <a:r>
              <a:rPr lang="de-DE" sz="2400" dirty="0" smtClean="0"/>
              <a:t>! </a:t>
            </a:r>
            <a:r>
              <a:rPr lang="de-DE" sz="2400" dirty="0" err="1" smtClean="0"/>
              <a:t>My</a:t>
            </a:r>
            <a:r>
              <a:rPr lang="de-DE" sz="2400" dirty="0" smtClean="0"/>
              <a:t> </a:t>
            </a:r>
            <a:r>
              <a:rPr lang="de-DE" sz="2400" dirty="0" err="1" smtClean="0"/>
              <a:t>plea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systematic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genetic</a:t>
            </a:r>
            <a:r>
              <a:rPr lang="de-DE" sz="2400" dirty="0" smtClean="0"/>
              <a:t> </a:t>
            </a:r>
            <a:r>
              <a:rPr lang="de-DE" sz="2400" dirty="0" err="1" smtClean="0"/>
              <a:t>engeneering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red</a:t>
            </a:r>
            <a:r>
              <a:rPr lang="de-DE" sz="2400" dirty="0" smtClean="0"/>
              <a:t>, </a:t>
            </a:r>
            <a:r>
              <a:rPr lang="de-DE" sz="2400" dirty="0" err="1" smtClean="0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gray</a:t>
            </a:r>
            <a:r>
              <a:rPr lang="de-DE" sz="2400" dirty="0" smtClean="0"/>
              <a:t>,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white</a:t>
            </a:r>
            <a:r>
              <a:rPr lang="de-DE" sz="2400" dirty="0" smtClean="0"/>
              <a:t> ,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blue</a:t>
            </a:r>
            <a:r>
              <a:rPr lang="de-DE" sz="2400" dirty="0" smtClean="0"/>
              <a:t>,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green</a:t>
            </a:r>
            <a:r>
              <a:rPr lang="de-DE" sz="2400" dirty="0" smtClean="0"/>
              <a:t>.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5350" y="4210050"/>
            <a:ext cx="2286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/>
              <a:t>Ordinary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and</a:t>
            </a:r>
            <a:r>
              <a:rPr lang="de-DE" sz="1600" i="1" dirty="0" smtClean="0"/>
              <a:t> golden </a:t>
            </a:r>
            <a:r>
              <a:rPr lang="de-DE" sz="1600" i="1" dirty="0" err="1" smtClean="0"/>
              <a:t>rice</a:t>
            </a:r>
            <a:r>
              <a:rPr lang="de-DE" sz="1600" i="1" dirty="0" smtClean="0"/>
              <a:t> </a:t>
            </a:r>
            <a:endParaRPr lang="de-DE" sz="16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564904" y="2789545"/>
            <a:ext cx="684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de-DE" sz="2400" dirty="0" smtClean="0"/>
              <a:t>Opinion </a:t>
            </a:r>
            <a:r>
              <a:rPr lang="de-DE" altLang="de-DE" sz="2400" dirty="0" smtClean="0"/>
              <a:t>in </a:t>
            </a:r>
            <a:r>
              <a:rPr lang="de-DE" altLang="de-DE" sz="2400" dirty="0"/>
              <a:t>Europe: </a:t>
            </a:r>
            <a:r>
              <a:rPr lang="de-DE" altLang="de-DE" sz="2400" dirty="0" err="1" smtClean="0"/>
              <a:t>Influenced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US </a:t>
            </a:r>
            <a:r>
              <a:rPr lang="de-DE" altLang="de-DE" sz="2400" dirty="0" err="1"/>
              <a:t>seed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companies</a:t>
            </a:r>
            <a:r>
              <a:rPr lang="de-DE" altLang="de-DE" sz="2400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3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/>
      <p:bldP spid="18433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nummernplatzhalter 4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1C22755-89BE-45E7-A8FB-414DA2E23413}" type="slidenum">
              <a:rPr lang="de-DE" altLang="de-DE" sz="1400"/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sp>
        <p:nvSpPr>
          <p:cNvPr id="49155" name="Textfeld 1"/>
          <p:cNvSpPr txBox="1">
            <a:spLocks noChangeArrowheads="1"/>
          </p:cNvSpPr>
          <p:nvPr/>
        </p:nvSpPr>
        <p:spPr bwMode="auto">
          <a:xfrm>
            <a:off x="338138" y="290891"/>
            <a:ext cx="1135759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 err="1" smtClean="0"/>
              <a:t>Now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switch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direct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aspects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information</a:t>
            </a:r>
            <a:r>
              <a:rPr lang="de-DE" altLang="de-DE" dirty="0" smtClean="0"/>
              <a:t>-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 err="1" smtClean="0"/>
              <a:t>communication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technologies</a:t>
            </a:r>
            <a:r>
              <a:rPr lang="de-DE" altLang="de-DE" dirty="0" smtClean="0"/>
              <a:t> (ICTs):  Research so </a:t>
            </a:r>
            <a:r>
              <a:rPr lang="de-DE" altLang="de-DE" dirty="0" err="1" smtClean="0"/>
              <a:t>far</a:t>
            </a:r>
            <a:r>
              <a:rPr lang="de-DE" altLang="de-DE" dirty="0" smtClean="0"/>
              <a:t> was </a:t>
            </a:r>
            <a:r>
              <a:rPr lang="de-DE" altLang="de-DE" dirty="0" err="1" smtClean="0"/>
              <a:t>mainly</a:t>
            </a:r>
            <a:r>
              <a:rPr lang="de-DE" altLang="de-DE" dirty="0" smtClean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 err="1"/>
              <a:t>c</a:t>
            </a:r>
            <a:r>
              <a:rPr lang="de-DE" altLang="de-DE" dirty="0" err="1" smtClean="0"/>
              <a:t>ause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oriented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Decisive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breakthroughs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were</a:t>
            </a:r>
            <a:r>
              <a:rPr lang="de-DE" altLang="de-DE" dirty="0" smtClean="0"/>
              <a:t> due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geniuses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Both</a:t>
            </a:r>
            <a:r>
              <a:rPr lang="de-DE" altLang="de-DE" dirty="0" smtClean="0"/>
              <a:t> </a:t>
            </a:r>
            <a:br>
              <a:rPr lang="de-DE" altLang="de-DE" dirty="0" smtClean="0"/>
            </a:br>
            <a:r>
              <a:rPr lang="de-DE" altLang="de-DE" dirty="0" err="1" smtClean="0"/>
              <a:t>facts</a:t>
            </a:r>
            <a:r>
              <a:rPr lang="de-DE" altLang="de-DE" dirty="0" smtClean="0"/>
              <a:t> will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much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weaker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future</a:t>
            </a:r>
            <a:r>
              <a:rPr lang="de-DE" altLang="de-DE" dirty="0" smtClean="0"/>
              <a:t>.</a:t>
            </a:r>
            <a:endParaRPr lang="de-DE" altLang="de-DE" dirty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38137" y="2563077"/>
            <a:ext cx="10663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 err="1" smtClean="0">
                <a:solidFill>
                  <a:srgbClr val="A50021"/>
                </a:solidFill>
              </a:rPr>
              <a:t>Causality</a:t>
            </a:r>
            <a:r>
              <a:rPr lang="de-DE" altLang="de-DE" dirty="0" smtClean="0">
                <a:solidFill>
                  <a:srgbClr val="A50021"/>
                </a:solidFill>
              </a:rPr>
              <a:t> </a:t>
            </a:r>
            <a:r>
              <a:rPr lang="de-DE" altLang="de-DE" dirty="0" err="1" smtClean="0">
                <a:solidFill>
                  <a:srgbClr val="A50021"/>
                </a:solidFill>
              </a:rPr>
              <a:t>is</a:t>
            </a:r>
            <a:r>
              <a:rPr lang="de-DE" altLang="de-DE" dirty="0" smtClean="0">
                <a:solidFill>
                  <a:srgbClr val="A50021"/>
                </a:solidFill>
              </a:rPr>
              <a:t> </a:t>
            </a:r>
            <a:r>
              <a:rPr lang="de-DE" altLang="de-DE" dirty="0" err="1" smtClean="0">
                <a:solidFill>
                  <a:srgbClr val="A50021"/>
                </a:solidFill>
              </a:rPr>
              <a:t>getting</a:t>
            </a:r>
            <a:r>
              <a:rPr lang="de-DE" altLang="de-DE" dirty="0" smtClean="0">
                <a:solidFill>
                  <a:srgbClr val="A50021"/>
                </a:solidFill>
              </a:rPr>
              <a:t> lost due </a:t>
            </a:r>
            <a:r>
              <a:rPr lang="de-DE" altLang="de-DE" dirty="0" err="1" smtClean="0">
                <a:solidFill>
                  <a:srgbClr val="A50021"/>
                </a:solidFill>
              </a:rPr>
              <a:t>to</a:t>
            </a:r>
            <a:r>
              <a:rPr lang="de-DE" altLang="de-DE" dirty="0" smtClean="0">
                <a:solidFill>
                  <a:srgbClr val="A50021"/>
                </a:solidFill>
              </a:rPr>
              <a:t> large </a:t>
            </a:r>
            <a:r>
              <a:rPr lang="de-DE" altLang="de-DE" dirty="0" err="1" smtClean="0">
                <a:solidFill>
                  <a:srgbClr val="A50021"/>
                </a:solidFill>
              </a:rPr>
              <a:t>data</a:t>
            </a:r>
            <a:r>
              <a:rPr lang="de-DE" altLang="de-DE" dirty="0" smtClean="0">
                <a:solidFill>
                  <a:srgbClr val="A50021"/>
                </a:solidFill>
              </a:rPr>
              <a:t>. </a:t>
            </a:r>
            <a:br>
              <a:rPr lang="de-DE" altLang="de-DE" dirty="0" smtClean="0">
                <a:solidFill>
                  <a:srgbClr val="A50021"/>
                </a:solidFill>
              </a:rPr>
            </a:br>
            <a:r>
              <a:rPr lang="de-DE" altLang="de-DE" sz="2400" dirty="0" err="1" smtClean="0"/>
              <a:t>We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often</a:t>
            </a:r>
            <a:r>
              <a:rPr lang="de-DE" altLang="de-DE" sz="2400" dirty="0" smtClean="0"/>
              <a:t> do not </a:t>
            </a:r>
            <a:r>
              <a:rPr lang="de-DE" altLang="de-DE" sz="2400" dirty="0" err="1" smtClean="0"/>
              <a:t>ask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more</a:t>
            </a:r>
            <a:r>
              <a:rPr lang="de-DE" altLang="de-DE" sz="2400" dirty="0" smtClean="0"/>
              <a:t> WHY </a:t>
            </a:r>
            <a:r>
              <a:rPr lang="de-DE" altLang="de-DE" sz="2400" dirty="0" err="1" smtClean="0"/>
              <a:t>something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happens</a:t>
            </a:r>
            <a:r>
              <a:rPr lang="de-DE" altLang="de-DE" sz="2400" dirty="0" smtClean="0"/>
              <a:t>, </a:t>
            </a:r>
            <a:r>
              <a:rPr lang="de-DE" altLang="de-DE" sz="2400" dirty="0" err="1" smtClean="0"/>
              <a:t>we</a:t>
            </a:r>
            <a:r>
              <a:rPr lang="de-DE" altLang="de-DE" sz="2400" dirty="0" smtClean="0"/>
              <a:t> just KNOW </a:t>
            </a:r>
            <a:r>
              <a:rPr lang="de-DE" altLang="de-DE" sz="2400" dirty="0" err="1" smtClean="0"/>
              <a:t>that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under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cirtain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circumstances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some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events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are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bound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 happen.</a:t>
            </a:r>
            <a:endParaRPr lang="de-DE" altLang="de-DE" sz="2400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38138" y="3973489"/>
            <a:ext cx="115162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 err="1" smtClean="0">
                <a:solidFill>
                  <a:srgbClr val="A50021"/>
                </a:solidFill>
              </a:rPr>
              <a:t>Breakthroughs</a:t>
            </a:r>
            <a:r>
              <a:rPr lang="de-DE" altLang="de-DE" dirty="0" smtClean="0">
                <a:solidFill>
                  <a:srgbClr val="A50021"/>
                </a:solidFill>
              </a:rPr>
              <a:t> not </a:t>
            </a:r>
            <a:r>
              <a:rPr lang="de-DE" altLang="de-DE" dirty="0" err="1" smtClean="0">
                <a:solidFill>
                  <a:srgbClr val="A50021"/>
                </a:solidFill>
              </a:rPr>
              <a:t>by</a:t>
            </a:r>
            <a:r>
              <a:rPr lang="de-DE" altLang="de-DE" dirty="0" smtClean="0">
                <a:solidFill>
                  <a:srgbClr val="A50021"/>
                </a:solidFill>
              </a:rPr>
              <a:t> </a:t>
            </a:r>
            <a:r>
              <a:rPr lang="de-DE" altLang="de-DE" dirty="0" err="1" smtClean="0">
                <a:solidFill>
                  <a:srgbClr val="A50021"/>
                </a:solidFill>
              </a:rPr>
              <a:t>individuals</a:t>
            </a:r>
            <a:r>
              <a:rPr lang="de-DE" altLang="de-DE" dirty="0" smtClean="0">
                <a:solidFill>
                  <a:srgbClr val="A50021"/>
                </a:solidFill>
              </a:rPr>
              <a:t> but </a:t>
            </a:r>
            <a:r>
              <a:rPr lang="de-DE" altLang="de-DE" dirty="0" err="1" smtClean="0">
                <a:solidFill>
                  <a:srgbClr val="A50021"/>
                </a:solidFill>
              </a:rPr>
              <a:t>by</a:t>
            </a:r>
            <a:r>
              <a:rPr lang="de-DE" altLang="de-DE" dirty="0">
                <a:solidFill>
                  <a:srgbClr val="A50021"/>
                </a:solidFill>
              </a:rPr>
              <a:t> </a:t>
            </a:r>
            <a:r>
              <a:rPr lang="de-DE" altLang="de-DE" dirty="0" err="1" smtClean="0">
                <a:solidFill>
                  <a:srgbClr val="A50021"/>
                </a:solidFill>
              </a:rPr>
              <a:t>groups</a:t>
            </a:r>
            <a:r>
              <a:rPr lang="de-DE" altLang="de-DE" dirty="0" smtClean="0">
                <a:solidFill>
                  <a:srgbClr val="A50021"/>
                </a:solidFill>
              </a:rPr>
              <a:t>, </a:t>
            </a:r>
            <a:r>
              <a:rPr lang="de-DE" altLang="de-DE" dirty="0" err="1" smtClean="0">
                <a:solidFill>
                  <a:srgbClr val="A50021"/>
                </a:solidFill>
              </a:rPr>
              <a:t>often</a:t>
            </a:r>
            <a:r>
              <a:rPr lang="de-DE" altLang="de-DE" dirty="0" smtClean="0">
                <a:solidFill>
                  <a:srgbClr val="A50021"/>
                </a:solidFill>
              </a:rPr>
              <a:t> not </a:t>
            </a:r>
            <a:r>
              <a:rPr lang="de-DE" altLang="de-DE" dirty="0" err="1" smtClean="0">
                <a:solidFill>
                  <a:srgbClr val="A50021"/>
                </a:solidFill>
              </a:rPr>
              <a:t>co-located</a:t>
            </a:r>
            <a:r>
              <a:rPr lang="de-DE" altLang="de-DE" dirty="0" smtClean="0">
                <a:solidFill>
                  <a:srgbClr val="A50021"/>
                </a:solidFill>
              </a:rPr>
              <a:t/>
            </a:r>
            <a:br>
              <a:rPr lang="de-DE" altLang="de-DE" dirty="0" smtClean="0">
                <a:solidFill>
                  <a:srgbClr val="A50021"/>
                </a:solidFill>
              </a:rPr>
            </a:br>
            <a:r>
              <a:rPr lang="de-DE" altLang="de-DE" sz="2400" dirty="0" smtClean="0"/>
              <a:t>Einstein </a:t>
            </a:r>
            <a:r>
              <a:rPr lang="de-DE" altLang="de-DE" sz="2400" dirty="0" err="1" smtClean="0"/>
              <a:t>already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predicted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phenomenon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team-</a:t>
            </a:r>
            <a:r>
              <a:rPr lang="de-DE" altLang="de-DE" sz="2400" dirty="0" err="1" smtClean="0"/>
              <a:t>work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that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supported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certain</a:t>
            </a:r>
            <a:r>
              <a:rPr lang="de-DE" altLang="de-DE" sz="2400" dirty="0" smtClean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err="1" smtClean="0"/>
              <a:t>no-nonsense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social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nets</a:t>
            </a:r>
            <a:r>
              <a:rPr lang="de-DE" altLang="de-DE" sz="2400" dirty="0" smtClean="0"/>
              <a:t> like </a:t>
            </a:r>
            <a:r>
              <a:rPr lang="de-DE" altLang="de-DE" sz="2400" dirty="0" err="1" smtClean="0"/>
              <a:t>Declara</a:t>
            </a:r>
            <a:r>
              <a:rPr lang="de-DE" altLang="de-DE" sz="2400" dirty="0" smtClean="0"/>
              <a:t>, </a:t>
            </a:r>
            <a:r>
              <a:rPr lang="de-DE" altLang="de-DE" sz="2400" dirty="0" err="1" smtClean="0"/>
              <a:t>Slack</a:t>
            </a:r>
            <a:r>
              <a:rPr lang="de-DE" altLang="de-DE" sz="2400" dirty="0" smtClean="0"/>
              <a:t>, Pinterest,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many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others</a:t>
            </a:r>
            <a:r>
              <a:rPr lang="de-DE" altLang="de-DE" sz="2400" dirty="0" smtClean="0"/>
              <a:t>. </a:t>
            </a:r>
            <a:endParaRPr lang="de-DE" altLang="de-DE" sz="2400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60350" y="5418721"/>
            <a:ext cx="9467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 err="1" smtClean="0">
                <a:solidFill>
                  <a:srgbClr val="A50021"/>
                </a:solidFill>
              </a:rPr>
              <a:t>Which</a:t>
            </a:r>
            <a:r>
              <a:rPr lang="de-DE" altLang="de-DE" dirty="0" smtClean="0">
                <a:solidFill>
                  <a:srgbClr val="A50021"/>
                </a:solidFill>
              </a:rPr>
              <a:t> </a:t>
            </a:r>
            <a:r>
              <a:rPr lang="de-DE" altLang="de-DE" dirty="0" err="1" smtClean="0">
                <a:solidFill>
                  <a:srgbClr val="A50021"/>
                </a:solidFill>
              </a:rPr>
              <a:t>technologies</a:t>
            </a:r>
            <a:r>
              <a:rPr lang="de-DE" altLang="de-DE" dirty="0" smtClean="0">
                <a:solidFill>
                  <a:srgbClr val="A50021"/>
                </a:solidFill>
              </a:rPr>
              <a:t> do </a:t>
            </a:r>
            <a:r>
              <a:rPr lang="de-DE" altLang="de-DE" dirty="0" err="1" smtClean="0">
                <a:solidFill>
                  <a:srgbClr val="A50021"/>
                </a:solidFill>
              </a:rPr>
              <a:t>we</a:t>
            </a:r>
            <a:r>
              <a:rPr lang="de-DE" altLang="de-DE" dirty="0" smtClean="0">
                <a:solidFill>
                  <a:srgbClr val="A50021"/>
                </a:solidFill>
              </a:rPr>
              <a:t> </a:t>
            </a:r>
            <a:r>
              <a:rPr lang="de-DE" altLang="de-DE" dirty="0" err="1" smtClean="0">
                <a:solidFill>
                  <a:srgbClr val="A50021"/>
                </a:solidFill>
              </a:rPr>
              <a:t>want</a:t>
            </a:r>
            <a:r>
              <a:rPr lang="de-DE" altLang="de-DE" dirty="0" smtClean="0">
                <a:solidFill>
                  <a:srgbClr val="A50021"/>
                </a:solidFill>
              </a:rPr>
              <a:t>, </a:t>
            </a:r>
            <a:r>
              <a:rPr lang="de-DE" altLang="de-DE" dirty="0" err="1" smtClean="0">
                <a:solidFill>
                  <a:srgbClr val="A50021"/>
                </a:solidFill>
              </a:rPr>
              <a:t>which</a:t>
            </a:r>
            <a:r>
              <a:rPr lang="de-DE" altLang="de-DE" dirty="0" smtClean="0">
                <a:solidFill>
                  <a:srgbClr val="A50021"/>
                </a:solidFill>
              </a:rPr>
              <a:t> do </a:t>
            </a:r>
            <a:r>
              <a:rPr lang="de-DE" altLang="de-DE" dirty="0" err="1" smtClean="0">
                <a:solidFill>
                  <a:srgbClr val="A50021"/>
                </a:solidFill>
              </a:rPr>
              <a:t>we</a:t>
            </a:r>
            <a:r>
              <a:rPr lang="de-DE" altLang="de-DE" dirty="0" smtClean="0">
                <a:solidFill>
                  <a:srgbClr val="A50021"/>
                </a:solidFill>
              </a:rPr>
              <a:t> not </a:t>
            </a:r>
            <a:r>
              <a:rPr lang="de-DE" altLang="de-DE" dirty="0" err="1" smtClean="0">
                <a:solidFill>
                  <a:srgbClr val="A50021"/>
                </a:solidFill>
              </a:rPr>
              <a:t>want</a:t>
            </a:r>
            <a:r>
              <a:rPr lang="de-DE" altLang="de-DE" dirty="0" smtClean="0">
                <a:solidFill>
                  <a:srgbClr val="A50021"/>
                </a:solidFill>
              </a:rPr>
              <a:t>?</a:t>
            </a:r>
            <a:endParaRPr lang="de-DE" altLang="de-DE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4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921B1E0-881D-43AF-A86F-89AD12FEDD64}" type="slidenum">
              <a:rPr lang="de-DE" altLang="de-DE" sz="1400"/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sp>
        <p:nvSpPr>
          <p:cNvPr id="51203" name="Textfeld 1"/>
          <p:cNvSpPr txBox="1">
            <a:spLocks noChangeArrowheads="1"/>
          </p:cNvSpPr>
          <p:nvPr/>
        </p:nvSpPr>
        <p:spPr bwMode="auto">
          <a:xfrm>
            <a:off x="538164" y="443608"/>
            <a:ext cx="104155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 smtClean="0">
                <a:latin typeface="+mn-lt"/>
              </a:rPr>
              <a:t>Basic </a:t>
            </a:r>
            <a:r>
              <a:rPr lang="de-DE" altLang="de-DE" dirty="0" err="1" smtClean="0">
                <a:latin typeface="+mn-lt"/>
              </a:rPr>
              <a:t>question</a:t>
            </a:r>
            <a:r>
              <a:rPr lang="de-DE" altLang="de-DE" dirty="0" smtClean="0">
                <a:latin typeface="+mn-lt"/>
              </a:rPr>
              <a:t>: </a:t>
            </a:r>
            <a:r>
              <a:rPr lang="de-DE" altLang="de-DE" dirty="0" err="1" smtClean="0">
                <a:latin typeface="+mn-lt"/>
              </a:rPr>
              <a:t>Is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technology</a:t>
            </a:r>
            <a:r>
              <a:rPr lang="de-DE" altLang="de-DE" dirty="0" smtClean="0">
                <a:latin typeface="+mn-lt"/>
              </a:rPr>
              <a:t> not </a:t>
            </a:r>
            <a:r>
              <a:rPr lang="de-DE" altLang="de-DE" dirty="0" err="1" smtClean="0">
                <a:latin typeface="+mn-lt"/>
              </a:rPr>
              <a:t>always</a:t>
            </a:r>
            <a:r>
              <a:rPr lang="de-DE" altLang="de-DE" dirty="0" smtClean="0">
                <a:latin typeface="+mn-lt"/>
              </a:rPr>
              <a:t> ambivalent, i.e. </a:t>
            </a:r>
            <a:r>
              <a:rPr lang="de-DE" altLang="de-DE" dirty="0" err="1" smtClean="0">
                <a:latin typeface="+mn-lt"/>
              </a:rPr>
              <a:t>can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be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used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for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or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against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people</a:t>
            </a:r>
            <a:r>
              <a:rPr lang="de-DE" altLang="de-DE" dirty="0" smtClean="0">
                <a:latin typeface="+mn-lt"/>
              </a:rPr>
              <a:t>?</a:t>
            </a:r>
            <a:endParaRPr lang="de-DE" altLang="de-DE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538164" y="1617058"/>
            <a:ext cx="10221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 smtClean="0">
                <a:latin typeface="+mn-lt"/>
              </a:rPr>
              <a:t>No</a:t>
            </a:r>
            <a:r>
              <a:rPr lang="de-DE" altLang="de-DE" sz="2800" dirty="0" smtClean="0">
                <a:latin typeface="+mn-lt"/>
              </a:rPr>
              <a:t>. Technology </a:t>
            </a:r>
            <a:r>
              <a:rPr lang="de-DE" altLang="de-DE" sz="2800" dirty="0" err="1" smtClean="0">
                <a:latin typeface="+mn-lt"/>
              </a:rPr>
              <a:t>is</a:t>
            </a:r>
            <a:r>
              <a:rPr lang="de-DE" altLang="de-DE" sz="2800" dirty="0" smtClean="0">
                <a:latin typeface="+mn-lt"/>
              </a:rPr>
              <a:t> not ambivalent. </a:t>
            </a:r>
            <a:r>
              <a:rPr lang="de-DE" altLang="de-DE" sz="2800" dirty="0" err="1" smtClean="0">
                <a:latin typeface="+mn-lt"/>
              </a:rPr>
              <a:t>Each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one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fits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into</a:t>
            </a:r>
            <a:r>
              <a:rPr lang="de-DE" altLang="de-DE" sz="2800" dirty="0" smtClean="0">
                <a:latin typeface="+mn-lt"/>
              </a:rPr>
              <a:t> a </a:t>
            </a:r>
            <a:r>
              <a:rPr lang="de-DE" altLang="de-DE" sz="2800" dirty="0" err="1" smtClean="0">
                <a:latin typeface="+mn-lt"/>
              </a:rPr>
              <a:t>spectrum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from</a:t>
            </a:r>
            <a:r>
              <a:rPr lang="de-DE" altLang="de-DE" sz="2800" dirty="0" smtClean="0">
                <a:latin typeface="+mn-lt"/>
              </a:rPr>
              <a:t> „</a:t>
            </a:r>
            <a:r>
              <a:rPr lang="de-DE" altLang="de-DE" sz="2800" dirty="0" err="1" smtClean="0">
                <a:latin typeface="+mn-lt"/>
              </a:rPr>
              <a:t>mainly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good</a:t>
            </a:r>
            <a:r>
              <a:rPr lang="de-DE" altLang="de-DE" sz="2800" dirty="0" smtClean="0">
                <a:latin typeface="+mn-lt"/>
              </a:rPr>
              <a:t>“ </a:t>
            </a:r>
            <a:r>
              <a:rPr lang="de-DE" altLang="de-DE" sz="2800" dirty="0" err="1" smtClean="0">
                <a:latin typeface="+mn-lt"/>
              </a:rPr>
              <a:t>to</a:t>
            </a:r>
            <a:r>
              <a:rPr lang="de-DE" altLang="de-DE" sz="2800" dirty="0" smtClean="0">
                <a:latin typeface="+mn-lt"/>
              </a:rPr>
              <a:t> „</a:t>
            </a:r>
            <a:r>
              <a:rPr lang="de-DE" altLang="de-DE" sz="2800" dirty="0" err="1" smtClean="0">
                <a:latin typeface="+mn-lt"/>
              </a:rPr>
              <a:t>very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dangerous</a:t>
            </a:r>
            <a:r>
              <a:rPr lang="de-DE" altLang="de-DE" sz="2800" dirty="0" smtClean="0">
                <a:latin typeface="+mn-lt"/>
              </a:rPr>
              <a:t>“. </a:t>
            </a:r>
            <a:endParaRPr lang="de-DE" altLang="de-DE" sz="2800" dirty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38164" y="2624645"/>
            <a:ext cx="7183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Which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technology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has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changed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the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world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most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?</a:t>
            </a:r>
            <a:endParaRPr lang="de-DE" altLang="de-DE" sz="2800" dirty="0">
              <a:latin typeface="+mn-l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441796" y="3201345"/>
            <a:ext cx="1175020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 smtClean="0">
                <a:latin typeface="+mn-lt"/>
              </a:rPr>
              <a:t>Many</a:t>
            </a:r>
            <a:r>
              <a:rPr lang="de-DE" altLang="de-DE" sz="2800" dirty="0" smtClean="0">
                <a:latin typeface="+mn-lt"/>
              </a:rPr>
              <a:t> will </a:t>
            </a:r>
            <a:r>
              <a:rPr lang="de-DE" altLang="de-DE" sz="2800" dirty="0" err="1" smtClean="0">
                <a:latin typeface="+mn-lt"/>
              </a:rPr>
              <a:t>say</a:t>
            </a:r>
            <a:r>
              <a:rPr lang="de-DE" altLang="de-DE" sz="2800" dirty="0" smtClean="0">
                <a:latin typeface="+mn-lt"/>
              </a:rPr>
              <a:t> „</a:t>
            </a:r>
            <a:r>
              <a:rPr lang="de-DE" altLang="de-DE" sz="2800" dirty="0" err="1" smtClean="0">
                <a:latin typeface="+mn-lt"/>
              </a:rPr>
              <a:t>computers</a:t>
            </a:r>
            <a:r>
              <a:rPr lang="de-DE" altLang="de-DE" sz="2800" dirty="0" smtClean="0">
                <a:latin typeface="+mn-lt"/>
              </a:rPr>
              <a:t>“ . I </a:t>
            </a:r>
            <a:r>
              <a:rPr lang="de-DE" altLang="de-DE" sz="2800" dirty="0" err="1" smtClean="0">
                <a:latin typeface="+mn-lt"/>
              </a:rPr>
              <a:t>believe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this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is</a:t>
            </a:r>
            <a:r>
              <a:rPr lang="de-DE" altLang="de-DE" sz="2800" dirty="0" smtClean="0">
                <a:latin typeface="+mn-lt"/>
              </a:rPr>
              <a:t> not </a:t>
            </a:r>
            <a:r>
              <a:rPr lang="de-DE" altLang="de-DE" sz="2800" dirty="0" err="1" smtClean="0">
                <a:latin typeface="+mn-lt"/>
              </a:rPr>
              <a:t>true</a:t>
            </a:r>
            <a:r>
              <a:rPr lang="de-DE" altLang="de-DE" sz="2800" dirty="0" smtClean="0">
                <a:latin typeface="+mn-lt"/>
              </a:rPr>
              <a:t>, </a:t>
            </a:r>
            <a:r>
              <a:rPr lang="de-DE" altLang="de-DE" sz="2800" dirty="0" err="1" smtClean="0">
                <a:latin typeface="+mn-lt"/>
              </a:rPr>
              <a:t>it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rather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is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communication</a:t>
            </a:r>
            <a:endParaRPr lang="de-DE" altLang="de-DE" sz="28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+mn-lt"/>
              </a:rPr>
              <a:t> (</a:t>
            </a:r>
            <a:r>
              <a:rPr lang="de-DE" altLang="de-DE" sz="2800" dirty="0" err="1" smtClean="0">
                <a:latin typeface="+mn-lt"/>
              </a:rPr>
              <a:t>networks</a:t>
            </a:r>
            <a:r>
              <a:rPr lang="de-DE" altLang="de-DE" sz="2800" dirty="0" smtClean="0">
                <a:latin typeface="+mn-lt"/>
              </a:rPr>
              <a:t>) </a:t>
            </a:r>
            <a:r>
              <a:rPr lang="de-DE" altLang="de-DE" sz="2800" dirty="0" err="1" smtClean="0">
                <a:latin typeface="+mn-lt"/>
              </a:rPr>
              <a:t>providing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information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and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connecting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persons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and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computer</a:t>
            </a:r>
            <a:r>
              <a:rPr lang="de-DE" altLang="de-DE" sz="2800" dirty="0">
                <a:latin typeface="+mn-lt"/>
              </a:rPr>
              <a:t>. </a:t>
            </a:r>
            <a:r>
              <a:rPr lang="de-DE" altLang="de-DE" sz="2800" dirty="0" smtClean="0">
                <a:latin typeface="+mn-lt"/>
              </a:rPr>
              <a:t/>
            </a:r>
            <a:br>
              <a:rPr lang="de-DE" altLang="de-DE" sz="2800" dirty="0" smtClean="0">
                <a:latin typeface="+mn-lt"/>
              </a:rPr>
            </a:br>
            <a:r>
              <a:rPr lang="de-DE" altLang="de-DE" sz="2800" dirty="0" smtClean="0">
                <a:latin typeface="+mn-lt"/>
              </a:rPr>
              <a:t>(</a:t>
            </a:r>
            <a:r>
              <a:rPr lang="de-DE" altLang="de-DE" sz="2800" dirty="0" err="1" smtClean="0">
                <a:latin typeface="+mn-lt"/>
              </a:rPr>
              <a:t>we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learn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about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things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yet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cannot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have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them</a:t>
            </a:r>
            <a:r>
              <a:rPr lang="de-DE" altLang="de-DE" sz="2800" dirty="0" smtClean="0">
                <a:latin typeface="+mn-lt"/>
              </a:rPr>
              <a:t>; </a:t>
            </a:r>
            <a:r>
              <a:rPr lang="de-DE" altLang="de-DE" sz="2800" dirty="0" err="1" smtClean="0">
                <a:latin typeface="+mn-lt"/>
              </a:rPr>
              <a:t>finance</a:t>
            </a:r>
            <a:r>
              <a:rPr lang="de-DE" altLang="de-DE" sz="2800" dirty="0" smtClean="0">
                <a:latin typeface="+mn-lt"/>
              </a:rPr>
              <a:t>, </a:t>
            </a:r>
            <a:r>
              <a:rPr lang="de-DE" altLang="de-DE" sz="2800" dirty="0" err="1" smtClean="0">
                <a:latin typeface="+mn-lt"/>
              </a:rPr>
              <a:t>commercial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 err="1" smtClean="0">
                <a:latin typeface="+mn-lt"/>
              </a:rPr>
              <a:t>imperia</a:t>
            </a:r>
            <a:r>
              <a:rPr lang="de-DE" altLang="de-DE" sz="2800" dirty="0" smtClean="0">
                <a:latin typeface="+mn-lt"/>
              </a:rPr>
              <a:t>, </a:t>
            </a:r>
            <a:br>
              <a:rPr lang="de-DE" altLang="de-DE" sz="2800" dirty="0" smtClean="0">
                <a:latin typeface="+mn-lt"/>
              </a:rPr>
            </a:br>
            <a:r>
              <a:rPr lang="de-DE" altLang="de-DE" sz="2800" dirty="0" err="1" smtClean="0">
                <a:latin typeface="+mn-lt"/>
              </a:rPr>
              <a:t>wars</a:t>
            </a:r>
            <a:r>
              <a:rPr lang="de-DE" altLang="de-DE" sz="2800" dirty="0" smtClean="0">
                <a:latin typeface="+mn-lt"/>
              </a:rPr>
              <a:t>, </a:t>
            </a:r>
            <a:r>
              <a:rPr lang="de-DE" altLang="de-DE" sz="2800" dirty="0" err="1" smtClean="0">
                <a:latin typeface="+mn-lt"/>
              </a:rPr>
              <a:t>traffic</a:t>
            </a:r>
            <a:r>
              <a:rPr lang="de-DE" altLang="de-DE" sz="2800" dirty="0" smtClean="0">
                <a:latin typeface="+mn-lt"/>
              </a:rPr>
              <a:t>,…)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 </a:t>
            </a:r>
            <a:endParaRPr lang="de-DE" altLang="de-DE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38164" y="5092005"/>
            <a:ext cx="115681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Let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me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now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turn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to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one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of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the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many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things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that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sound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like Science Fiction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yet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will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become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reality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sooner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than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expected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. I will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talk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a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bit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on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autonomous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cars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/>
            </a:r>
            <a:br>
              <a:rPr lang="de-DE" altLang="de-DE" sz="2800" dirty="0" smtClean="0">
                <a:solidFill>
                  <a:srgbClr val="A50021"/>
                </a:solidFill>
                <a:latin typeface="+mn-lt"/>
              </a:rPr>
            </a:b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on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Monday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. So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let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me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choose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another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topic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de-DE" altLang="de-DE" sz="2800" dirty="0" err="1" smtClean="0">
                <a:solidFill>
                  <a:srgbClr val="A50021"/>
                </a:solidFill>
                <a:latin typeface="+mn-lt"/>
              </a:rPr>
              <a:t>today</a:t>
            </a:r>
            <a:r>
              <a:rPr lang="de-DE" altLang="de-DE" sz="2800" dirty="0" smtClean="0">
                <a:solidFill>
                  <a:srgbClr val="A50021"/>
                </a:solidFill>
                <a:latin typeface="+mn-lt"/>
              </a:rPr>
              <a:t>. </a:t>
            </a:r>
            <a:endParaRPr lang="de-DE" altLang="de-DE" sz="2800" dirty="0">
              <a:solidFill>
                <a:srgbClr val="A500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6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5250" y="-61435"/>
            <a:ext cx="11837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Drones</a:t>
            </a:r>
            <a:endParaRPr lang="de-DE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5250" y="1314450"/>
            <a:ext cx="889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Some</a:t>
            </a:r>
            <a:r>
              <a:rPr lang="de-DE" sz="2800" dirty="0" smtClean="0"/>
              <a:t> positive </a:t>
            </a:r>
            <a:r>
              <a:rPr lang="de-DE" sz="2800" dirty="0" err="1" smtClean="0"/>
              <a:t>applications</a:t>
            </a:r>
            <a:r>
              <a:rPr lang="de-DE" sz="2800" dirty="0" smtClean="0"/>
              <a:t> but also </a:t>
            </a:r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very</a:t>
            </a:r>
            <a:r>
              <a:rPr lang="de-DE" sz="2800" dirty="0" smtClean="0"/>
              <a:t> sinister </a:t>
            </a:r>
            <a:r>
              <a:rPr lang="de-DE" sz="2800" dirty="0" err="1" smtClean="0"/>
              <a:t>ones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28" y="2015485"/>
            <a:ext cx="5852172" cy="4389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91250" y="6488668"/>
            <a:ext cx="5416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            </a:t>
            </a:r>
            <a:r>
              <a:rPr lang="de-DE" sz="1100" dirty="0" err="1" smtClean="0"/>
              <a:t>Photo</a:t>
            </a:r>
            <a:r>
              <a:rPr lang="de-DE" sz="1100" dirty="0" smtClean="0"/>
              <a:t>: https</a:t>
            </a:r>
            <a:r>
              <a:rPr lang="de-DE" sz="1100" dirty="0"/>
              <a:t>://pixabay.com/de/drohne-quadcopter-quadrocopter-1579120/ </a:t>
            </a:r>
            <a:r>
              <a:rPr lang="de-DE" sz="1100" dirty="0" err="1" smtClean="0"/>
              <a:t>Pixabay</a:t>
            </a:r>
            <a:r>
              <a:rPr lang="de-DE" sz="1100" dirty="0" smtClean="0"/>
              <a:t> </a:t>
            </a:r>
            <a:endParaRPr lang="de-DE" sz="1100" dirty="0"/>
          </a:p>
        </p:txBody>
      </p:sp>
      <p:sp>
        <p:nvSpPr>
          <p:cNvPr id="8" name="Textfeld 7"/>
          <p:cNvSpPr txBox="1"/>
          <p:nvPr/>
        </p:nvSpPr>
        <p:spPr>
          <a:xfrm>
            <a:off x="314325" y="2847975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--- </a:t>
            </a:r>
            <a:r>
              <a:rPr lang="de-DE" sz="2400" dirty="0" smtClean="0"/>
              <a:t>Military </a:t>
            </a:r>
            <a:r>
              <a:rPr lang="de-DE" sz="2400" dirty="0" err="1" smtClean="0"/>
              <a:t>drones</a:t>
            </a:r>
            <a:r>
              <a:rPr lang="de-DE" sz="2400" dirty="0" smtClean="0"/>
              <a:t> </a:t>
            </a:r>
            <a:r>
              <a:rPr lang="de-DE" sz="2400" dirty="0" err="1" smtClean="0"/>
              <a:t>including</a:t>
            </a:r>
            <a:r>
              <a:rPr lang="de-DE" sz="2400" dirty="0" smtClean="0"/>
              <a:t> </a:t>
            </a:r>
            <a:r>
              <a:rPr lang="de-DE" sz="2400" dirty="0" err="1" smtClean="0"/>
              <a:t>weaponized</a:t>
            </a:r>
            <a:r>
              <a:rPr lang="de-DE" sz="2400" dirty="0" smtClean="0"/>
              <a:t> </a:t>
            </a:r>
            <a:r>
              <a:rPr lang="de-DE" sz="2400" dirty="0" err="1" smtClean="0"/>
              <a:t>ones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--- Ideal </a:t>
            </a:r>
            <a:r>
              <a:rPr lang="de-DE" sz="2400" dirty="0" err="1" smtClean="0"/>
              <a:t>tool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/>
              <a:t>areal</a:t>
            </a:r>
            <a:r>
              <a:rPr lang="de-DE" sz="2400" dirty="0"/>
              <a:t> </a:t>
            </a:r>
            <a:r>
              <a:rPr lang="de-DE" sz="2400" dirty="0" err="1" smtClean="0"/>
              <a:t>photography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volography</a:t>
            </a:r>
            <a:r>
              <a:rPr lang="de-DE" sz="2400" dirty="0" smtClean="0"/>
              <a:t>, but also  </a:t>
            </a:r>
            <a:r>
              <a:rPr lang="de-DE" sz="2400" dirty="0" err="1" smtClean="0"/>
              <a:t>for</a:t>
            </a:r>
            <a:r>
              <a:rPr lang="de-DE" sz="2400" dirty="0"/>
              <a:t> </a:t>
            </a:r>
            <a:r>
              <a:rPr lang="de-DE" sz="2400" dirty="0" err="1" smtClean="0"/>
              <a:t>reconnaissance</a:t>
            </a:r>
            <a:r>
              <a:rPr lang="de-DE" sz="2400" dirty="0" smtClean="0"/>
              <a:t> (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good</a:t>
            </a:r>
            <a:r>
              <a:rPr lang="de-DE" sz="2400" dirty="0" smtClean="0"/>
              <a:t>,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bad</a:t>
            </a:r>
            <a:r>
              <a:rPr lang="de-DE" sz="2400" dirty="0" smtClean="0"/>
              <a:t>,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immoral</a:t>
            </a:r>
            <a:r>
              <a:rPr lang="de-DE" sz="2400" dirty="0" smtClean="0"/>
              <a:t>) </a:t>
            </a:r>
          </a:p>
          <a:p>
            <a:endParaRPr lang="de-DE" sz="2400" dirty="0" smtClean="0"/>
          </a:p>
          <a:p>
            <a:r>
              <a:rPr lang="de-DE" sz="2400" dirty="0" smtClean="0"/>
              <a:t>--- Potential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transport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goods</a:t>
            </a:r>
            <a:r>
              <a:rPr lang="de-DE" sz="2400" dirty="0" smtClean="0"/>
              <a:t> 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emergency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commercial</a:t>
            </a:r>
            <a:r>
              <a:rPr lang="de-DE" sz="2400" dirty="0" smtClean="0"/>
              <a:t> </a:t>
            </a:r>
            <a:r>
              <a:rPr lang="de-DE" sz="2400" dirty="0" err="1" smtClean="0"/>
              <a:t>purposes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588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90550" y="360729"/>
            <a:ext cx="1183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rohnes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2594" y="1057275"/>
            <a:ext cx="10923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 am </a:t>
            </a:r>
            <a:r>
              <a:rPr lang="de-DE" sz="2400" dirty="0" err="1" smtClean="0"/>
              <a:t>choosing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r>
              <a:rPr lang="de-DE" sz="2400" dirty="0" err="1"/>
              <a:t>s</a:t>
            </a:r>
            <a:r>
              <a:rPr lang="de-DE" sz="2400" dirty="0" err="1" smtClean="0"/>
              <a:t>ince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center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development</a:t>
            </a:r>
            <a:r>
              <a:rPr lang="de-DE" sz="2400" dirty="0" smtClean="0"/>
              <a:t> </a:t>
            </a:r>
            <a:r>
              <a:rPr lang="de-DE" sz="2400" dirty="0" err="1" smtClean="0"/>
              <a:t>happens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in Graz, </a:t>
            </a:r>
          </a:p>
          <a:p>
            <a:r>
              <a:rPr lang="de-DE" sz="2400" dirty="0" err="1" smtClean="0"/>
              <a:t>based</a:t>
            </a:r>
            <a:r>
              <a:rPr lang="de-DE" sz="2400" dirty="0" smtClean="0"/>
              <a:t> on a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 </a:t>
            </a:r>
            <a:r>
              <a:rPr lang="de-DE" sz="2400" dirty="0" err="1" smtClean="0"/>
              <a:t>group</a:t>
            </a:r>
            <a:r>
              <a:rPr lang="de-DE" sz="2400" dirty="0" smtClean="0"/>
              <a:t> (</a:t>
            </a:r>
            <a:r>
              <a:rPr lang="de-DE" sz="2400" dirty="0" err="1" smtClean="0"/>
              <a:t>under</a:t>
            </a:r>
            <a:r>
              <a:rPr lang="de-DE" sz="2400" dirty="0" smtClean="0"/>
              <a:t> Professor </a:t>
            </a:r>
            <a:r>
              <a:rPr lang="de-DE" sz="2400" dirty="0" err="1" smtClean="0"/>
              <a:t>Leberl</a:t>
            </a:r>
            <a:r>
              <a:rPr lang="de-DE" sz="2400" dirty="0" smtClean="0"/>
              <a:t>) </a:t>
            </a:r>
            <a:r>
              <a:rPr lang="de-DE" sz="2400" dirty="0" err="1" smtClean="0"/>
              <a:t>that</a:t>
            </a:r>
            <a:r>
              <a:rPr lang="de-DE" sz="2400" dirty="0" smtClean="0"/>
              <a:t> was </a:t>
            </a:r>
            <a:r>
              <a:rPr lang="de-DE" sz="2400" dirty="0" err="1" smtClean="0"/>
              <a:t>involved</a:t>
            </a:r>
            <a:r>
              <a:rPr lang="de-DE" sz="2400" dirty="0" smtClean="0"/>
              <a:t>  in high- </a:t>
            </a:r>
            <a:r>
              <a:rPr lang="de-DE" sz="2400" dirty="0" err="1" smtClean="0"/>
              <a:t>resolution</a:t>
            </a:r>
            <a:r>
              <a:rPr lang="de-DE" sz="2400" dirty="0" smtClean="0"/>
              <a:t> </a:t>
            </a:r>
            <a:r>
              <a:rPr lang="de-DE" sz="2400" dirty="0" err="1" smtClean="0"/>
              <a:t>images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earth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analysis.It</a:t>
            </a:r>
            <a:r>
              <a:rPr lang="de-DE" sz="2400" dirty="0" smtClean="0"/>
              <a:t> was </a:t>
            </a:r>
            <a:r>
              <a:rPr lang="de-DE" sz="2400" dirty="0" err="1" smtClean="0"/>
              <a:t>purchased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huge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Microsoft.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52425" y="3314700"/>
            <a:ext cx="26148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Sensors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Picture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Communication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Colision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avoidance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Mechatronik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 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67125" y="3400425"/>
            <a:ext cx="75947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malfuction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parachutes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Cyberattacks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appartment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nobody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495675" y="5127278"/>
            <a:ext cx="807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System </a:t>
            </a:r>
            <a:r>
              <a:rPr lang="de-DE" sz="2800" dirty="0" err="1" smtClean="0"/>
              <a:t>almost</a:t>
            </a:r>
            <a:r>
              <a:rPr lang="de-DE" sz="2800" dirty="0" smtClean="0"/>
              <a:t> </a:t>
            </a:r>
            <a:r>
              <a:rPr lang="de-DE" sz="2800" dirty="0" err="1" smtClean="0"/>
              <a:t>set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go</a:t>
            </a:r>
            <a:r>
              <a:rPr lang="de-DE" sz="2800" dirty="0" smtClean="0"/>
              <a:t>! </a:t>
            </a:r>
            <a:r>
              <a:rPr lang="de-DE" sz="2800" dirty="0" err="1" smtClean="0"/>
              <a:t>No</a:t>
            </a:r>
            <a:r>
              <a:rPr lang="de-DE" sz="2800" dirty="0" smtClean="0"/>
              <a:t> „real“ AI like HI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r>
              <a:rPr lang="de-DE" sz="2800" dirty="0" smtClean="0"/>
              <a:t>!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432909" y="5900023"/>
            <a:ext cx="11142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C00000"/>
                </a:solidFill>
              </a:rPr>
              <a:t>Delivery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to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and</a:t>
            </a:r>
            <a:r>
              <a:rPr lang="de-DE" sz="3200" dirty="0" smtClean="0">
                <a:solidFill>
                  <a:srgbClr val="C00000"/>
                </a:solidFill>
              </a:rPr>
              <a:t> at </a:t>
            </a:r>
            <a:r>
              <a:rPr lang="de-DE" sz="3200" dirty="0" err="1" smtClean="0">
                <a:solidFill>
                  <a:srgbClr val="C00000"/>
                </a:solidFill>
              </a:rPr>
              <a:t>beacon</a:t>
            </a:r>
            <a:r>
              <a:rPr lang="de-DE" sz="3200" dirty="0" smtClean="0">
                <a:solidFill>
                  <a:srgbClr val="C00000"/>
                </a:solidFill>
              </a:rPr>
              <a:t>! </a:t>
            </a:r>
            <a:r>
              <a:rPr lang="de-DE" sz="3200" dirty="0" err="1" smtClean="0">
                <a:solidFill>
                  <a:srgbClr val="C00000"/>
                </a:solidFill>
              </a:rPr>
              <a:t>Within</a:t>
            </a:r>
            <a:r>
              <a:rPr lang="de-DE" sz="3200" dirty="0" smtClean="0">
                <a:solidFill>
                  <a:srgbClr val="C00000"/>
                </a:solidFill>
              </a:rPr>
              <a:t> Graz 20 </a:t>
            </a:r>
            <a:r>
              <a:rPr lang="de-DE" sz="3200" dirty="0" err="1" smtClean="0">
                <a:solidFill>
                  <a:srgbClr val="C00000"/>
                </a:solidFill>
              </a:rPr>
              <a:t>minutes</a:t>
            </a:r>
            <a:r>
              <a:rPr lang="de-DE" sz="3200" dirty="0" smtClean="0">
                <a:solidFill>
                  <a:srgbClr val="C00000"/>
                </a:solidFill>
              </a:rPr>
              <a:t> after </a:t>
            </a:r>
            <a:r>
              <a:rPr lang="de-DE" sz="3200" dirty="0" err="1" smtClean="0">
                <a:solidFill>
                  <a:srgbClr val="C00000"/>
                </a:solidFill>
              </a:rPr>
              <a:t>ordering</a:t>
            </a:r>
            <a:r>
              <a:rPr lang="de-DE" sz="3200" dirty="0" smtClean="0">
                <a:solidFill>
                  <a:srgbClr val="C00000"/>
                </a:solidFill>
              </a:rPr>
              <a:t>!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2594" y="2686764"/>
            <a:ext cx="11458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However</a:t>
            </a:r>
            <a:r>
              <a:rPr lang="de-DE" sz="2400" dirty="0" smtClean="0"/>
              <a:t>,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group</a:t>
            </a:r>
            <a:r>
              <a:rPr lang="de-DE" sz="2400" dirty="0"/>
              <a:t> was </a:t>
            </a:r>
            <a:r>
              <a:rPr lang="de-DE" sz="2400" dirty="0" err="1" smtClean="0"/>
              <a:t>soon</a:t>
            </a:r>
            <a:r>
              <a:rPr lang="de-DE" sz="2400" dirty="0" smtClean="0"/>
              <a:t> </a:t>
            </a:r>
            <a:r>
              <a:rPr lang="de-DE" sz="2400" dirty="0" err="1" smtClean="0"/>
              <a:t>purchased</a:t>
            </a:r>
            <a:r>
              <a:rPr lang="de-DE" sz="2400" dirty="0" smtClean="0"/>
              <a:t>  </a:t>
            </a:r>
            <a:r>
              <a:rPr lang="de-DE" sz="2400" dirty="0" err="1"/>
              <a:t>by</a:t>
            </a:r>
            <a:r>
              <a:rPr lang="de-DE" sz="2400" dirty="0"/>
              <a:t> Amazon!  </a:t>
            </a:r>
            <a:r>
              <a:rPr lang="de-DE" sz="2400" dirty="0" err="1"/>
              <a:t>Many</a:t>
            </a:r>
            <a:r>
              <a:rPr lang="de-DE" sz="2400" dirty="0"/>
              <a:t> </a:t>
            </a:r>
            <a:r>
              <a:rPr lang="de-DE" sz="2400" dirty="0" err="1"/>
              <a:t>problems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r>
              <a:rPr lang="de-DE" sz="2400" dirty="0"/>
              <a:t>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0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9960" y="228600"/>
            <a:ext cx="6214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Dangers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WWW </a:t>
            </a:r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ICTs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5660" y="1184850"/>
            <a:ext cx="1130457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--- Total </a:t>
            </a:r>
            <a:r>
              <a:rPr lang="de-DE" sz="2800" dirty="0" err="1" smtClean="0"/>
              <a:t>loss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privacy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--- Search-</a:t>
            </a:r>
            <a:r>
              <a:rPr lang="de-DE" sz="2800" dirty="0" err="1" smtClean="0"/>
              <a:t>engines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Wikipedia </a:t>
            </a:r>
            <a:r>
              <a:rPr lang="de-DE" sz="2800" dirty="0" err="1" smtClean="0"/>
              <a:t>define</a:t>
            </a:r>
            <a:r>
              <a:rPr lang="de-DE" sz="2800" dirty="0" smtClean="0"/>
              <a:t> a </a:t>
            </a:r>
            <a:r>
              <a:rPr lang="de-DE" sz="2800" dirty="0" err="1" smtClean="0"/>
              <a:t>world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us</a:t>
            </a:r>
            <a:r>
              <a:rPr lang="de-DE" sz="2800" dirty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Personalisation</a:t>
            </a:r>
            <a:r>
              <a:rPr lang="de-DE" sz="2800" dirty="0" smtClean="0"/>
              <a:t>)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    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quite</a:t>
            </a:r>
            <a:r>
              <a:rPr lang="de-DE" sz="2800" dirty="0" smtClean="0"/>
              <a:t> remote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reality</a:t>
            </a:r>
            <a:r>
              <a:rPr lang="de-DE" sz="2800" dirty="0" smtClean="0"/>
              <a:t>,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even</a:t>
            </a:r>
            <a:r>
              <a:rPr lang="de-DE" sz="2800" dirty="0" smtClean="0"/>
              <a:t> </a:t>
            </a:r>
            <a:r>
              <a:rPr lang="de-DE" sz="2800" dirty="0" err="1" smtClean="0"/>
              <a:t>give</a:t>
            </a:r>
            <a:r>
              <a:rPr lang="de-DE" sz="2800" dirty="0" smtClean="0"/>
              <a:t> </a:t>
            </a:r>
            <a:r>
              <a:rPr lang="de-DE" sz="2800" dirty="0" err="1" smtClean="0"/>
              <a:t>us</a:t>
            </a:r>
            <a:r>
              <a:rPr lang="de-DE" sz="2800" dirty="0" smtClean="0"/>
              <a:t> </a:t>
            </a:r>
            <a:r>
              <a:rPr lang="de-DE" sz="2800" dirty="0" err="1" smtClean="0"/>
              <a:t>wrong</a:t>
            </a:r>
            <a:r>
              <a:rPr lang="de-DE" sz="2800" dirty="0" smtClean="0"/>
              <a:t> </a:t>
            </a:r>
            <a:r>
              <a:rPr lang="de-DE" sz="2800" dirty="0" err="1" smtClean="0"/>
              <a:t>facts</a:t>
            </a:r>
            <a:endParaRPr lang="de-DE" sz="2800" dirty="0" smtClean="0"/>
          </a:p>
          <a:p>
            <a:r>
              <a:rPr lang="de-DE" sz="2800" dirty="0" smtClean="0"/>
              <a:t>--- </a:t>
            </a:r>
            <a:r>
              <a:rPr lang="de-DE" sz="2800" dirty="0" err="1" smtClean="0"/>
              <a:t>We</a:t>
            </a:r>
            <a:r>
              <a:rPr lang="de-DE" sz="2800" dirty="0" smtClean="0"/>
              <a:t> live in an </a:t>
            </a:r>
            <a:r>
              <a:rPr lang="de-DE" sz="2800" dirty="0" err="1" smtClean="0"/>
              <a:t>interrupt</a:t>
            </a:r>
            <a:r>
              <a:rPr lang="de-DE" sz="2800" dirty="0" smtClean="0"/>
              <a:t> </a:t>
            </a:r>
            <a:r>
              <a:rPr lang="de-DE" sz="2800" dirty="0" err="1" smtClean="0"/>
              <a:t>society</a:t>
            </a:r>
            <a:r>
              <a:rPr lang="de-DE" sz="2800" dirty="0" smtClean="0"/>
              <a:t>, </a:t>
            </a:r>
            <a:r>
              <a:rPr lang="de-DE" sz="2800" dirty="0" err="1" smtClean="0"/>
              <a:t>hardly</a:t>
            </a:r>
            <a:r>
              <a:rPr lang="de-DE" sz="2800" dirty="0" smtClean="0"/>
              <a:t> </a:t>
            </a:r>
            <a:r>
              <a:rPr lang="de-DE" sz="2800" dirty="0" err="1" smtClean="0"/>
              <a:t>able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lean</a:t>
            </a:r>
            <a:r>
              <a:rPr lang="de-DE" sz="2800" dirty="0" smtClean="0"/>
              <a:t> back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</a:t>
            </a:r>
            <a:r>
              <a:rPr lang="de-DE" sz="2800" dirty="0" err="1" smtClean="0"/>
              <a:t>think</a:t>
            </a:r>
            <a:r>
              <a:rPr lang="de-DE" sz="2800" dirty="0" smtClean="0"/>
              <a:t> </a:t>
            </a:r>
            <a:r>
              <a:rPr lang="de-DE" sz="2800" dirty="0" err="1" smtClean="0"/>
              <a:t>seriously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a </a:t>
            </a:r>
            <a:r>
              <a:rPr lang="de-DE" sz="2800" dirty="0" err="1" smtClean="0"/>
              <a:t>long</a:t>
            </a:r>
            <a:r>
              <a:rPr lang="de-DE" sz="2800" dirty="0" smtClean="0"/>
              <a:t> time</a:t>
            </a:r>
          </a:p>
          <a:p>
            <a:r>
              <a:rPr lang="de-DE" sz="2800" dirty="0" smtClean="0"/>
              <a:t>---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waste</a:t>
            </a:r>
            <a:r>
              <a:rPr lang="de-DE" sz="2800" dirty="0" smtClean="0"/>
              <a:t> </a:t>
            </a: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lives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trivialities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become</a:t>
            </a:r>
            <a:r>
              <a:rPr lang="de-DE" sz="2800" dirty="0" smtClean="0"/>
              <a:t> </a:t>
            </a:r>
            <a:r>
              <a:rPr lang="de-DE" sz="2800" dirty="0" err="1" smtClean="0"/>
              <a:t>very</a:t>
            </a:r>
            <a:r>
              <a:rPr lang="de-DE" sz="2800" dirty="0" smtClean="0"/>
              <a:t> </a:t>
            </a:r>
            <a:r>
              <a:rPr lang="de-DE" sz="2800" dirty="0" err="1" smtClean="0"/>
              <a:t>impatient</a:t>
            </a:r>
            <a:endParaRPr lang="de-DE" sz="2800" dirty="0" smtClean="0"/>
          </a:p>
          <a:p>
            <a:r>
              <a:rPr lang="de-DE" sz="2800" dirty="0" smtClean="0"/>
              <a:t>--- The </a:t>
            </a:r>
            <a:r>
              <a:rPr lang="de-DE" sz="2800" dirty="0" err="1" smtClean="0"/>
              <a:t>speed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development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technolgoy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dictated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      </a:t>
            </a:r>
            <a:r>
              <a:rPr lang="de-DE" sz="2800" dirty="0" err="1" smtClean="0"/>
              <a:t>commercial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military</a:t>
            </a:r>
            <a:r>
              <a:rPr lang="de-DE" sz="2800" dirty="0" smtClean="0"/>
              <a:t> </a:t>
            </a:r>
            <a:r>
              <a:rPr lang="de-DE" sz="2800" dirty="0" err="1" smtClean="0"/>
              <a:t>interests</a:t>
            </a:r>
            <a:endParaRPr lang="de-DE" sz="2800" dirty="0" smtClean="0"/>
          </a:p>
          <a:p>
            <a:r>
              <a:rPr lang="de-DE" sz="2800" dirty="0" smtClean="0"/>
              <a:t>--- </a:t>
            </a:r>
            <a:r>
              <a:rPr lang="de-DE" sz="2800" dirty="0" err="1" smtClean="0"/>
              <a:t>Cyberattacks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/>
              <a:t> </a:t>
            </a:r>
            <a:r>
              <a:rPr lang="de-DE" sz="2800" dirty="0" err="1" smtClean="0"/>
              <a:t>bad</a:t>
            </a:r>
            <a:r>
              <a:rPr lang="de-DE" sz="2800" dirty="0" smtClean="0"/>
              <a:t>; a </a:t>
            </a:r>
            <a:r>
              <a:rPr lang="de-DE" sz="2800" dirty="0" err="1" smtClean="0"/>
              <a:t>cyberwar</a:t>
            </a:r>
            <a:r>
              <a:rPr lang="de-DE" sz="2800" dirty="0" smtClean="0"/>
              <a:t> </a:t>
            </a:r>
            <a:r>
              <a:rPr lang="de-DE" sz="2800" dirty="0" err="1" smtClean="0"/>
              <a:t>might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worse</a:t>
            </a:r>
            <a:r>
              <a:rPr lang="de-DE" sz="2800" dirty="0" smtClean="0"/>
              <a:t> </a:t>
            </a:r>
            <a:r>
              <a:rPr lang="de-DE" sz="2800" dirty="0" err="1" smtClean="0"/>
              <a:t>than</a:t>
            </a:r>
            <a:r>
              <a:rPr lang="de-DE" sz="2800" dirty="0" smtClean="0"/>
              <a:t> a </a:t>
            </a:r>
            <a:r>
              <a:rPr lang="de-DE" sz="2800" dirty="0" err="1" smtClean="0"/>
              <a:t>nuclear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endParaRPr lang="de-DE" sz="2800" dirty="0" smtClean="0"/>
          </a:p>
          <a:p>
            <a:r>
              <a:rPr lang="de-DE" sz="2800" dirty="0" smtClean="0"/>
              <a:t>--- E-Learning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computers</a:t>
            </a:r>
            <a:r>
              <a:rPr lang="de-DE" sz="2800" dirty="0" smtClean="0"/>
              <a:t>/ smart </a:t>
            </a:r>
            <a:r>
              <a:rPr lang="de-DE" sz="2800" dirty="0" err="1" smtClean="0"/>
              <a:t>phones</a:t>
            </a:r>
            <a:r>
              <a:rPr lang="de-DE" sz="2800" dirty="0" smtClean="0"/>
              <a:t> in </a:t>
            </a:r>
            <a:r>
              <a:rPr lang="de-DE" sz="2800" dirty="0" err="1" smtClean="0"/>
              <a:t>school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much</a:t>
            </a:r>
            <a:r>
              <a:rPr lang="de-DE" sz="2800" dirty="0" smtClean="0"/>
              <a:t> </a:t>
            </a:r>
            <a:r>
              <a:rPr lang="de-DE" sz="2800" dirty="0" err="1" smtClean="0"/>
              <a:t>overrated</a:t>
            </a:r>
            <a:endParaRPr lang="de-DE" sz="2800" dirty="0" smtClean="0"/>
          </a:p>
          <a:p>
            <a:r>
              <a:rPr lang="de-DE" sz="2800" dirty="0" smtClean="0"/>
              <a:t>--- The </a:t>
            </a:r>
            <a:r>
              <a:rPr lang="de-DE" sz="2800" dirty="0" err="1" smtClean="0"/>
              <a:t>wisdom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crowds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well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end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serious</a:t>
            </a:r>
            <a:r>
              <a:rPr lang="de-DE" sz="2800" dirty="0" smtClean="0"/>
              <a:t> </a:t>
            </a:r>
            <a:r>
              <a:rPr lang="de-DE" sz="2800" dirty="0" err="1" smtClean="0"/>
              <a:t>creative</a:t>
            </a:r>
            <a:r>
              <a:rPr lang="de-DE" sz="2800" dirty="0" smtClean="0"/>
              <a:t> </a:t>
            </a:r>
            <a:r>
              <a:rPr lang="de-DE" sz="2800" dirty="0" err="1" smtClean="0"/>
              <a:t>work</a:t>
            </a:r>
            <a:r>
              <a:rPr lang="de-DE" sz="2800" dirty="0" smtClean="0"/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041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1DF72-9B36-4D56-BC4A-664620E42CEF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graphicFrame>
        <p:nvGraphicFramePr>
          <p:cNvPr id="55299" name="Object 2"/>
          <p:cNvGraphicFramePr>
            <a:graphicFrameLocks noChangeAspect="1"/>
          </p:cNvGraphicFramePr>
          <p:nvPr/>
        </p:nvGraphicFramePr>
        <p:xfrm>
          <a:off x="2782888" y="1023939"/>
          <a:ext cx="6121400" cy="450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hoto Editor Photo" r:id="rId4" imgW="6714286" imgH="4676190" progId="MSPhotoEd.3">
                  <p:embed/>
                </p:oleObj>
              </mc:Choice>
              <mc:Fallback>
                <p:oleObj name="Photo Editor Photo" r:id="rId4" imgW="6714286" imgH="46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1023939"/>
                        <a:ext cx="6121400" cy="450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2279650" y="5589588"/>
            <a:ext cx="7323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dirty="0"/>
              <a:t> </a:t>
            </a:r>
            <a:r>
              <a:rPr lang="de-DE" altLang="de-DE" sz="2800" dirty="0"/>
              <a:t>„... </a:t>
            </a:r>
            <a:r>
              <a:rPr lang="de-DE" altLang="de-DE" sz="2800" dirty="0" err="1"/>
              <a:t>a</a:t>
            </a:r>
            <a:r>
              <a:rPr lang="de-DE" altLang="de-DE" sz="2800" dirty="0" err="1" smtClean="0"/>
              <a:t>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one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day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internet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collapsed</a:t>
            </a:r>
            <a:r>
              <a:rPr lang="de-DE" altLang="de-DE" sz="2800" dirty="0" smtClean="0"/>
              <a:t>…“</a:t>
            </a:r>
            <a:endParaRPr lang="de-DE" altLang="de-DE" sz="2800" dirty="0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323975" y="115821"/>
            <a:ext cx="103164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 err="1" smtClean="0"/>
              <a:t>One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addititonal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big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danger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Too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much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reliance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technology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841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69465" y="2063435"/>
            <a:ext cx="1119620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--- Potential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r>
              <a:rPr lang="de-DE" sz="2800" dirty="0" smtClean="0"/>
              <a:t> 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different </a:t>
            </a:r>
            <a:r>
              <a:rPr lang="de-DE" sz="2800" dirty="0" err="1" smtClean="0"/>
              <a:t>knowledge</a:t>
            </a:r>
            <a:r>
              <a:rPr lang="de-DE" sz="2800" dirty="0" smtClean="0"/>
              <a:t> </a:t>
            </a:r>
            <a:r>
              <a:rPr lang="de-DE" sz="2800" dirty="0" err="1" smtClean="0"/>
              <a:t>when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able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      </a:t>
            </a:r>
            <a:r>
              <a:rPr lang="de-DE" sz="2800" dirty="0" err="1" smtClean="0"/>
              <a:t>cross</a:t>
            </a:r>
            <a:r>
              <a:rPr lang="de-DE" sz="2800" dirty="0" smtClean="0"/>
              <a:t> </a:t>
            </a:r>
            <a:r>
              <a:rPr lang="de-DE" sz="2800" dirty="0" err="1" smtClean="0"/>
              <a:t>barriers</a:t>
            </a:r>
            <a:r>
              <a:rPr lang="de-DE" sz="2800" dirty="0" smtClean="0"/>
              <a:t>, </a:t>
            </a:r>
            <a:r>
              <a:rPr lang="de-DE" sz="2800" dirty="0" err="1" smtClean="0"/>
              <a:t>including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languages</a:t>
            </a:r>
            <a:endParaRPr lang="de-DE" sz="2800" dirty="0" smtClean="0"/>
          </a:p>
          <a:p>
            <a:r>
              <a:rPr lang="de-DE" sz="2800" dirty="0" smtClean="0"/>
              <a:t>--- </a:t>
            </a:r>
            <a:r>
              <a:rPr lang="de-DE" sz="2800" dirty="0" err="1" smtClean="0"/>
              <a:t>We</a:t>
            </a:r>
            <a:r>
              <a:rPr lang="de-DE" sz="2800" dirty="0" smtClean="0"/>
              <a:t> do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communicate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    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</a:t>
            </a:r>
            <a:r>
              <a:rPr lang="de-DE" sz="2800" dirty="0" err="1" smtClean="0"/>
              <a:t>researchers</a:t>
            </a:r>
            <a:r>
              <a:rPr lang="de-DE" sz="2800" dirty="0" smtClean="0"/>
              <a:t> like </a:t>
            </a:r>
            <a:r>
              <a:rPr lang="de-DE" sz="2800" dirty="0" err="1" smtClean="0"/>
              <a:t>never</a:t>
            </a:r>
            <a:r>
              <a:rPr lang="de-DE" sz="2800" dirty="0" smtClean="0"/>
              <a:t> </a:t>
            </a:r>
            <a:r>
              <a:rPr lang="de-DE" sz="2800" dirty="0" err="1" smtClean="0"/>
              <a:t>before</a:t>
            </a:r>
            <a:r>
              <a:rPr lang="de-DE" sz="2800" dirty="0" smtClean="0"/>
              <a:t>, but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need</a:t>
            </a:r>
            <a:r>
              <a:rPr lang="de-DE" sz="2800" dirty="0" smtClean="0"/>
              <a:t> open </a:t>
            </a:r>
            <a:r>
              <a:rPr lang="de-DE" sz="2800" dirty="0" err="1" smtClean="0"/>
              <a:t>access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much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>….</a:t>
            </a:r>
          </a:p>
          <a:p>
            <a:r>
              <a:rPr lang="de-DE" sz="2800" dirty="0" smtClean="0"/>
              <a:t> --- Try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reasonable</a:t>
            </a:r>
            <a:r>
              <a:rPr lang="de-DE" sz="2800" dirty="0" smtClean="0"/>
              <a:t> </a:t>
            </a:r>
            <a:r>
              <a:rPr lang="de-DE" sz="2800" dirty="0" err="1" smtClean="0"/>
              <a:t>social</a:t>
            </a:r>
            <a:r>
              <a:rPr lang="de-DE" sz="2800" dirty="0" smtClean="0"/>
              <a:t> </a:t>
            </a:r>
            <a:r>
              <a:rPr lang="de-DE" sz="2800" dirty="0" err="1" smtClean="0"/>
              <a:t>networks</a:t>
            </a:r>
            <a:r>
              <a:rPr lang="de-DE" sz="2800" dirty="0" smtClean="0"/>
              <a:t> like </a:t>
            </a:r>
            <a:r>
              <a:rPr lang="de-DE" sz="2800" dirty="0" err="1"/>
              <a:t>d</a:t>
            </a:r>
            <a:r>
              <a:rPr lang="de-DE" sz="2800" dirty="0" err="1" smtClean="0"/>
              <a:t>eclara</a:t>
            </a:r>
            <a:r>
              <a:rPr lang="de-DE" sz="2800" dirty="0" smtClean="0"/>
              <a:t>, Pinterest, </a:t>
            </a:r>
            <a:r>
              <a:rPr lang="de-DE" sz="2800" dirty="0" err="1"/>
              <a:t>s</a:t>
            </a:r>
            <a:r>
              <a:rPr lang="de-DE" sz="2800" dirty="0" err="1" smtClean="0"/>
              <a:t>lack</a:t>
            </a:r>
            <a:r>
              <a:rPr lang="de-DE" sz="2800" dirty="0" smtClean="0"/>
              <a:t>,….</a:t>
            </a:r>
          </a:p>
          <a:p>
            <a:r>
              <a:rPr lang="de-DE" sz="2800" dirty="0"/>
              <a:t>--- </a:t>
            </a:r>
            <a:r>
              <a:rPr lang="de-DE" sz="2800" dirty="0" err="1"/>
              <a:t>Wishful</a:t>
            </a:r>
            <a:r>
              <a:rPr lang="de-DE" sz="2800" dirty="0"/>
              <a:t> </a:t>
            </a:r>
            <a:r>
              <a:rPr lang="de-DE" sz="2800" dirty="0" err="1"/>
              <a:t>thinking</a:t>
            </a:r>
            <a:r>
              <a:rPr lang="de-DE" sz="2800" dirty="0" smtClean="0"/>
              <a:t>: Can </a:t>
            </a:r>
            <a:r>
              <a:rPr lang="de-DE" sz="2800" dirty="0" err="1" smtClean="0"/>
              <a:t>we</a:t>
            </a:r>
            <a:r>
              <a:rPr lang="de-DE" sz="2800" dirty="0" smtClean="0"/>
              <a:t> still </a:t>
            </a:r>
            <a:r>
              <a:rPr lang="de-DE" sz="2800" dirty="0" err="1" smtClean="0"/>
              <a:t>change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world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objective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</a:t>
            </a:r>
            <a:r>
              <a:rPr lang="de-DE" sz="2800" dirty="0" err="1" smtClean="0"/>
              <a:t>knowledge</a:t>
            </a:r>
            <a:r>
              <a:rPr lang="de-DE" sz="2800" dirty="0" smtClean="0"/>
              <a:t> </a:t>
            </a:r>
            <a:r>
              <a:rPr lang="de-DE" sz="2800" dirty="0" err="1" smtClean="0"/>
              <a:t>repositories</a:t>
            </a:r>
            <a:r>
              <a:rPr lang="de-DE" sz="2800" dirty="0" smtClean="0"/>
              <a:t> like global-geography.org?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188003" y="306437"/>
            <a:ext cx="506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Chances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WWW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ICTs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89360" y="218268"/>
            <a:ext cx="10687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dangers</a:t>
            </a:r>
            <a:r>
              <a:rPr lang="de-DE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(not </a:t>
            </a:r>
            <a:r>
              <a:rPr lang="de-DE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e-DE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Pakistan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1590135"/>
            <a:ext cx="132908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cs typeface="Times New Roman" panose="02020603050405020304" pitchFamily="18" charset="0"/>
              </a:rPr>
              <a:t>Death </a:t>
            </a:r>
            <a:r>
              <a:rPr lang="de-DE" sz="2800" dirty="0" err="1" smtClean="0"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cs typeface="Times New Roman" panose="02020603050405020304" pitchFamily="18" charset="0"/>
              </a:rPr>
              <a:t> Pakistani due </a:t>
            </a:r>
            <a:r>
              <a:rPr lang="de-DE" sz="2800" dirty="0" err="1" smtClean="0"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air</a:t>
            </a:r>
            <a:r>
              <a:rPr lang="de-DE" sz="2800" dirty="0" smtClean="0">
                <a:cs typeface="Times New Roman" panose="02020603050405020304" pitchFamily="18" charset="0"/>
              </a:rPr>
              <a:t>- </a:t>
            </a:r>
            <a:r>
              <a:rPr lang="de-DE" sz="2800" dirty="0" err="1" smtClean="0">
                <a:cs typeface="Times New Roman" panose="02020603050405020304" pitchFamily="18" charset="0"/>
              </a:rPr>
              <a:t>pollution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since</a:t>
            </a:r>
            <a:r>
              <a:rPr lang="de-DE" sz="2800" dirty="0" smtClean="0">
                <a:cs typeface="Times New Roman" panose="02020603050405020304" pitchFamily="18" charset="0"/>
              </a:rPr>
              <a:t> 2015 (</a:t>
            </a:r>
            <a:r>
              <a:rPr lang="de-DE" sz="2800" dirty="0" err="1" smtClean="0">
                <a:cs typeface="Times New Roman" panose="02020603050405020304" pitchFamily="18" charset="0"/>
              </a:rPr>
              <a:t>by</a:t>
            </a:r>
            <a:r>
              <a:rPr lang="de-DE" sz="2800" dirty="0" smtClean="0">
                <a:cs typeface="Times New Roman" panose="02020603050405020304" pitchFamily="18" charset="0"/>
              </a:rPr>
              <a:t> WHO):  ca. 400.000</a:t>
            </a:r>
            <a:br>
              <a:rPr lang="de-DE" sz="2800" dirty="0" smtClean="0">
                <a:cs typeface="Times New Roman" panose="02020603050405020304" pitchFamily="18" charset="0"/>
              </a:rPr>
            </a:br>
            <a:r>
              <a:rPr lang="de-DE" sz="2400" dirty="0" smtClean="0">
                <a:cs typeface="Times New Roman" panose="02020603050405020304" pitchFamily="18" charset="0"/>
              </a:rPr>
              <a:t>(Due </a:t>
            </a:r>
            <a:r>
              <a:rPr lang="de-DE" sz="2400" dirty="0" err="1" smtClean="0">
                <a:cs typeface="Times New Roman" panose="02020603050405020304" pitchFamily="18" charset="0"/>
              </a:rPr>
              <a:t>to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the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use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of</a:t>
            </a:r>
            <a:r>
              <a:rPr lang="de-DE" sz="2400" dirty="0" smtClean="0">
                <a:cs typeface="Times New Roman" panose="02020603050405020304" pitchFamily="18" charset="0"/>
              </a:rPr>
              <a:t> fossil </a:t>
            </a:r>
            <a:r>
              <a:rPr lang="de-DE" sz="2400" dirty="0" err="1" smtClean="0">
                <a:cs typeface="Times New Roman" panose="02020603050405020304" pitchFamily="18" charset="0"/>
              </a:rPr>
              <a:t>fuel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for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heating</a:t>
            </a:r>
            <a:r>
              <a:rPr lang="de-DE" sz="2400" dirty="0" smtClean="0">
                <a:cs typeface="Times New Roman" panose="02020603050405020304" pitchFamily="18" charset="0"/>
              </a:rPr>
              <a:t>, </a:t>
            </a:r>
            <a:r>
              <a:rPr lang="de-DE" sz="2400" dirty="0" err="1" smtClean="0">
                <a:cs typeface="Times New Roman" panose="02020603050405020304" pitchFamily="18" charset="0"/>
              </a:rPr>
              <a:t>cars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and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electricity</a:t>
            </a:r>
            <a:r>
              <a:rPr lang="de-DE" sz="2400" dirty="0" smtClean="0"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cs typeface="Times New Roman" panose="02020603050405020304" pitchFamily="18" charset="0"/>
              </a:rPr>
              <a:t>production</a:t>
            </a:r>
            <a:r>
              <a:rPr lang="de-DE" sz="2400" dirty="0" smtClean="0">
                <a:cs typeface="Times New Roman" panose="02020603050405020304" pitchFamily="18" charset="0"/>
              </a:rPr>
              <a:t>)</a:t>
            </a:r>
          </a:p>
          <a:p>
            <a:endParaRPr lang="de-DE" sz="2800" dirty="0" smtClean="0">
              <a:cs typeface="Times New Roman" panose="02020603050405020304" pitchFamily="18" charset="0"/>
            </a:endParaRPr>
          </a:p>
          <a:p>
            <a:r>
              <a:rPr lang="de-DE" sz="2800" dirty="0">
                <a:cs typeface="Times New Roman" panose="02020603050405020304" pitchFamily="18" charset="0"/>
              </a:rPr>
              <a:t>Death </a:t>
            </a:r>
            <a:r>
              <a:rPr lang="de-DE" sz="2800" dirty="0" err="1">
                <a:cs typeface="Times New Roman" panose="02020603050405020304" pitchFamily="18" charset="0"/>
              </a:rPr>
              <a:t>of</a:t>
            </a:r>
            <a:r>
              <a:rPr lang="de-DE" sz="2800" dirty="0">
                <a:cs typeface="Times New Roman" panose="02020603050405020304" pitchFamily="18" charset="0"/>
              </a:rPr>
              <a:t> Pakistani due </a:t>
            </a:r>
            <a:r>
              <a:rPr lang="de-DE" sz="2800" dirty="0" err="1">
                <a:cs typeface="Times New Roman" panose="02020603050405020304" pitchFamily="18" charset="0"/>
              </a:rPr>
              <a:t>to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nuclear</a:t>
            </a:r>
            <a:r>
              <a:rPr lang="de-DE" sz="2800" dirty="0" smtClean="0">
                <a:cs typeface="Times New Roman" panose="02020603050405020304" pitchFamily="18" charset="0"/>
              </a:rPr>
              <a:t> power </a:t>
            </a:r>
            <a:r>
              <a:rPr lang="de-DE" sz="2800" dirty="0" err="1" smtClean="0">
                <a:cs typeface="Times New Roman" panose="02020603050405020304" pitchFamily="18" charset="0"/>
              </a:rPr>
              <a:t>generation</a:t>
            </a:r>
            <a:r>
              <a:rPr lang="de-DE" sz="2800" dirty="0" smtClean="0">
                <a:cs typeface="Times New Roman" panose="02020603050405020304" pitchFamily="18" charset="0"/>
              </a:rPr>
              <a:t>                                     0 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7200" y="3623214"/>
            <a:ext cx="116353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2012 Figures: Pakistani nuclear </a:t>
            </a:r>
            <a:r>
              <a:rPr lang="en-US" sz="2800" dirty="0"/>
              <a:t>power plants </a:t>
            </a:r>
            <a:r>
              <a:rPr lang="en-US" sz="2800" dirty="0" smtClean="0"/>
              <a:t> generated 4% </a:t>
            </a:r>
            <a:r>
              <a:rPr lang="en-US" sz="2800" dirty="0"/>
              <a:t>of </a:t>
            </a:r>
            <a:r>
              <a:rPr lang="en-US" sz="2800" dirty="0" smtClean="0"/>
              <a:t>electricity in </a:t>
            </a:r>
            <a:br>
              <a:rPr lang="en-US" sz="2800" dirty="0" smtClean="0"/>
            </a:br>
            <a:r>
              <a:rPr lang="en-US" sz="2800" dirty="0" smtClean="0"/>
              <a:t>Pakistan</a:t>
            </a:r>
            <a:r>
              <a:rPr lang="en-US" sz="2800" dirty="0"/>
              <a:t>, </a:t>
            </a:r>
            <a:r>
              <a:rPr lang="en-US" sz="2800" dirty="0" smtClean="0"/>
              <a:t>compared </a:t>
            </a:r>
            <a:r>
              <a:rPr lang="en-US" sz="2800" dirty="0"/>
              <a:t>to </a:t>
            </a:r>
            <a:r>
              <a:rPr lang="en-US" sz="2800" dirty="0" smtClean="0"/>
              <a:t>62</a:t>
            </a:r>
            <a:r>
              <a:rPr lang="en-US" sz="2800" dirty="0"/>
              <a:t>% </a:t>
            </a:r>
            <a:r>
              <a:rPr lang="en-US" sz="2800" dirty="0" smtClean="0"/>
              <a:t>from fossil fuel and 33</a:t>
            </a:r>
            <a:r>
              <a:rPr lang="en-US" sz="2800" dirty="0"/>
              <a:t>% from </a:t>
            </a:r>
            <a:r>
              <a:rPr lang="en-US" sz="2800" dirty="0" smtClean="0"/>
              <a:t>hydroelectric power. </a:t>
            </a:r>
          </a:p>
          <a:p>
            <a:endParaRPr lang="en-US" sz="2800" dirty="0"/>
          </a:p>
          <a:p>
            <a:r>
              <a:rPr lang="en-US" sz="2800" dirty="0" smtClean="0"/>
              <a:t>Plans to </a:t>
            </a:r>
            <a:r>
              <a:rPr lang="en-US" sz="2800" dirty="0"/>
              <a:t>construct 32 </a:t>
            </a:r>
            <a:r>
              <a:rPr lang="en-US" sz="2800" dirty="0" smtClean="0"/>
              <a:t>additional nuclear </a:t>
            </a:r>
            <a:r>
              <a:rPr lang="en-US" sz="2800" dirty="0"/>
              <a:t>power plants by 2050. </a:t>
            </a:r>
            <a:endParaRPr lang="en-US" sz="28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57199" y="5743446"/>
            <a:ext cx="1094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This would eliminate need for  fossil fuel and much reduce air pollution</a:t>
            </a:r>
            <a:r>
              <a:rPr lang="en-US" sz="2400" dirty="0" smtClean="0"/>
              <a:t>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9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676275"/>
            <a:ext cx="10056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cs typeface="Times New Roman" panose="02020603050405020304" pitchFamily="18" charset="0"/>
              </a:rPr>
              <a:t>What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can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we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learn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from</a:t>
            </a:r>
            <a:r>
              <a:rPr lang="de-DE" sz="3200" dirty="0" smtClean="0">
                <a:cs typeface="Times New Roman" panose="02020603050405020304" pitchFamily="18" charset="0"/>
              </a:rPr>
              <a:t> WWW </a:t>
            </a:r>
            <a:r>
              <a:rPr lang="de-DE" sz="3200" dirty="0" err="1" smtClean="0">
                <a:cs typeface="Times New Roman" panose="02020603050405020304" pitchFamily="18" charset="0"/>
              </a:rPr>
              <a:t>history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and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current</a:t>
            </a:r>
            <a:r>
              <a:rPr lang="de-DE" sz="3200" dirty="0" smtClean="0">
                <a:cs typeface="Times New Roman" panose="02020603050405020304" pitchFamily="18" charset="0"/>
              </a:rPr>
              <a:t> WWW?</a:t>
            </a:r>
            <a:endParaRPr lang="de-DE" sz="3200" dirty="0"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1025" y="1698486"/>
            <a:ext cx="115087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cs typeface="Times New Roman" panose="02020603050405020304" pitchFamily="18" charset="0"/>
              </a:rPr>
              <a:t>--- New </a:t>
            </a:r>
            <a:r>
              <a:rPr lang="de-DE" sz="2800" dirty="0" err="1" smtClean="0">
                <a:cs typeface="Times New Roman" panose="02020603050405020304" pitchFamily="18" charset="0"/>
              </a:rPr>
              <a:t>search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engines</a:t>
            </a:r>
            <a:r>
              <a:rPr lang="de-DE" sz="2800" dirty="0" smtClean="0">
                <a:cs typeface="Times New Roman" panose="02020603050405020304" pitchFamily="18" charset="0"/>
              </a:rPr>
              <a:t> must </a:t>
            </a:r>
            <a:r>
              <a:rPr lang="de-DE" sz="2800" dirty="0" err="1" smtClean="0">
                <a:cs typeface="Times New Roman" panose="02020603050405020304" pitchFamily="18" charset="0"/>
              </a:rPr>
              <a:t>only</a:t>
            </a:r>
            <a:r>
              <a:rPr lang="de-DE" sz="2800" dirty="0" smtClean="0">
                <a:cs typeface="Times New Roman" panose="02020603050405020304" pitchFamily="18" charset="0"/>
              </a:rPr>
              <a:t>  </a:t>
            </a:r>
            <a:r>
              <a:rPr lang="de-DE" sz="2800" dirty="0" err="1" smtClean="0">
                <a:cs typeface="Times New Roman" panose="02020603050405020304" pitchFamily="18" charset="0"/>
              </a:rPr>
              <a:t>allow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clear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queries</a:t>
            </a:r>
            <a:r>
              <a:rPr lang="de-DE" sz="2800" dirty="0" smtClean="0">
                <a:cs typeface="Times New Roman" panose="02020603050405020304" pitchFamily="18" charset="0"/>
              </a:rPr>
              <a:t> (</a:t>
            </a:r>
            <a:r>
              <a:rPr lang="de-DE" sz="2800" dirty="0" err="1" smtClean="0">
                <a:cs typeface="Times New Roman" panose="02020603050405020304" pitchFamily="18" charset="0"/>
              </a:rPr>
              <a:t>or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suggest</a:t>
            </a:r>
            <a:r>
              <a:rPr lang="de-DE" sz="2800" dirty="0" smtClean="0">
                <a:cs typeface="Times New Roman" panose="02020603050405020304" pitchFamily="18" charset="0"/>
              </a:rPr>
              <a:t> alternatives)</a:t>
            </a:r>
          </a:p>
          <a:p>
            <a:r>
              <a:rPr lang="de-DE" sz="2800" dirty="0" smtClean="0">
                <a:cs typeface="Times New Roman" panose="02020603050405020304" pitchFamily="18" charset="0"/>
              </a:rPr>
              <a:t>--- Data </a:t>
            </a:r>
            <a:r>
              <a:rPr lang="de-DE" sz="2800" dirty="0" err="1" smtClean="0">
                <a:cs typeface="Times New Roman" panose="02020603050405020304" pitchFamily="18" charset="0"/>
              </a:rPr>
              <a:t>consolidation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by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participation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community</a:t>
            </a:r>
            <a:endParaRPr lang="de-DE" sz="2800" dirty="0" smtClean="0">
              <a:cs typeface="Times New Roman" panose="02020603050405020304" pitchFamily="18" charset="0"/>
            </a:endParaRPr>
          </a:p>
          <a:p>
            <a:r>
              <a:rPr lang="de-DE" sz="2800" dirty="0" smtClean="0">
                <a:cs typeface="Times New Roman" panose="02020603050405020304" pitchFamily="18" charset="0"/>
              </a:rPr>
              <a:t>--- </a:t>
            </a:r>
            <a:r>
              <a:rPr lang="de-DE" sz="2800" dirty="0" err="1" smtClean="0">
                <a:cs typeface="Times New Roman" panose="02020603050405020304" pitchFamily="18" charset="0"/>
              </a:rPr>
              <a:t>Direct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feedback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information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providers</a:t>
            </a:r>
            <a:endParaRPr lang="de-DE" sz="2800" dirty="0" smtClean="0">
              <a:cs typeface="Times New Roman" panose="02020603050405020304" pitchFamily="18" charset="0"/>
            </a:endParaRPr>
          </a:p>
          <a:p>
            <a:r>
              <a:rPr lang="de-DE" sz="2800" dirty="0" smtClean="0">
                <a:cs typeface="Times New Roman" panose="02020603050405020304" pitchFamily="18" charset="0"/>
              </a:rPr>
              <a:t>--- Can </a:t>
            </a:r>
            <a:r>
              <a:rPr lang="de-DE" sz="2800" dirty="0" err="1" smtClean="0"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fight</a:t>
            </a:r>
            <a:r>
              <a:rPr lang="de-DE" sz="2800" dirty="0" smtClean="0">
                <a:cs typeface="Times New Roman" panose="02020603050405020304" pitchFamily="18" charset="0"/>
              </a:rPr>
              <a:t> SPAM?</a:t>
            </a:r>
          </a:p>
          <a:p>
            <a:r>
              <a:rPr lang="de-DE" sz="2800" dirty="0" smtClean="0">
                <a:cs typeface="Times New Roman" panose="02020603050405020304" pitchFamily="18" charset="0"/>
              </a:rPr>
              <a:t>--- </a:t>
            </a:r>
            <a:r>
              <a:rPr lang="de-DE" sz="2800" dirty="0" err="1" smtClean="0">
                <a:cs typeface="Times New Roman" panose="02020603050405020304" pitchFamily="18" charset="0"/>
              </a:rPr>
              <a:t>How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can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cs typeface="Times New Roman" panose="02020603050405020304" pitchFamily="18" charset="0"/>
              </a:rPr>
              <a:t> handle mini-</a:t>
            </a:r>
            <a:r>
              <a:rPr lang="de-DE" sz="2800" dirty="0" err="1" smtClean="0">
                <a:cs typeface="Times New Roman" panose="02020603050405020304" pitchFamily="18" charset="0"/>
              </a:rPr>
              <a:t>payments</a:t>
            </a:r>
            <a:r>
              <a:rPr lang="de-DE" sz="2800" dirty="0" smtClean="0">
                <a:cs typeface="Times New Roman" panose="02020603050405020304" pitchFamily="18" charset="0"/>
              </a:rPr>
              <a:t>?</a:t>
            </a:r>
            <a:endParaRPr lang="de-DE" sz="2800" dirty="0"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8660" y="4382691"/>
            <a:ext cx="117333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cs typeface="Times New Roman" panose="02020603050405020304" pitchFamily="18" charset="0"/>
              </a:rPr>
              <a:t>Major </a:t>
            </a:r>
            <a:r>
              <a:rPr lang="de-DE" sz="3200" dirty="0" err="1" smtClean="0">
                <a:cs typeface="Times New Roman" panose="02020603050405020304" pitchFamily="18" charset="0"/>
              </a:rPr>
              <a:t>problem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the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world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is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facing</a:t>
            </a:r>
            <a:r>
              <a:rPr lang="de-DE" sz="3200" dirty="0" smtClean="0">
                <a:cs typeface="Times New Roman" panose="02020603050405020304" pitchFamily="18" charset="0"/>
              </a:rPr>
              <a:t> (at least in Europe):  </a:t>
            </a:r>
            <a:r>
              <a:rPr lang="de-DE" sz="3200" dirty="0" err="1" smtClean="0">
                <a:cs typeface="Times New Roman" panose="02020603050405020304" pitchFamily="18" charset="0"/>
              </a:rPr>
              <a:t>Politicians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de-DE" sz="3200" dirty="0" err="1" smtClean="0">
                <a:cs typeface="Times New Roman" panose="02020603050405020304" pitchFamily="18" charset="0"/>
              </a:rPr>
              <a:t>prefer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to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invest</a:t>
            </a:r>
            <a:r>
              <a:rPr lang="de-DE" sz="3200" dirty="0" smtClean="0">
                <a:cs typeface="Times New Roman" panose="02020603050405020304" pitchFamily="18" charset="0"/>
              </a:rPr>
              <a:t> in </a:t>
            </a:r>
            <a:r>
              <a:rPr lang="de-DE" sz="3200" dirty="0" err="1" smtClean="0">
                <a:cs typeface="Times New Roman" panose="02020603050405020304" pitchFamily="18" charset="0"/>
              </a:rPr>
              <a:t>subsidies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to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get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votes</a:t>
            </a:r>
            <a:r>
              <a:rPr lang="de-DE" sz="3200" dirty="0" smtClean="0">
                <a:cs typeface="Times New Roman" panose="02020603050405020304" pitchFamily="18" charset="0"/>
              </a:rPr>
              <a:t>, </a:t>
            </a:r>
            <a:r>
              <a:rPr lang="de-DE" sz="3200" dirty="0" err="1" smtClean="0">
                <a:cs typeface="Times New Roman" panose="02020603050405020304" pitchFamily="18" charset="0"/>
              </a:rPr>
              <a:t>rather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than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to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invest</a:t>
            </a:r>
            <a:r>
              <a:rPr lang="de-DE" sz="3200" dirty="0" smtClean="0">
                <a:cs typeface="Times New Roman" panose="02020603050405020304" pitchFamily="18" charset="0"/>
              </a:rPr>
              <a:t> in </a:t>
            </a:r>
            <a:r>
              <a:rPr lang="de-DE" sz="3200" dirty="0" err="1" smtClean="0">
                <a:cs typeface="Times New Roman" panose="02020603050405020304" pitchFamily="18" charset="0"/>
              </a:rPr>
              <a:t>what</a:t>
            </a:r>
            <a:endParaRPr lang="de-DE" sz="3200" dirty="0" smtClean="0">
              <a:cs typeface="Times New Roman" panose="02020603050405020304" pitchFamily="18" charset="0"/>
            </a:endParaRPr>
          </a:p>
          <a:p>
            <a:r>
              <a:rPr lang="de-DE" sz="3200" dirty="0" err="1">
                <a:cs typeface="Times New Roman" panose="02020603050405020304" pitchFamily="18" charset="0"/>
              </a:rPr>
              <a:t>i</a:t>
            </a:r>
            <a:r>
              <a:rPr lang="de-DE" sz="3200" dirty="0" err="1" smtClean="0">
                <a:cs typeface="Times New Roman" panose="02020603050405020304" pitchFamily="18" charset="0"/>
              </a:rPr>
              <a:t>s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really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important</a:t>
            </a:r>
            <a:r>
              <a:rPr lang="de-DE" sz="3200" dirty="0" smtClean="0">
                <a:cs typeface="Times New Roman" panose="02020603050405020304" pitchFamily="18" charset="0"/>
              </a:rPr>
              <a:t>. </a:t>
            </a:r>
            <a:r>
              <a:rPr lang="de-DE" sz="3200" dirty="0" err="1" smtClean="0">
                <a:cs typeface="Times New Roman" panose="02020603050405020304" pitchFamily="18" charset="0"/>
              </a:rPr>
              <a:t>And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some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big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companies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and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others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are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holding</a:t>
            </a:r>
            <a:endParaRPr lang="de-DE" sz="3200" dirty="0" smtClean="0">
              <a:cs typeface="Times New Roman" panose="02020603050405020304" pitchFamily="18" charset="0"/>
            </a:endParaRPr>
          </a:p>
          <a:p>
            <a:r>
              <a:rPr lang="de-DE" sz="3200" dirty="0">
                <a:cs typeface="Times New Roman" panose="02020603050405020304" pitchFamily="18" charset="0"/>
              </a:rPr>
              <a:t>b</a:t>
            </a:r>
            <a:r>
              <a:rPr lang="de-DE" sz="3200" dirty="0" smtClean="0">
                <a:cs typeface="Times New Roman" panose="02020603050405020304" pitchFamily="18" charset="0"/>
              </a:rPr>
              <a:t>ack </a:t>
            </a:r>
            <a:r>
              <a:rPr lang="de-DE" sz="3200" dirty="0" err="1" smtClean="0">
                <a:cs typeface="Times New Roman" panose="02020603050405020304" pitchFamily="18" charset="0"/>
              </a:rPr>
              <a:t>research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to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protect</a:t>
            </a:r>
            <a:r>
              <a:rPr lang="de-DE" sz="3200" dirty="0" smtClean="0"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cs typeface="Times New Roman" panose="02020603050405020304" pitchFamily="18" charset="0"/>
              </a:rPr>
              <a:t>themselves</a:t>
            </a:r>
            <a:r>
              <a:rPr lang="de-DE" sz="3200" dirty="0" smtClean="0">
                <a:cs typeface="Times New Roman" panose="02020603050405020304" pitchFamily="18" charset="0"/>
              </a:rPr>
              <a:t>.</a:t>
            </a:r>
            <a:endParaRPr lang="de-DE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850" y="160782"/>
            <a:ext cx="1073685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ICT.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metioning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850" y="3752850"/>
            <a:ext cx="11753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Carbon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crystalize</a:t>
            </a:r>
            <a:r>
              <a:rPr lang="de-DE" sz="2400" dirty="0"/>
              <a:t> in a 2 D </a:t>
            </a:r>
            <a:r>
              <a:rPr lang="de-DE" sz="2400" dirty="0" err="1" smtClean="0"/>
              <a:t>version</a:t>
            </a:r>
            <a:r>
              <a:rPr lang="de-DE" sz="2400" dirty="0" smtClean="0"/>
              <a:t>, </a:t>
            </a:r>
            <a:r>
              <a:rPr lang="de-DE" sz="2400" dirty="0" err="1" smtClean="0"/>
              <a:t>discovered</a:t>
            </a:r>
            <a:r>
              <a:rPr lang="de-DE" sz="2400" dirty="0" smtClean="0"/>
              <a:t> 12 </a:t>
            </a:r>
            <a:r>
              <a:rPr lang="de-DE" sz="2400" dirty="0" err="1" smtClean="0"/>
              <a:t>years</a:t>
            </a:r>
            <a:r>
              <a:rPr lang="de-DE" sz="2400" dirty="0" smtClean="0"/>
              <a:t> </a:t>
            </a:r>
            <a:r>
              <a:rPr lang="de-DE" sz="2400" dirty="0" err="1"/>
              <a:t>ago</a:t>
            </a:r>
            <a:r>
              <a:rPr lang="de-DE" sz="2400" dirty="0"/>
              <a:t> </a:t>
            </a:r>
            <a:r>
              <a:rPr lang="de-DE" sz="2400" dirty="0" smtClean="0"/>
              <a:t>at U. Manchester (Nobel </a:t>
            </a:r>
            <a:r>
              <a:rPr lang="de-DE" sz="2400" dirty="0" err="1" smtClean="0"/>
              <a:t>prize</a:t>
            </a:r>
            <a:r>
              <a:rPr lang="de-DE" sz="2400" dirty="0" smtClean="0"/>
              <a:t>).</a:t>
            </a:r>
          </a:p>
          <a:p>
            <a:endParaRPr lang="de-DE" sz="2400" dirty="0"/>
          </a:p>
          <a:p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unusual</a:t>
            </a:r>
            <a:r>
              <a:rPr lang="de-DE" sz="2400" dirty="0" smtClean="0"/>
              <a:t> </a:t>
            </a:r>
            <a:r>
              <a:rPr lang="de-DE" sz="2400" dirty="0" err="1" smtClean="0"/>
              <a:t>properties</a:t>
            </a:r>
            <a:r>
              <a:rPr lang="de-DE" sz="2400" dirty="0" smtClean="0"/>
              <a:t>. </a:t>
            </a:r>
            <a:r>
              <a:rPr lang="de-DE" sz="2400" smtClean="0"/>
              <a:t>E.g. </a:t>
            </a:r>
            <a:r>
              <a:rPr lang="de-DE" sz="2400" dirty="0" smtClean="0"/>
              <a:t>Graphen Oxide </a:t>
            </a:r>
            <a:r>
              <a:rPr lang="de-DE" sz="2400" dirty="0" err="1" smtClean="0"/>
              <a:t>allows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filter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almost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energy</a:t>
            </a:r>
            <a:r>
              <a:rPr lang="de-DE" sz="2400" dirty="0" smtClean="0"/>
              <a:t>. </a:t>
            </a:r>
            <a:endParaRPr lang="de-DE" sz="24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850" y="2486840"/>
            <a:ext cx="2240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>
                <a:solidFill>
                  <a:srgbClr val="C00000"/>
                </a:solidFill>
              </a:rPr>
              <a:t>Graphene</a:t>
            </a:r>
            <a:endParaRPr lang="de-DE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BF9F4231-42BC-4339-A620-65BE3719F432}" type="slidenum">
              <a:rPr lang="en-US" altLang="de-DE" sz="1400"/>
              <a:pPr algn="r" eaLnBrk="0" hangingPunct="0"/>
              <a:t>22</a:t>
            </a:fld>
            <a:endParaRPr lang="en-US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3126095" y="122334"/>
            <a:ext cx="4565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</a:rPr>
              <a:t>Other </a:t>
            </a:r>
            <a:r>
              <a:rPr lang="de-DE" sz="4000" dirty="0" err="1" smtClean="0">
                <a:solidFill>
                  <a:srgbClr val="C00000"/>
                </a:solidFill>
              </a:rPr>
              <a:t>new</a:t>
            </a:r>
            <a:r>
              <a:rPr lang="de-DE" sz="4000" dirty="0" smtClean="0">
                <a:solidFill>
                  <a:srgbClr val="C00000"/>
                </a:solidFill>
              </a:rPr>
              <a:t> </a:t>
            </a:r>
            <a:r>
              <a:rPr lang="de-DE" sz="4000" dirty="0" err="1" smtClean="0">
                <a:solidFill>
                  <a:srgbClr val="C00000"/>
                </a:solidFill>
              </a:rPr>
              <a:t>materials</a:t>
            </a:r>
            <a:r>
              <a:rPr lang="de-DE" sz="4000" dirty="0" smtClean="0">
                <a:solidFill>
                  <a:srgbClr val="C00000"/>
                </a:solidFill>
              </a:rPr>
              <a:t> </a:t>
            </a:r>
            <a:endParaRPr lang="de-DE" sz="40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" y="1257300"/>
            <a:ext cx="3749715" cy="45598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7" y="1583857"/>
            <a:ext cx="8201025" cy="40911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51919" y="976206"/>
            <a:ext cx="287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Bejing</a:t>
            </a:r>
            <a:r>
              <a:rPr lang="de-DE" sz="2400" dirty="0"/>
              <a:t> </a:t>
            </a:r>
            <a:r>
              <a:rPr lang="de-DE" sz="2400" dirty="0" err="1"/>
              <a:t>Aquatic</a:t>
            </a:r>
            <a:r>
              <a:rPr lang="de-DE" sz="2400" dirty="0"/>
              <a:t> </a:t>
            </a:r>
            <a:r>
              <a:rPr lang="de-DE" sz="2400" dirty="0" smtClean="0"/>
              <a:t>Center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251919" y="5817126"/>
            <a:ext cx="308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Professor Denis </a:t>
            </a:r>
            <a:r>
              <a:rPr lang="de-DE" sz="2400" dirty="0" err="1" smtClean="0"/>
              <a:t>Weaire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3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BF9F4231-42BC-4339-A620-65BE3719F432}" type="slidenum">
              <a:rPr lang="en-US" altLang="de-DE" sz="1400"/>
              <a:pPr algn="r" eaLnBrk="0" hangingPunct="0"/>
              <a:t>23</a:t>
            </a:fld>
            <a:endParaRPr lang="en-US" alt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2280322" y="976219"/>
            <a:ext cx="343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Asteroid </a:t>
            </a:r>
            <a:r>
              <a:rPr lang="de-DE" sz="4000" dirty="0" err="1">
                <a:solidFill>
                  <a:srgbClr val="C00000"/>
                </a:solidFill>
              </a:rPr>
              <a:t>mining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6725" y="3180791"/>
            <a:ext cx="107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Asteroids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 high </a:t>
            </a:r>
            <a:r>
              <a:rPr lang="de-DE" sz="2800" dirty="0" err="1" smtClean="0"/>
              <a:t>percentage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 rare </a:t>
            </a:r>
            <a:r>
              <a:rPr lang="de-DE" sz="2800" dirty="0" err="1" smtClean="0"/>
              <a:t>elemenst</a:t>
            </a:r>
            <a:r>
              <a:rPr lang="de-DE" sz="2800" dirty="0" smtClean="0"/>
              <a:t> (</a:t>
            </a:r>
            <a:r>
              <a:rPr lang="de-DE" sz="2800" dirty="0"/>
              <a:t>Palladium, Iridium</a:t>
            </a:r>
            <a:r>
              <a:rPr lang="de-DE" sz="2800" dirty="0" smtClean="0"/>
              <a:t>,..)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known</a:t>
            </a:r>
            <a:r>
              <a:rPr lang="de-DE" sz="2800" dirty="0" smtClean="0"/>
              <a:t>. </a:t>
            </a:r>
          </a:p>
          <a:p>
            <a:endParaRPr lang="de-DE" sz="2800" dirty="0"/>
          </a:p>
          <a:p>
            <a:r>
              <a:rPr lang="de-DE" sz="2800" dirty="0" err="1" smtClean="0"/>
              <a:t>Attempt</a:t>
            </a:r>
            <a:r>
              <a:rPr lang="de-DE" sz="2800" dirty="0" smtClean="0"/>
              <a:t> (</a:t>
            </a:r>
            <a:r>
              <a:rPr lang="de-DE" sz="2800" dirty="0" err="1" smtClean="0"/>
              <a:t>solidly</a:t>
            </a:r>
            <a:r>
              <a:rPr lang="de-DE" sz="2800" dirty="0" smtClean="0"/>
              <a:t> </a:t>
            </a:r>
            <a:r>
              <a:rPr lang="de-DE" sz="2800" dirty="0" err="1" smtClean="0"/>
              <a:t>funded</a:t>
            </a:r>
            <a:r>
              <a:rPr lang="de-DE" sz="2800" dirty="0" smtClean="0"/>
              <a:t>)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mine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 </a:t>
            </a:r>
            <a:r>
              <a:rPr lang="de-DE" sz="2800" dirty="0" err="1" smtClean="0"/>
              <a:t>beginning</a:t>
            </a:r>
            <a:r>
              <a:rPr lang="de-DE" sz="2800" dirty="0" smtClean="0"/>
              <a:t> 2040. </a:t>
            </a:r>
            <a:r>
              <a:rPr lang="de-DE" sz="2800" dirty="0" err="1" smtClean="0"/>
              <a:t>Leaders</a:t>
            </a:r>
            <a:r>
              <a:rPr lang="de-DE" sz="2800" dirty="0" smtClean="0"/>
              <a:t> in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enterprise</a:t>
            </a:r>
            <a:r>
              <a:rPr lang="de-DE" sz="2800" dirty="0" smtClean="0"/>
              <a:t>/high </a:t>
            </a:r>
            <a:r>
              <a:rPr lang="de-DE" sz="2800" dirty="0" err="1" smtClean="0"/>
              <a:t>risk</a:t>
            </a:r>
            <a:r>
              <a:rPr lang="de-DE" sz="2800" dirty="0" smtClean="0"/>
              <a:t> </a:t>
            </a:r>
            <a:r>
              <a:rPr lang="de-DE" sz="2800" dirty="0" err="1" smtClean="0"/>
              <a:t>investment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Eric </a:t>
            </a:r>
            <a:r>
              <a:rPr lang="de-DE" sz="2800" dirty="0"/>
              <a:t>C. Anderson </a:t>
            </a:r>
            <a:r>
              <a:rPr lang="de-DE" sz="2800" dirty="0" smtClean="0"/>
              <a:t>(</a:t>
            </a:r>
            <a:r>
              <a:rPr lang="de-DE" sz="2800" dirty="0" err="1" smtClean="0"/>
              <a:t>founder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/>
              <a:t>Space </a:t>
            </a:r>
            <a:r>
              <a:rPr lang="de-DE" sz="2800" dirty="0" err="1"/>
              <a:t>Tourism</a:t>
            </a:r>
            <a:r>
              <a:rPr lang="de-DE" sz="2800" dirty="0"/>
              <a:t>), </a:t>
            </a:r>
            <a:r>
              <a:rPr lang="de-DE" sz="2800" dirty="0" smtClean="0"/>
              <a:t>Peter </a:t>
            </a:r>
            <a:r>
              <a:rPr lang="de-DE" sz="2800" dirty="0" err="1"/>
              <a:t>Diamanidis</a:t>
            </a:r>
            <a:r>
              <a:rPr lang="de-DE" sz="2800" dirty="0"/>
              <a:t>,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others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pic>
        <p:nvPicPr>
          <p:cNvPr id="9" name="Picture 2" descr="http://pri.wpengine.netdna-cdn.com/wp-content/uploads/2012/04/Intercept-Mission-Web-300x1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97621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73067" y="1816895"/>
            <a:ext cx="565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http://www.planetaryresources.com/</a:t>
            </a:r>
          </a:p>
        </p:txBody>
      </p:sp>
    </p:spTree>
    <p:extLst>
      <p:ext uri="{BB962C8B-B14F-4D97-AF65-F5344CB8AC3E}">
        <p14:creationId xmlns:p14="http://schemas.microsoft.com/office/powerpoint/2010/main" val="31979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BF9F4231-42BC-4339-A620-65BE3719F432}" type="slidenum">
              <a:rPr lang="en-US" altLang="de-DE" sz="1400"/>
              <a:pPr algn="r" eaLnBrk="0" hangingPunct="0"/>
              <a:t>24</a:t>
            </a:fld>
            <a:endParaRPr lang="en-US" alt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2432230" y="663768"/>
            <a:ext cx="62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          </a:t>
            </a:r>
            <a:r>
              <a:rPr lang="de-DE" sz="4000" dirty="0" smtClean="0">
                <a:solidFill>
                  <a:srgbClr val="C00000"/>
                </a:solidFill>
              </a:rPr>
              <a:t>Generation </a:t>
            </a:r>
            <a:r>
              <a:rPr lang="de-DE" sz="4000" dirty="0" err="1" smtClean="0">
                <a:solidFill>
                  <a:srgbClr val="C00000"/>
                </a:solidFill>
              </a:rPr>
              <a:t>Spaceship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4350" y="1501643"/>
            <a:ext cx="1074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/>
              <a:t>5.000 – 10.000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live (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generations</a:t>
            </a:r>
            <a:r>
              <a:rPr lang="de-DE" sz="2800" dirty="0" smtClean="0"/>
              <a:t>) </a:t>
            </a:r>
            <a:r>
              <a:rPr lang="de-DE" sz="2800" dirty="0" err="1" smtClean="0"/>
              <a:t>arbitralily</a:t>
            </a:r>
            <a:r>
              <a:rPr lang="de-DE" sz="2800" dirty="0" smtClean="0"/>
              <a:t> </a:t>
            </a:r>
            <a:r>
              <a:rPr lang="de-DE" sz="2800" dirty="0" err="1" smtClean="0"/>
              <a:t>long</a:t>
            </a:r>
            <a:r>
              <a:rPr lang="de-DE" sz="2800" dirty="0" smtClean="0"/>
              <a:t>, e.g.  </a:t>
            </a:r>
            <a:r>
              <a:rPr lang="de-DE" sz="2800" dirty="0"/>
              <a:t>100.000 </a:t>
            </a:r>
            <a:r>
              <a:rPr lang="de-DE" sz="2800" dirty="0" err="1" smtClean="0"/>
              <a:t>years</a:t>
            </a:r>
            <a:r>
              <a:rPr lang="de-DE" sz="2800" dirty="0" smtClean="0"/>
              <a:t>.</a:t>
            </a:r>
          </a:p>
          <a:p>
            <a:endParaRPr lang="de-DE" sz="2800" dirty="0"/>
          </a:p>
          <a:p>
            <a:r>
              <a:rPr lang="de-DE" sz="2800" dirty="0" smtClean="0"/>
              <a:t>Basic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</a:t>
            </a:r>
            <a:r>
              <a:rPr lang="de-DE" sz="2800" dirty="0" err="1" smtClean="0"/>
              <a:t>over</a:t>
            </a:r>
            <a:r>
              <a:rPr lang="de-DE" sz="2800" dirty="0" smtClean="0"/>
              <a:t> 100 </a:t>
            </a:r>
            <a:r>
              <a:rPr lang="de-DE" sz="2800" dirty="0" err="1" smtClean="0"/>
              <a:t>years</a:t>
            </a:r>
            <a:r>
              <a:rPr lang="de-DE" sz="2800" dirty="0" smtClean="0"/>
              <a:t>, but </a:t>
            </a:r>
            <a:r>
              <a:rPr lang="de-DE" sz="2800" dirty="0" err="1" smtClean="0"/>
              <a:t>useable</a:t>
            </a:r>
            <a:r>
              <a:rPr lang="de-DE" sz="2800" dirty="0" smtClean="0"/>
              <a:t>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 </a:t>
            </a:r>
            <a:r>
              <a:rPr lang="de-DE" sz="2800" dirty="0" err="1" smtClean="0"/>
              <a:t>expected</a:t>
            </a:r>
            <a:r>
              <a:rPr lang="de-DE" sz="2800" dirty="0" smtClean="0"/>
              <a:t> </a:t>
            </a:r>
            <a:r>
              <a:rPr lang="de-DE" sz="2800" dirty="0" err="1" smtClean="0"/>
              <a:t>much</a:t>
            </a:r>
            <a:r>
              <a:rPr lang="de-DE" sz="2800" dirty="0" smtClean="0"/>
              <a:t> </a:t>
            </a:r>
            <a:r>
              <a:rPr lang="de-DE" sz="2800" dirty="0" err="1" smtClean="0"/>
              <a:t>earlier</a:t>
            </a:r>
            <a:r>
              <a:rPr lang="de-DE" sz="2800" dirty="0" smtClean="0"/>
              <a:t>. 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950530" y="3686092"/>
            <a:ext cx="616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/>
              <a:t>Dr. M. </a:t>
            </a:r>
            <a:r>
              <a:rPr lang="de-DE" altLang="de-DE" sz="2400" dirty="0" err="1"/>
              <a:t>Jemison</a:t>
            </a:r>
            <a:r>
              <a:rPr lang="de-DE" altLang="de-DE" sz="2400" dirty="0"/>
              <a:t>, </a:t>
            </a:r>
            <a:r>
              <a:rPr lang="de-DE" altLang="de-DE" sz="2400" dirty="0" err="1" smtClean="0"/>
              <a:t>Director</a:t>
            </a:r>
            <a:r>
              <a:rPr lang="de-DE" altLang="de-DE" sz="2400" dirty="0"/>
              <a:t>, 100YearSS, </a:t>
            </a:r>
          </a:p>
          <a:p>
            <a:r>
              <a:rPr lang="de-DE" altLang="de-DE" sz="2400" dirty="0">
                <a:hlinkClick r:id="rId2"/>
              </a:rPr>
              <a:t>http://www.100yss.org/</a:t>
            </a:r>
            <a:endParaRPr lang="de-DE" altLang="de-DE" sz="2400" dirty="0"/>
          </a:p>
          <a:p>
            <a:r>
              <a:rPr lang="de-DE" altLang="de-DE" sz="2400" dirty="0" err="1" smtClean="0"/>
              <a:t>She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Dr</a:t>
            </a:r>
            <a:r>
              <a:rPr lang="de-DE" altLang="de-DE" sz="2400" dirty="0"/>
              <a:t>. med.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A</a:t>
            </a:r>
            <a:r>
              <a:rPr lang="de-DE" altLang="de-DE" sz="2400" dirty="0" smtClean="0"/>
              <a:t>merican Astronaut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14350" y="5407878"/>
            <a:ext cx="8881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2800" dirty="0" err="1" smtClean="0"/>
              <a:t>Financed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by</a:t>
            </a:r>
            <a:r>
              <a:rPr lang="de-DE" altLang="de-DE" sz="2800" dirty="0" smtClean="0"/>
              <a:t>: </a:t>
            </a:r>
            <a:r>
              <a:rPr lang="de-DE" altLang="de-DE" sz="2800" dirty="0"/>
              <a:t>NASA, JPOL-</a:t>
            </a:r>
            <a:r>
              <a:rPr lang="de-DE" altLang="de-DE" sz="2800" dirty="0" err="1"/>
              <a:t>Caltech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GeoEye</a:t>
            </a:r>
            <a:r>
              <a:rPr lang="de-DE" altLang="de-DE" sz="2800" dirty="0"/>
              <a:t>, Data SIO, NOAA, </a:t>
            </a:r>
            <a:br>
              <a:rPr lang="de-DE" altLang="de-DE" sz="2800" dirty="0"/>
            </a:br>
            <a:r>
              <a:rPr lang="de-DE" altLang="de-DE" sz="2800" dirty="0" err="1"/>
              <a:t>Gebco</a:t>
            </a:r>
            <a:r>
              <a:rPr lang="de-DE" altLang="de-DE" sz="2800" dirty="0"/>
              <a:t>, Image IBCAO, Image </a:t>
            </a:r>
            <a:r>
              <a:rPr lang="de-DE" altLang="de-DE" sz="2800" dirty="0" err="1"/>
              <a:t>Terrametrics</a:t>
            </a:r>
            <a:r>
              <a:rPr lang="de-DE" altLang="de-DE" sz="2800" dirty="0"/>
              <a:t>, </a:t>
            </a: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others</a:t>
            </a:r>
            <a:endParaRPr lang="de-DE" sz="2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48" y="3317525"/>
            <a:ext cx="2337498" cy="23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16292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dirty="0" err="1" smtClean="0">
                <a:solidFill>
                  <a:srgbClr val="7030A0"/>
                </a:solidFill>
              </a:rPr>
              <a:t>Thanks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r>
              <a:rPr lang="de-DE" altLang="de-DE" dirty="0" err="1" smtClean="0">
                <a:solidFill>
                  <a:srgbClr val="7030A0"/>
                </a:solidFill>
              </a:rPr>
              <a:t>for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r>
              <a:rPr lang="de-DE" altLang="de-DE" dirty="0" err="1" smtClean="0">
                <a:solidFill>
                  <a:srgbClr val="7030A0"/>
                </a:solidFill>
              </a:rPr>
              <a:t>the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r>
              <a:rPr lang="de-DE" altLang="de-DE" dirty="0" err="1" smtClean="0">
                <a:solidFill>
                  <a:srgbClr val="7030A0"/>
                </a:solidFill>
              </a:rPr>
              <a:t>invitation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r>
              <a:rPr lang="de-DE" altLang="de-DE" dirty="0" err="1" smtClean="0">
                <a:solidFill>
                  <a:srgbClr val="7030A0"/>
                </a:solidFill>
              </a:rPr>
              <a:t>to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r>
              <a:rPr lang="de-DE" altLang="de-DE" dirty="0" err="1" smtClean="0">
                <a:solidFill>
                  <a:srgbClr val="7030A0"/>
                </a:solidFill>
              </a:rPr>
              <a:t>give</a:t>
            </a:r>
            <a:r>
              <a:rPr lang="de-DE" altLang="de-DE" dirty="0" smtClean="0">
                <a:solidFill>
                  <a:srgbClr val="7030A0"/>
                </a:solidFill>
              </a:rPr>
              <a:t> a </a:t>
            </a:r>
            <a:r>
              <a:rPr lang="de-DE" altLang="de-DE" dirty="0" err="1" smtClean="0">
                <a:solidFill>
                  <a:srgbClr val="7030A0"/>
                </a:solidFill>
              </a:rPr>
              <a:t>talk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br>
              <a:rPr lang="de-DE" altLang="de-DE" dirty="0" smtClean="0">
                <a:solidFill>
                  <a:srgbClr val="7030A0"/>
                </a:solidFill>
              </a:rPr>
            </a:br>
            <a:r>
              <a:rPr lang="de-DE" altLang="de-DE" dirty="0" err="1" smtClean="0">
                <a:solidFill>
                  <a:srgbClr val="7030A0"/>
                </a:solidFill>
              </a:rPr>
              <a:t>and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r>
              <a:rPr lang="de-DE" altLang="de-DE" dirty="0" err="1" smtClean="0">
                <a:solidFill>
                  <a:srgbClr val="7030A0"/>
                </a:solidFill>
              </a:rPr>
              <a:t>for</a:t>
            </a:r>
            <a:r>
              <a:rPr lang="de-DE" altLang="de-DE" dirty="0" smtClean="0">
                <a:solidFill>
                  <a:srgbClr val="7030A0"/>
                </a:solidFill>
              </a:rPr>
              <a:t> </a:t>
            </a:r>
            <a:r>
              <a:rPr lang="de-DE" altLang="de-DE" dirty="0" err="1" smtClean="0">
                <a:solidFill>
                  <a:srgbClr val="7030A0"/>
                </a:solidFill>
              </a:rPr>
              <a:t>listening</a:t>
            </a:r>
            <a:r>
              <a:rPr lang="de-DE" altLang="de-DE" dirty="0" smtClean="0">
                <a:solidFill>
                  <a:srgbClr val="7030A0"/>
                </a:solidFill>
              </a:rPr>
              <a:t>! </a:t>
            </a:r>
            <a:endParaRPr lang="de-DE" altLang="de-DE" dirty="0">
              <a:solidFill>
                <a:srgbClr val="7030A0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76052" y="2550615"/>
            <a:ext cx="701576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sz="3200" dirty="0" smtClean="0">
                <a:solidFill>
                  <a:srgbClr val="7030A0"/>
                </a:solidFill>
              </a:rPr>
              <a:t>URLs:</a:t>
            </a:r>
            <a:r>
              <a:rPr lang="de-DE" altLang="de-DE" sz="3200" dirty="0"/>
              <a:t/>
            </a:r>
            <a:br>
              <a:rPr lang="de-DE" altLang="de-DE" sz="3200" dirty="0"/>
            </a:br>
            <a:r>
              <a:rPr lang="de-DE" altLang="de-DE" sz="3200" dirty="0" smtClean="0">
                <a:solidFill>
                  <a:schemeClr val="tx1"/>
                </a:solidFill>
                <a:hlinkClick r:id="rId2"/>
              </a:rPr>
              <a:t>iicm.edu/</a:t>
            </a:r>
            <a:r>
              <a:rPr lang="de-DE" altLang="de-DE" sz="3200" dirty="0" err="1" smtClean="0">
                <a:solidFill>
                  <a:schemeClr val="tx1"/>
                </a:solidFill>
                <a:hlinkClick r:id="rId2"/>
              </a:rPr>
              <a:t>maurer</a:t>
            </a:r>
            <a:r>
              <a:rPr lang="de-DE" altLang="de-DE" sz="3200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de-DE" altLang="de-DE" sz="3200" dirty="0" smtClean="0">
                <a:solidFill>
                  <a:schemeClr val="tx1"/>
                </a:solidFill>
                <a:hlinkClick r:id="rId2"/>
              </a:rPr>
            </a:br>
            <a:r>
              <a:rPr lang="de-DE" altLang="de-DE" sz="3200" dirty="0" smtClean="0">
                <a:solidFill>
                  <a:schemeClr val="tx1"/>
                </a:solidFill>
                <a:hlinkClick r:id="rId2"/>
              </a:rPr>
              <a:t>ae-info.org/</a:t>
            </a:r>
            <a:r>
              <a:rPr lang="de-DE" altLang="de-DE" sz="3200" dirty="0" err="1" smtClean="0">
                <a:solidFill>
                  <a:schemeClr val="tx1"/>
                </a:solidFill>
                <a:hlinkClick r:id="rId2"/>
              </a:rPr>
              <a:t>ae</a:t>
            </a:r>
            <a:r>
              <a:rPr lang="de-DE" altLang="de-DE" sz="3200" dirty="0" smtClean="0">
                <a:solidFill>
                  <a:schemeClr val="tx1"/>
                </a:solidFill>
                <a:hlinkClick r:id="rId2"/>
              </a:rPr>
              <a:t>/Member/</a:t>
            </a:r>
            <a:r>
              <a:rPr lang="de-DE" altLang="de-DE" sz="3200" dirty="0" err="1" smtClean="0">
                <a:solidFill>
                  <a:schemeClr val="tx1"/>
                </a:solidFill>
                <a:hlinkClick r:id="rId2"/>
              </a:rPr>
              <a:t>Maurer_Hermann</a:t>
            </a:r>
            <a:endParaRPr lang="de-DE" altLang="de-DE" sz="3200" dirty="0" smtClean="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de-DE" altLang="de-DE" sz="3200" dirty="0" smtClean="0">
              <a:solidFill>
                <a:srgbClr val="7030A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de-DE" altLang="de-DE" sz="3200" dirty="0" smtClean="0">
                <a:solidFill>
                  <a:srgbClr val="7030A0"/>
                </a:solidFill>
              </a:rPr>
              <a:t>E-Mail</a:t>
            </a:r>
            <a:r>
              <a:rPr lang="de-DE" altLang="de-DE" sz="3200" dirty="0">
                <a:solidFill>
                  <a:srgbClr val="7030A0"/>
                </a:solidFill>
              </a:rPr>
              <a:t>: </a:t>
            </a:r>
            <a:r>
              <a:rPr lang="de-DE" altLang="de-DE" sz="3200" dirty="0"/>
              <a:t/>
            </a:r>
            <a:br>
              <a:rPr lang="de-DE" altLang="de-DE" sz="3200" dirty="0"/>
            </a:br>
            <a:r>
              <a:rPr lang="de-DE" altLang="de-DE" sz="3200" dirty="0" smtClean="0">
                <a:solidFill>
                  <a:schemeClr val="tx1"/>
                </a:solidFill>
                <a:hlinkClick r:id="rId3"/>
              </a:rPr>
              <a:t>hmaurer@iicm.edu</a:t>
            </a:r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688" y="619125"/>
            <a:ext cx="4181282" cy="66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53896" y="407253"/>
            <a:ext cx="750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e-DE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8640" y="1249680"/>
            <a:ext cx="110369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dangers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raffic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5412" y="4286250"/>
            <a:ext cx="1108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But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57560" y="5458302"/>
            <a:ext cx="794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lang="de-DE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DE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de-DE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endangering</a:t>
            </a:r>
            <a:r>
              <a:rPr lang="de-DE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de-DE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8640" y="463772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0832" y="658368"/>
            <a:ext cx="5502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0832" y="1442085"/>
            <a:ext cx="115050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More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Need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Want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Automation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also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engery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60832" y="4200525"/>
            <a:ext cx="111675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Desalination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 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an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enemy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a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57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43712" y="768096"/>
            <a:ext cx="10326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alternatives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storing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43712" y="2437685"/>
            <a:ext cx="537121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Hydropower: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fission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save,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handle CO2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Fotovoltaic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doubtful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like solar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roads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Solar-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solved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Windenergy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mediocre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engery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-hub power,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bioga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pellets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potetial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48487" y="5036058"/>
            <a:ext cx="379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BF9F4231-42BC-4339-A620-65BE3719F432}" type="slidenum">
              <a:rPr lang="en-US" altLang="de-DE" sz="1400"/>
              <a:pPr algn="r" eaLnBrk="0" hangingPunct="0"/>
              <a:t>6</a:t>
            </a:fld>
            <a:endParaRPr lang="en-US" alt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565092" y="1310613"/>
            <a:ext cx="493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Geothermal </a:t>
            </a:r>
            <a:r>
              <a:rPr lang="de-DE" sz="4000" dirty="0" err="1">
                <a:solidFill>
                  <a:srgbClr val="C00000"/>
                </a:solidFill>
              </a:rPr>
              <a:t>Energy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5092" y="2613286"/>
            <a:ext cx="9659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Earth </a:t>
            </a:r>
            <a:r>
              <a:rPr lang="de-DE" sz="2800" dirty="0" err="1"/>
              <a:t>radius</a:t>
            </a:r>
            <a:r>
              <a:rPr lang="de-DE" sz="2800" dirty="0"/>
              <a:t> </a:t>
            </a:r>
            <a:r>
              <a:rPr lang="de-DE" sz="2800" dirty="0" err="1"/>
              <a:t>some</a:t>
            </a:r>
            <a:r>
              <a:rPr lang="de-DE" sz="2800" dirty="0"/>
              <a:t> 6.700 km. </a:t>
            </a:r>
            <a:br>
              <a:rPr lang="de-DE" sz="2800" dirty="0"/>
            </a:br>
            <a:r>
              <a:rPr lang="de-DE" sz="2800" dirty="0" err="1"/>
              <a:t>Converting</a:t>
            </a:r>
            <a:r>
              <a:rPr lang="de-DE" sz="2800" dirty="0"/>
              <a:t> </a:t>
            </a:r>
            <a:r>
              <a:rPr lang="de-DE" sz="2800" dirty="0" err="1"/>
              <a:t>heat</a:t>
            </a:r>
            <a:r>
              <a:rPr lang="de-DE" sz="2800" dirty="0"/>
              <a:t> in 30 km </a:t>
            </a:r>
            <a:r>
              <a:rPr lang="de-DE" sz="2800" dirty="0" err="1"/>
              <a:t>upper</a:t>
            </a:r>
            <a:r>
              <a:rPr lang="de-DE" sz="2800" dirty="0"/>
              <a:t> </a:t>
            </a:r>
            <a:r>
              <a:rPr lang="de-DE" sz="2800" dirty="0" err="1"/>
              <a:t>crust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 err="1" smtClean="0"/>
              <a:t>gives</a:t>
            </a:r>
            <a:r>
              <a:rPr lang="de-DE" sz="2800" dirty="0" smtClean="0"/>
              <a:t> </a:t>
            </a:r>
            <a:r>
              <a:rPr lang="de-DE" sz="2800" dirty="0" err="1"/>
              <a:t>enough</a:t>
            </a:r>
            <a:r>
              <a:rPr lang="de-DE" sz="2800" dirty="0"/>
              <a:t> </a:t>
            </a:r>
            <a:r>
              <a:rPr lang="de-DE" sz="2800" dirty="0" err="1"/>
              <a:t>energy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smtClean="0"/>
              <a:t> all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Mankind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100.000 </a:t>
            </a:r>
            <a:r>
              <a:rPr lang="de-DE" sz="2800" dirty="0" err="1"/>
              <a:t>years</a:t>
            </a:r>
            <a:endParaRPr lang="de-DE" sz="2800" dirty="0"/>
          </a:p>
        </p:txBody>
      </p:sp>
      <p:pic>
        <p:nvPicPr>
          <p:cNvPr id="9" name="Picture 2" descr="File:NesjavellirPowerPlant ed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66" y="627050"/>
            <a:ext cx="4177832" cy="27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5092" y="4136677"/>
            <a:ext cx="110112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sz="2800" dirty="0" err="1">
                <a:cs typeface="Times New Roman" panose="02020603050405020304" pitchFamily="18" charset="0"/>
              </a:rPr>
              <a:t>Sierd</a:t>
            </a:r>
            <a:r>
              <a:rPr lang="en-US" altLang="de-DE" sz="2800" dirty="0">
                <a:cs typeface="Times New Roman" panose="02020603050405020304" pitchFamily="18" charset="0"/>
              </a:rPr>
              <a:t> </a:t>
            </a:r>
            <a:r>
              <a:rPr lang="en-US" altLang="de-DE" sz="2800" dirty="0" err="1">
                <a:cs typeface="Times New Roman" panose="02020603050405020304" pitchFamily="18" charset="0"/>
              </a:rPr>
              <a:t>Cloetinhg</a:t>
            </a:r>
            <a:r>
              <a:rPr lang="en-US" altLang="de-DE" sz="2800" dirty="0">
                <a:cs typeface="Times New Roman" panose="02020603050405020304" pitchFamily="18" charset="0"/>
              </a:rPr>
              <a:t>: “Geothermal power is cost effective, reliable, sustainable, </a:t>
            </a:r>
            <a:endParaRPr lang="en-US" altLang="de-DE" sz="2800" dirty="0" smtClean="0">
              <a:cs typeface="Times New Roman" panose="02020603050405020304" pitchFamily="18" charset="0"/>
            </a:endParaRPr>
          </a:p>
          <a:p>
            <a:r>
              <a:rPr lang="en-US" altLang="de-DE" sz="2800" dirty="0" smtClean="0">
                <a:cs typeface="Times New Roman" panose="02020603050405020304" pitchFamily="18" charset="0"/>
              </a:rPr>
              <a:t>and environmentally </a:t>
            </a:r>
            <a:r>
              <a:rPr lang="en-US" altLang="de-DE" sz="2800" dirty="0">
                <a:cs typeface="Times New Roman" panose="02020603050405020304" pitchFamily="18" charset="0"/>
              </a:rPr>
              <a:t>friendly, but has historically been limited to areas </a:t>
            </a:r>
            <a:endParaRPr lang="en-US" altLang="de-DE" sz="2800" dirty="0" smtClean="0">
              <a:cs typeface="Times New Roman" panose="02020603050405020304" pitchFamily="18" charset="0"/>
            </a:endParaRPr>
          </a:p>
          <a:p>
            <a:r>
              <a:rPr lang="en-US" altLang="de-DE" sz="2800" dirty="0" smtClean="0">
                <a:cs typeface="Times New Roman" panose="02020603050405020304" pitchFamily="18" charset="0"/>
              </a:rPr>
              <a:t>near </a:t>
            </a:r>
            <a:r>
              <a:rPr lang="en-US" altLang="de-DE" sz="2800" dirty="0">
                <a:cs typeface="Times New Roman" panose="02020603050405020304" pitchFamily="18" charset="0"/>
              </a:rPr>
              <a:t>tectonic plate </a:t>
            </a:r>
            <a:r>
              <a:rPr lang="en-US" altLang="de-DE" sz="2800" dirty="0" smtClean="0">
                <a:cs typeface="Times New Roman" panose="02020603050405020304" pitchFamily="18" charset="0"/>
              </a:rPr>
              <a:t>boundaries</a:t>
            </a:r>
            <a:r>
              <a:rPr lang="en-US" altLang="de-DE" sz="2800" dirty="0">
                <a:cs typeface="Times New Roman" panose="02020603050405020304" pitchFamily="18" charset="0"/>
              </a:rPr>
              <a:t>. And at the moment is negligible (2%) </a:t>
            </a:r>
            <a:endParaRPr lang="en-US" altLang="de-DE" sz="2800" dirty="0" smtClean="0">
              <a:cs typeface="Times New Roman" panose="02020603050405020304" pitchFamily="18" charset="0"/>
            </a:endParaRPr>
          </a:p>
          <a:p>
            <a:r>
              <a:rPr lang="en-US" altLang="de-DE" sz="2800" dirty="0" smtClean="0">
                <a:cs typeface="Times New Roman" panose="02020603050405020304" pitchFamily="18" charset="0"/>
              </a:rPr>
              <a:t>in </a:t>
            </a:r>
            <a:r>
              <a:rPr lang="en-US" altLang="de-DE" sz="2800" dirty="0">
                <a:cs typeface="Times New Roman" panose="02020603050405020304" pitchFamily="18" charset="0"/>
              </a:rPr>
              <a:t>the global energy mix”. </a:t>
            </a:r>
          </a:p>
        </p:txBody>
      </p:sp>
    </p:spTree>
    <p:extLst>
      <p:ext uri="{BB962C8B-B14F-4D97-AF65-F5344CB8AC3E}">
        <p14:creationId xmlns:p14="http://schemas.microsoft.com/office/powerpoint/2010/main" val="23727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BF9F4231-42BC-4339-A620-65BE3719F432}" type="slidenum">
              <a:rPr lang="en-US" altLang="de-DE" sz="1400"/>
              <a:pPr algn="r" eaLnBrk="0" hangingPunct="0"/>
              <a:t>7</a:t>
            </a:fld>
            <a:endParaRPr lang="en-US" alt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1659712" y="854974"/>
            <a:ext cx="809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Fracking (</a:t>
            </a:r>
            <a:r>
              <a:rPr lang="de-DE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Fracturing</a:t>
            </a:r>
            <a:r>
              <a:rPr lang="de-DE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3111" y="1700373"/>
            <a:ext cx="830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remants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pump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-gas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geothermal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17901" y="3815024"/>
            <a:ext cx="34756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drill-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 gas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escapes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75831" y="2927946"/>
            <a:ext cx="4602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EASAC 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Report: </a:t>
            </a: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„</a:t>
            </a:r>
            <a:r>
              <a:rPr lang="de-DE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geothermal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geological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chemicals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BF9F4231-42BC-4339-A620-65BE3719F432}" type="slidenum">
              <a:rPr lang="en-US" altLang="de-DE" sz="1400"/>
              <a:pPr algn="r" eaLnBrk="0" hangingPunct="0"/>
              <a:t>8</a:t>
            </a:fld>
            <a:endParaRPr lang="en-US" alt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648979" y="262688"/>
            <a:ext cx="809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</a:t>
            </a:r>
            <a:r>
              <a:rPr lang="de-DE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0103" y="1117343"/>
            <a:ext cx="11022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cs typeface="Times New Roman" panose="02020603050405020304" pitchFamily="18" charset="0"/>
              </a:rPr>
              <a:t>Fusing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two</a:t>
            </a:r>
            <a:r>
              <a:rPr lang="de-DE" sz="2800" dirty="0" smtClean="0">
                <a:cs typeface="Times New Roman" panose="02020603050405020304" pitchFamily="18" charset="0"/>
              </a:rPr>
              <a:t> Hydrogen </a:t>
            </a:r>
            <a:r>
              <a:rPr lang="de-DE" sz="2800" dirty="0" err="1" smtClean="0">
                <a:cs typeface="Times New Roman" panose="02020603050405020304" pitchFamily="18" charset="0"/>
              </a:rPr>
              <a:t>atoms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into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one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atom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cs typeface="Times New Roman" panose="02020603050405020304" pitchFamily="18" charset="0"/>
              </a:rPr>
              <a:t> Helium (</a:t>
            </a:r>
            <a:r>
              <a:rPr lang="de-DE" sz="2800" dirty="0" err="1" smtClean="0">
                <a:cs typeface="Times New Roman" panose="02020603050405020304" pitchFamily="18" charset="0"/>
              </a:rPr>
              <a:t>as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the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sun</a:t>
            </a:r>
            <a:r>
              <a:rPr lang="de-DE" sz="2800" dirty="0">
                <a:cs typeface="Times New Roman" panose="02020603050405020304" pitchFamily="18" charset="0"/>
              </a:rPr>
              <a:t/>
            </a:r>
            <a:br>
              <a:rPr lang="de-DE" sz="2800" dirty="0">
                <a:cs typeface="Times New Roman" panose="02020603050405020304" pitchFamily="18" charset="0"/>
              </a:rPr>
            </a:br>
            <a:r>
              <a:rPr lang="de-DE" sz="2800" dirty="0" err="1" smtClean="0">
                <a:cs typeface="Times New Roman" panose="02020603050405020304" pitchFamily="18" charset="0"/>
              </a:rPr>
              <a:t>does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it</a:t>
            </a:r>
            <a:r>
              <a:rPr lang="de-DE" sz="2800" dirty="0" smtClean="0">
                <a:cs typeface="Times New Roman" panose="02020603050405020304" pitchFamily="18" charset="0"/>
              </a:rPr>
              <a:t>). The </a:t>
            </a:r>
            <a:r>
              <a:rPr lang="de-DE" sz="2800" dirty="0" err="1" smtClean="0">
                <a:cs typeface="Times New Roman" panose="02020603050405020304" pitchFamily="18" charset="0"/>
              </a:rPr>
              <a:t>loss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mass</a:t>
            </a:r>
            <a:r>
              <a:rPr lang="de-DE" sz="2800" dirty="0" smtClean="0">
                <a:cs typeface="Times New Roman" panose="02020603050405020304" pitchFamily="18" charset="0"/>
              </a:rPr>
              <a:t> in </a:t>
            </a:r>
            <a:r>
              <a:rPr lang="de-DE" sz="2800" dirty="0" err="1" smtClean="0">
                <a:cs typeface="Times New Roman" panose="02020603050405020304" pitchFamily="18" charset="0"/>
              </a:rPr>
              <a:t>this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process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provides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huge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amounts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energy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endParaRPr lang="de-DE" sz="2800" dirty="0">
              <a:cs typeface="Times New Roman" panose="02020603050405020304" pitchFamily="18" charset="0"/>
            </a:endParaRPr>
          </a:p>
          <a:p>
            <a:r>
              <a:rPr lang="de-DE" sz="2800" dirty="0">
                <a:cs typeface="Times New Roman" panose="02020603050405020304" pitchFamily="18" charset="0"/>
              </a:rPr>
              <a:t>d</a:t>
            </a:r>
            <a:r>
              <a:rPr lang="de-DE" sz="2800" dirty="0" smtClean="0">
                <a:cs typeface="Times New Roman" panose="02020603050405020304" pitchFamily="18" charset="0"/>
              </a:rPr>
              <a:t>ue </a:t>
            </a:r>
            <a:r>
              <a:rPr lang="de-DE" sz="2800" dirty="0" err="1" smtClean="0"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the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formula</a:t>
            </a:r>
            <a:r>
              <a:rPr lang="de-DE" sz="2800" dirty="0" smtClean="0">
                <a:cs typeface="Times New Roman" panose="02020603050405020304" pitchFamily="18" charset="0"/>
              </a:rPr>
              <a:t>    E=mc  </a:t>
            </a:r>
            <a:r>
              <a:rPr lang="de-DE" sz="2800" dirty="0"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cs typeface="Times New Roman" panose="02020603050405020304" pitchFamily="18" charset="0"/>
              </a:rPr>
              <a:t>usually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attributed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cs typeface="Times New Roman" panose="02020603050405020304" pitchFamily="18" charset="0"/>
              </a:rPr>
              <a:t> Einstein </a:t>
            </a:r>
            <a:r>
              <a:rPr lang="de-DE" sz="2800" dirty="0">
                <a:cs typeface="Times New Roman" panose="02020603050405020304" pitchFamily="18" charset="0"/>
              </a:rPr>
              <a:t>(1905</a:t>
            </a:r>
            <a:r>
              <a:rPr lang="de-DE" sz="2800" dirty="0" smtClean="0">
                <a:cs typeface="Times New Roman" panose="02020603050405020304" pitchFamily="18" charset="0"/>
              </a:rPr>
              <a:t>)</a:t>
            </a:r>
            <a:endParaRPr lang="de-DE" sz="2800" dirty="0"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52841" y="1852405"/>
            <a:ext cx="34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0103" y="2862013"/>
            <a:ext cx="462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cs typeface="Times New Roman" panose="02020603050405020304" pitchFamily="18" charset="0"/>
              </a:rPr>
              <a:t>When</a:t>
            </a:r>
            <a:r>
              <a:rPr lang="de-DE" sz="2800" dirty="0" smtClean="0">
                <a:cs typeface="Times New Roman" panose="02020603050405020304" pitchFamily="18" charset="0"/>
              </a:rPr>
              <a:t> will Fusion </a:t>
            </a:r>
            <a:r>
              <a:rPr lang="de-DE" sz="2800" dirty="0" err="1" smtClean="0">
                <a:cs typeface="Times New Roman" panose="02020603050405020304" pitchFamily="18" charset="0"/>
              </a:rPr>
              <a:t>be</a:t>
            </a:r>
            <a:r>
              <a:rPr lang="de-DE" sz="2800" dirty="0" smtClean="0">
                <a:cs typeface="Times New Roman" panose="02020603050405020304" pitchFamily="18" charset="0"/>
              </a:rPr>
              <a:t> a </a:t>
            </a:r>
            <a:r>
              <a:rPr lang="de-DE" sz="2800" dirty="0" err="1" smtClean="0">
                <a:cs typeface="Times New Roman" panose="02020603050405020304" pitchFamily="18" charset="0"/>
              </a:rPr>
              <a:t>reality</a:t>
            </a:r>
            <a:r>
              <a:rPr lang="de-DE" sz="2800" dirty="0" smtClean="0">
                <a:cs typeface="Times New Roman" panose="02020603050405020304" pitchFamily="18" charset="0"/>
              </a:rPr>
              <a:t>? </a:t>
            </a:r>
            <a:endParaRPr lang="de-DE" sz="2800" dirty="0"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0103" y="3669232"/>
            <a:ext cx="1106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cs typeface="Times New Roman" panose="02020603050405020304" pitchFamily="18" charset="0"/>
              </a:rPr>
              <a:t>In 1970 </a:t>
            </a:r>
            <a:r>
              <a:rPr lang="de-DE" sz="2800" dirty="0" err="1" smtClean="0"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were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told</a:t>
            </a:r>
            <a:r>
              <a:rPr lang="de-DE" sz="2800" dirty="0" smtClean="0">
                <a:cs typeface="Times New Roman" panose="02020603050405020304" pitchFamily="18" charset="0"/>
              </a:rPr>
              <a:t> in 50 </a:t>
            </a:r>
            <a:r>
              <a:rPr lang="de-DE" sz="2800" dirty="0" err="1" smtClean="0">
                <a:cs typeface="Times New Roman" panose="02020603050405020304" pitchFamily="18" charset="0"/>
              </a:rPr>
              <a:t>years</a:t>
            </a:r>
            <a:r>
              <a:rPr lang="de-DE" sz="2800" dirty="0" smtClean="0">
                <a:cs typeface="Times New Roman" panose="02020603050405020304" pitchFamily="18" charset="0"/>
              </a:rPr>
              <a:t>. Today </a:t>
            </a:r>
            <a:r>
              <a:rPr lang="de-DE" sz="2800" dirty="0" err="1" smtClean="0"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are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told</a:t>
            </a:r>
            <a:r>
              <a:rPr lang="de-DE" sz="2800" dirty="0" smtClean="0">
                <a:cs typeface="Times New Roman" panose="02020603050405020304" pitchFamily="18" charset="0"/>
              </a:rPr>
              <a:t> in 50 </a:t>
            </a:r>
            <a:r>
              <a:rPr lang="de-DE" sz="2800" dirty="0" err="1" smtClean="0">
                <a:cs typeface="Times New Roman" panose="02020603050405020304" pitchFamily="18" charset="0"/>
              </a:rPr>
              <a:t>years</a:t>
            </a:r>
            <a:r>
              <a:rPr lang="de-DE" sz="2800" dirty="0" smtClean="0">
                <a:cs typeface="Times New Roman" panose="02020603050405020304" pitchFamily="18" charset="0"/>
              </a:rPr>
              <a:t>.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59970" y="4552127"/>
            <a:ext cx="116320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Room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hope</a:t>
            </a:r>
            <a:r>
              <a:rPr lang="de-DE" sz="2800" dirty="0" smtClean="0"/>
              <a:t> </a:t>
            </a:r>
            <a:r>
              <a:rPr lang="de-DE" sz="2800" dirty="0" err="1" smtClean="0"/>
              <a:t>since</a:t>
            </a:r>
            <a:r>
              <a:rPr lang="de-DE" sz="2800" dirty="0" smtClean="0"/>
              <a:t> in </a:t>
            </a:r>
            <a:r>
              <a:rPr lang="de-DE" sz="2800" dirty="0" err="1" smtClean="0"/>
              <a:t>additon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traditional hyper-large </a:t>
            </a:r>
            <a:r>
              <a:rPr lang="de-DE" sz="2800" dirty="0" err="1" smtClean="0"/>
              <a:t>projects</a:t>
            </a:r>
            <a:r>
              <a:rPr lang="de-DE" sz="2800" dirty="0" smtClean="0"/>
              <a:t> like </a:t>
            </a:r>
            <a:br>
              <a:rPr lang="de-DE" sz="2800" dirty="0" smtClean="0"/>
            </a:br>
            <a:r>
              <a:rPr lang="de-DE" sz="2800" dirty="0" err="1" smtClean="0">
                <a:cs typeface="Times New Roman" panose="02020603050405020304" pitchFamily="18" charset="0"/>
              </a:rPr>
              <a:t>Magnetized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target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reactor</a:t>
            </a:r>
            <a:r>
              <a:rPr lang="de-DE" sz="2800" dirty="0">
                <a:cs typeface="Times New Roman" panose="02020603050405020304" pitchFamily="18" charset="0"/>
              </a:rPr>
              <a:t>: </a:t>
            </a:r>
            <a:r>
              <a:rPr lang="de-DE" sz="2800" dirty="0" smtClean="0">
                <a:cs typeface="Times New Roman" panose="02020603050405020304" pitchFamily="18" charset="0"/>
              </a:rPr>
              <a:t>USA </a:t>
            </a:r>
            <a:r>
              <a:rPr lang="de-DE" sz="2800" dirty="0" err="1" smtClean="0">
                <a:cs typeface="Times New Roman" panose="02020603050405020304" pitchFamily="18" charset="0"/>
              </a:rPr>
              <a:t>or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the</a:t>
            </a:r>
            <a:r>
              <a:rPr lang="de-DE" sz="2800" dirty="0" smtClean="0">
                <a:cs typeface="Times New Roman" panose="02020603050405020304" pitchFamily="18" charset="0"/>
              </a:rPr>
              <a:t>  </a:t>
            </a:r>
            <a:r>
              <a:rPr lang="de-DE" sz="2800" dirty="0" err="1">
                <a:cs typeface="Times New Roman" panose="02020603050405020304" pitchFamily="18" charset="0"/>
              </a:rPr>
              <a:t>Tokamak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cs typeface="Times New Roman" panose="02020603050405020304" pitchFamily="18" charset="0"/>
              </a:rPr>
              <a:t>(</a:t>
            </a:r>
            <a:r>
              <a:rPr lang="de-DE" sz="2800" dirty="0">
                <a:cs typeface="Times New Roman" panose="02020603050405020304" pitchFamily="18" charset="0"/>
              </a:rPr>
              <a:t>ITER) 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   </a:t>
            </a:r>
          </a:p>
          <a:p>
            <a:r>
              <a:rPr lang="de-DE" sz="2800" dirty="0" smtClean="0">
                <a:cs typeface="Times New Roman" panose="02020603050405020304" pitchFamily="18" charset="0"/>
              </a:rPr>
              <a:t>NEW </a:t>
            </a:r>
            <a:r>
              <a:rPr lang="de-DE" sz="2800" dirty="0" err="1" smtClean="0">
                <a:cs typeface="Times New Roman" panose="02020603050405020304" pitchFamily="18" charset="0"/>
              </a:rPr>
              <a:t>smaller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versions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are</a:t>
            </a:r>
            <a:r>
              <a:rPr lang="de-DE" sz="2800" dirty="0" smtClean="0">
                <a:cs typeface="Times New Roman" panose="02020603050405020304" pitchFamily="18" charset="0"/>
              </a:rPr>
              <a:t> on </a:t>
            </a:r>
            <a:r>
              <a:rPr lang="de-DE" sz="2800" dirty="0" err="1" smtClean="0">
                <a:cs typeface="Times New Roman" panose="02020603050405020304" pitchFamily="18" charset="0"/>
              </a:rPr>
              <a:t>the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horizon</a:t>
            </a:r>
            <a:r>
              <a:rPr lang="de-DE" sz="2800" dirty="0" smtClean="0">
                <a:cs typeface="Times New Roman" panose="02020603050405020304" pitchFamily="18" charset="0"/>
              </a:rPr>
              <a:t>: </a:t>
            </a:r>
            <a:r>
              <a:rPr lang="de-DE" sz="2800" dirty="0" err="1">
                <a:cs typeface="Times New Roman" panose="02020603050405020304" pitchFamily="18" charset="0"/>
              </a:rPr>
              <a:t>Collider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cs typeface="Times New Roman" panose="02020603050405020304" pitchFamily="18" charset="0"/>
              </a:rPr>
              <a:t>Fusion (</a:t>
            </a:r>
            <a:r>
              <a:rPr lang="de-DE" sz="2800" dirty="0" err="1" smtClean="0">
                <a:cs typeface="Times New Roman" panose="02020603050405020304" pitchFamily="18" charset="0"/>
              </a:rPr>
              <a:t>Tri</a:t>
            </a:r>
            <a:r>
              <a:rPr lang="de-DE" sz="2800" dirty="0" smtClean="0">
                <a:cs typeface="Times New Roman" panose="02020603050405020304" pitchFamily="18" charset="0"/>
              </a:rPr>
              <a:t>-alpha </a:t>
            </a:r>
            <a:r>
              <a:rPr lang="de-DE" sz="2800" dirty="0" err="1" smtClean="0">
                <a:cs typeface="Times New Roman" panose="02020603050405020304" pitchFamily="18" charset="0"/>
              </a:rPr>
              <a:t>reactors</a:t>
            </a:r>
            <a:r>
              <a:rPr lang="de-DE" sz="2800" dirty="0" smtClean="0">
                <a:cs typeface="Times New Roman" panose="02020603050405020304" pitchFamily="18" charset="0"/>
              </a:rPr>
              <a:t>)</a:t>
            </a:r>
            <a:endParaRPr lang="de-DE" sz="2800" dirty="0">
              <a:cs typeface="Times New Roman" panose="02020603050405020304" pitchFamily="18" charset="0"/>
            </a:endParaRPr>
          </a:p>
          <a:p>
            <a:r>
              <a:rPr lang="de-DE" sz="2800" dirty="0" smtClean="0"/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062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7774" y="372560"/>
            <a:ext cx="9848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cs typeface="Times New Roman" panose="02020603050405020304" pitchFamily="18" charset="0"/>
              </a:rPr>
              <a:t>A  </a:t>
            </a:r>
            <a:r>
              <a:rPr lang="de-DE" sz="4000" dirty="0" err="1" smtClean="0">
                <a:cs typeface="Times New Roman" panose="02020603050405020304" pitchFamily="18" charset="0"/>
              </a:rPr>
              <a:t>key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for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success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of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mankind</a:t>
            </a:r>
            <a:r>
              <a:rPr lang="de-DE" sz="4000" dirty="0" smtClean="0">
                <a:cs typeface="Times New Roman" panose="02020603050405020304" pitchFamily="18" charset="0"/>
              </a:rPr>
              <a:t> will </a:t>
            </a:r>
            <a:r>
              <a:rPr lang="de-DE" sz="4000" dirty="0" err="1" smtClean="0">
                <a:cs typeface="Times New Roman" panose="02020603050405020304" pitchFamily="18" charset="0"/>
              </a:rPr>
              <a:t>be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whether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br>
              <a:rPr lang="de-DE" sz="4000" dirty="0" smtClean="0">
                <a:cs typeface="Times New Roman" panose="02020603050405020304" pitchFamily="18" charset="0"/>
              </a:rPr>
            </a:br>
            <a:r>
              <a:rPr lang="de-DE" sz="4000" dirty="0" err="1" smtClean="0">
                <a:cs typeface="Times New Roman" panose="02020603050405020304" pitchFamily="18" charset="0"/>
              </a:rPr>
              <a:t>we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learn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to</a:t>
            </a:r>
            <a:r>
              <a:rPr lang="de-DE" sz="4000" dirty="0" smtClean="0"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cs typeface="Times New Roman" panose="02020603050405020304" pitchFamily="18" charset="0"/>
              </a:rPr>
              <a:t>properly</a:t>
            </a:r>
            <a:r>
              <a:rPr lang="de-DE" sz="4000" dirty="0" smtClean="0">
                <a:cs typeface="Times New Roman" panose="02020603050405020304" pitchFamily="18" charset="0"/>
              </a:rPr>
              <a:t> handle CO2!</a:t>
            </a:r>
            <a:endParaRPr lang="de-DE" sz="4000" dirty="0"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9055" y="2126326"/>
            <a:ext cx="10657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cs typeface="Times New Roman" panose="02020603050405020304" pitchFamily="18" charset="0"/>
              </a:rPr>
              <a:t>It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is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often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said</a:t>
            </a:r>
            <a:r>
              <a:rPr lang="de-DE" sz="2800" dirty="0" smtClean="0">
                <a:cs typeface="Times New Roman" panose="02020603050405020304" pitchFamily="18" charset="0"/>
              </a:rPr>
              <a:t>: </a:t>
            </a:r>
            <a:r>
              <a:rPr lang="de-DE" sz="2800" dirty="0" err="1" smtClean="0">
                <a:cs typeface="Times New Roman" panose="02020603050405020304" pitchFamily="18" charset="0"/>
              </a:rPr>
              <a:t>Reduce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emissions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cs typeface="Times New Roman" panose="02020603050405020304" pitchFamily="18" charset="0"/>
              </a:rPr>
              <a:t> CO2.  This </a:t>
            </a:r>
            <a:r>
              <a:rPr lang="de-DE" sz="2800" dirty="0" err="1" smtClean="0">
                <a:cs typeface="Times New Roman" panose="02020603050405020304" pitchFamily="18" charset="0"/>
              </a:rPr>
              <a:t>is</a:t>
            </a:r>
            <a:r>
              <a:rPr lang="de-DE" sz="2800" dirty="0" smtClean="0">
                <a:cs typeface="Times New Roman" panose="02020603050405020304" pitchFamily="18" charset="0"/>
              </a:rPr>
              <a:t> a </a:t>
            </a:r>
            <a:r>
              <a:rPr lang="de-DE" sz="2800" dirty="0" err="1" smtClean="0">
                <a:cs typeface="Times New Roman" panose="02020603050405020304" pitchFamily="18" charset="0"/>
              </a:rPr>
              <a:t>misunderstanding</a:t>
            </a:r>
            <a:r>
              <a:rPr lang="de-DE" sz="2800" dirty="0" smtClean="0">
                <a:cs typeface="Times New Roman" panose="02020603050405020304" pitchFamily="18" charset="0"/>
              </a:rPr>
              <a:t>. </a:t>
            </a:r>
          </a:p>
          <a:p>
            <a:r>
              <a:rPr lang="de-DE" sz="2800" dirty="0" err="1" smtClean="0">
                <a:cs typeface="Times New Roman" panose="02020603050405020304" pitchFamily="18" charset="0"/>
              </a:rPr>
              <a:t>Our</a:t>
            </a:r>
            <a:r>
              <a:rPr lang="de-DE" sz="2800" dirty="0" smtClean="0">
                <a:cs typeface="Times New Roman" panose="02020603050405020304" pitchFamily="18" charset="0"/>
              </a:rPr>
              <a:t> real </a:t>
            </a:r>
            <a:r>
              <a:rPr lang="de-DE" sz="2800" dirty="0" err="1" smtClean="0">
                <a:cs typeface="Times New Roman" panose="02020603050405020304" pitchFamily="18" charset="0"/>
              </a:rPr>
              <a:t>efforts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have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make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sure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can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filter</a:t>
            </a:r>
            <a:r>
              <a:rPr lang="de-DE" sz="2800" dirty="0" smtClean="0">
                <a:cs typeface="Times New Roman" panose="02020603050405020304" pitchFamily="18" charset="0"/>
              </a:rPr>
              <a:t> CO2 </a:t>
            </a:r>
            <a:r>
              <a:rPr lang="de-DE" sz="2800" dirty="0" err="1" smtClean="0">
                <a:cs typeface="Times New Roman" panose="02020603050405020304" pitchFamily="18" charset="0"/>
              </a:rPr>
              <a:t>from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the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air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de-DE" sz="2800" dirty="0" smtClean="0">
                <a:cs typeface="Times New Roman" panose="02020603050405020304" pitchFamily="18" charset="0"/>
              </a:rPr>
              <a:t>(Carbon </a:t>
            </a:r>
            <a:r>
              <a:rPr lang="de-DE" sz="2800" dirty="0" err="1" smtClean="0">
                <a:cs typeface="Times New Roman" panose="02020603050405020304" pitchFamily="18" charset="0"/>
              </a:rPr>
              <a:t>Capturing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and</a:t>
            </a:r>
            <a:r>
              <a:rPr lang="de-DE" sz="2800" dirty="0" smtClean="0">
                <a:cs typeface="Times New Roman" panose="02020603050405020304" pitchFamily="18" charset="0"/>
              </a:rPr>
              <a:t> Storage) </a:t>
            </a:r>
            <a:r>
              <a:rPr lang="de-DE" sz="2800" dirty="0" err="1" smtClean="0">
                <a:cs typeface="Times New Roman" panose="02020603050405020304" pitchFamily="18" charset="0"/>
              </a:rPr>
              <a:t>and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store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it</a:t>
            </a:r>
            <a:r>
              <a:rPr lang="de-DE" sz="2800" dirty="0" smtClean="0"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cs typeface="Times New Roman" panose="02020603050405020304" pitchFamily="18" charset="0"/>
              </a:rPr>
              <a:t>until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we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learn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how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to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use</a:t>
            </a:r>
            <a:r>
              <a:rPr lang="de-DE" sz="2800" dirty="0" smtClean="0">
                <a:cs typeface="Times New Roman" panose="02020603050405020304" pitchFamily="18" charset="0"/>
              </a:rPr>
              <a:t> it.</a:t>
            </a:r>
            <a:endParaRPr lang="de-DE" sz="2800" dirty="0"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7774" y="3695700"/>
            <a:ext cx="113767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cs typeface="Times New Roman" panose="02020603050405020304" pitchFamily="18" charset="0"/>
              </a:rPr>
              <a:t>Many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cs typeface="Times New Roman" panose="02020603050405020304" pitchFamily="18" charset="0"/>
              </a:rPr>
              <a:t>alternatives. </a:t>
            </a:r>
            <a:r>
              <a:rPr lang="de-DE" sz="2800" dirty="0" err="1" smtClean="0">
                <a:cs typeface="Times New Roman" panose="02020603050405020304" pitchFamily="18" charset="0"/>
              </a:rPr>
              <a:t>Here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is</a:t>
            </a:r>
            <a:r>
              <a:rPr lang="de-DE" sz="2800" dirty="0">
                <a:cs typeface="Times New Roman" panose="02020603050405020304" pitchFamily="18" charset="0"/>
              </a:rPr>
              <a:t> a simple </a:t>
            </a:r>
            <a:r>
              <a:rPr lang="de-DE" sz="2800" dirty="0" err="1">
                <a:cs typeface="Times New Roman" panose="02020603050405020304" pitchFamily="18" charset="0"/>
              </a:rPr>
              <a:t>and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now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realistic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one</a:t>
            </a:r>
            <a:r>
              <a:rPr lang="de-DE" sz="2800" dirty="0">
                <a:cs typeface="Times New Roman" panose="02020603050405020304" pitchFamily="18" charset="0"/>
              </a:rPr>
              <a:t>: </a:t>
            </a:r>
            <a:br>
              <a:rPr lang="de-DE" sz="2800" dirty="0">
                <a:cs typeface="Times New Roman" panose="02020603050405020304" pitchFamily="18" charset="0"/>
              </a:rPr>
            </a:br>
            <a:r>
              <a:rPr lang="de-DE" sz="2800" dirty="0" err="1">
                <a:cs typeface="Times New Roman" panose="02020603050405020304" pitchFamily="18" charset="0"/>
              </a:rPr>
              <a:t>Some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algae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are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converting</a:t>
            </a:r>
            <a:r>
              <a:rPr lang="de-DE" sz="2800" dirty="0">
                <a:cs typeface="Times New Roman" panose="02020603050405020304" pitchFamily="18" charset="0"/>
              </a:rPr>
              <a:t> 10 </a:t>
            </a:r>
            <a:r>
              <a:rPr lang="de-DE" sz="2800" dirty="0" err="1">
                <a:cs typeface="Times New Roman" panose="02020603050405020304" pitchFamily="18" charset="0"/>
              </a:rPr>
              <a:t>times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more</a:t>
            </a:r>
            <a:r>
              <a:rPr lang="de-DE" sz="2800" dirty="0">
                <a:cs typeface="Times New Roman" panose="02020603050405020304" pitchFamily="18" charset="0"/>
              </a:rPr>
              <a:t> CO2 </a:t>
            </a:r>
            <a:r>
              <a:rPr lang="de-DE" sz="2800" dirty="0" err="1">
                <a:cs typeface="Times New Roman" panose="02020603050405020304" pitchFamily="18" charset="0"/>
              </a:rPr>
              <a:t>into</a:t>
            </a:r>
            <a:r>
              <a:rPr lang="de-DE" sz="2800" dirty="0">
                <a:cs typeface="Times New Roman" panose="02020603050405020304" pitchFamily="18" charset="0"/>
              </a:rPr>
              <a:t> bio- </a:t>
            </a:r>
            <a:r>
              <a:rPr lang="de-DE" sz="2800" dirty="0" err="1">
                <a:cs typeface="Times New Roman" panose="02020603050405020304" pitchFamily="18" charset="0"/>
              </a:rPr>
              <a:t>mass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than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the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usual</a:t>
            </a:r>
            <a:r>
              <a:rPr lang="de-DE" sz="2800" dirty="0">
                <a:cs typeface="Times New Roman" panose="02020603050405020304" pitchFamily="18" charset="0"/>
              </a:rPr>
              <a:t>  </a:t>
            </a:r>
            <a:br>
              <a:rPr lang="de-DE" sz="2800" dirty="0">
                <a:cs typeface="Times New Roman" panose="02020603050405020304" pitchFamily="18" charset="0"/>
              </a:rPr>
            </a:br>
            <a:r>
              <a:rPr lang="de-DE" sz="2800" dirty="0" err="1">
                <a:cs typeface="Times New Roman" panose="02020603050405020304" pitchFamily="18" charset="0"/>
              </a:rPr>
              <a:t>green</a:t>
            </a:r>
            <a:r>
              <a:rPr lang="de-DE" sz="2800" dirty="0">
                <a:cs typeface="Times New Roman" panose="02020603050405020304" pitchFamily="18" charset="0"/>
              </a:rPr>
              <a:t> plant. </a:t>
            </a:r>
            <a:r>
              <a:rPr lang="de-DE" sz="2800" dirty="0" smtClean="0">
                <a:cs typeface="Times New Roman" panose="02020603050405020304" pitchFamily="18" charset="0"/>
              </a:rPr>
              <a:t>Thus, </a:t>
            </a:r>
            <a:r>
              <a:rPr lang="de-DE" sz="2800" dirty="0" err="1" smtClean="0">
                <a:cs typeface="Times New Roman" panose="02020603050405020304" pitchFamily="18" charset="0"/>
              </a:rPr>
              <a:t>using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algae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we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can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reduce</a:t>
            </a:r>
            <a:r>
              <a:rPr lang="de-DE" sz="2800" dirty="0">
                <a:cs typeface="Times New Roman" panose="02020603050405020304" pitchFamily="18" charset="0"/>
              </a:rPr>
              <a:t> CO2 </a:t>
            </a:r>
            <a:r>
              <a:rPr lang="de-DE" sz="2800" dirty="0" err="1">
                <a:cs typeface="Times New Roman" panose="02020603050405020304" pitchFamily="18" charset="0"/>
              </a:rPr>
              <a:t>content</a:t>
            </a:r>
            <a:r>
              <a:rPr lang="de-DE" sz="2800" dirty="0">
                <a:cs typeface="Times New Roman" panose="02020603050405020304" pitchFamily="18" charset="0"/>
              </a:rPr>
              <a:t> in </a:t>
            </a:r>
            <a:r>
              <a:rPr lang="de-DE" sz="2800" dirty="0" err="1">
                <a:cs typeface="Times New Roman" panose="02020603050405020304" pitchFamily="18" charset="0"/>
              </a:rPr>
              <a:t>the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air</a:t>
            </a:r>
            <a:r>
              <a:rPr lang="de-DE" sz="2800" dirty="0">
                <a:cs typeface="Times New Roman" panose="02020603050405020304" pitchFamily="18" charset="0"/>
              </a:rPr>
              <a:t>, in </a:t>
            </a:r>
            <a:r>
              <a:rPr lang="de-DE" sz="2800" dirty="0" err="1">
                <a:cs typeface="Times New Roman" panose="02020603050405020304" pitchFamily="18" charset="0"/>
              </a:rPr>
              <a:t>the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cs typeface="Times New Roman" panose="02020603050405020304" pitchFamily="18" charset="0"/>
              </a:rPr>
              <a:t/>
            </a:r>
            <a:br>
              <a:rPr lang="de-DE" sz="2800" dirty="0" smtClean="0">
                <a:cs typeface="Times New Roman" panose="02020603050405020304" pitchFamily="18" charset="0"/>
              </a:rPr>
            </a:br>
            <a:r>
              <a:rPr lang="de-DE" sz="2800" dirty="0" err="1" smtClean="0">
                <a:cs typeface="Times New Roman" panose="02020603050405020304" pitchFamily="18" charset="0"/>
              </a:rPr>
              <a:t>process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cs typeface="Times New Roman" panose="02020603050405020304" pitchFamily="18" charset="0"/>
              </a:rPr>
              <a:t>creating</a:t>
            </a:r>
            <a:r>
              <a:rPr lang="de-DE" sz="2800" dirty="0" smtClean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food</a:t>
            </a:r>
            <a:r>
              <a:rPr lang="de-DE" sz="2800" dirty="0"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cs typeface="Times New Roman" panose="02020603050405020304" pitchFamily="18" charset="0"/>
              </a:rPr>
              <a:t>fertilizer</a:t>
            </a:r>
            <a:r>
              <a:rPr lang="de-DE" sz="2800" dirty="0"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cs typeface="Times New Roman" panose="02020603050405020304" pitchFamily="18" charset="0"/>
              </a:rPr>
              <a:t>pharmaceudicals</a:t>
            </a:r>
            <a:r>
              <a:rPr lang="de-DE" sz="2800" dirty="0"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cs typeface="Times New Roman" panose="02020603050405020304" pitchFamily="18" charset="0"/>
              </a:rPr>
              <a:t>and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much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more</a:t>
            </a:r>
            <a:r>
              <a:rPr lang="de-DE" sz="2800" dirty="0">
                <a:cs typeface="Times New Roman" panose="02020603050405020304" pitchFamily="18" charset="0"/>
              </a:rPr>
              <a:t>. 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53421" y="5591175"/>
            <a:ext cx="10703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5% </a:t>
            </a:r>
            <a:r>
              <a:rPr lang="de-DE" sz="2800" dirty="0" err="1" smtClean="0">
                <a:solidFill>
                  <a:srgbClr val="FF0000"/>
                </a:solidFill>
              </a:rPr>
              <a:t>of</a:t>
            </a:r>
            <a:r>
              <a:rPr lang="de-DE" sz="2800" dirty="0" smtClean="0">
                <a:solidFill>
                  <a:srgbClr val="FF0000"/>
                </a:solidFill>
              </a:rPr>
              <a:t>  </a:t>
            </a:r>
            <a:r>
              <a:rPr lang="de-DE" sz="2800" dirty="0">
                <a:solidFill>
                  <a:srgbClr val="FF0000"/>
                </a:solidFill>
              </a:rPr>
              <a:t>CO2 </a:t>
            </a:r>
            <a:r>
              <a:rPr lang="de-DE" sz="2800" dirty="0" err="1" smtClean="0">
                <a:solidFill>
                  <a:srgbClr val="FF0000"/>
                </a:solidFill>
              </a:rPr>
              <a:t>generated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world-wide</a:t>
            </a:r>
            <a:r>
              <a:rPr lang="de-DE" sz="2800" dirty="0" smtClean="0">
                <a:solidFill>
                  <a:srgbClr val="FF0000"/>
                </a:solidFill>
              </a:rPr>
              <a:t>  </a:t>
            </a:r>
            <a:r>
              <a:rPr lang="de-DE" sz="2800" dirty="0" err="1" smtClean="0">
                <a:solidFill>
                  <a:srgbClr val="FF0000"/>
                </a:solidFill>
              </a:rPr>
              <a:t>is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created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by</a:t>
            </a:r>
            <a:r>
              <a:rPr lang="de-DE" sz="2800" dirty="0" smtClean="0">
                <a:solidFill>
                  <a:srgbClr val="FF0000"/>
                </a:solidFill>
              </a:rPr>
              <a:t> human </a:t>
            </a:r>
            <a:r>
              <a:rPr lang="de-DE" sz="2800" dirty="0" err="1" smtClean="0">
                <a:solidFill>
                  <a:srgbClr val="FF0000"/>
                </a:solidFill>
              </a:rPr>
              <a:t>breathing</a:t>
            </a:r>
            <a:r>
              <a:rPr lang="de-DE" sz="2800" dirty="0" smtClean="0">
                <a:solidFill>
                  <a:srgbClr val="FF0000"/>
                </a:solidFill>
              </a:rPr>
              <a:t>. </a:t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err="1" smtClean="0">
                <a:solidFill>
                  <a:srgbClr val="FF0000"/>
                </a:solidFill>
              </a:rPr>
              <a:t>One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person</a:t>
            </a:r>
            <a:r>
              <a:rPr lang="de-DE" sz="2800" dirty="0" smtClean="0">
                <a:solidFill>
                  <a:srgbClr val="FF0000"/>
                </a:solidFill>
              </a:rPr>
              <a:t>/</a:t>
            </a:r>
            <a:r>
              <a:rPr lang="de-DE" sz="2800" dirty="0" err="1" smtClean="0">
                <a:solidFill>
                  <a:srgbClr val="FF0000"/>
                </a:solidFill>
              </a:rPr>
              <a:t>week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generates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as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much</a:t>
            </a:r>
            <a:r>
              <a:rPr lang="de-DE" sz="2800" dirty="0" smtClean="0">
                <a:solidFill>
                  <a:srgbClr val="FF0000"/>
                </a:solidFill>
              </a:rPr>
              <a:t> CO2 </a:t>
            </a:r>
            <a:r>
              <a:rPr lang="de-DE" sz="2800" dirty="0" err="1" smtClean="0">
                <a:solidFill>
                  <a:srgbClr val="FF0000"/>
                </a:solidFill>
              </a:rPr>
              <a:t>as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burning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of</a:t>
            </a:r>
            <a:r>
              <a:rPr lang="de-DE" sz="2800" dirty="0" smtClean="0">
                <a:solidFill>
                  <a:srgbClr val="FF0000"/>
                </a:solidFill>
              </a:rPr>
              <a:t>  5 l </a:t>
            </a:r>
            <a:r>
              <a:rPr lang="de-DE" sz="2800" dirty="0" err="1" smtClean="0">
                <a:solidFill>
                  <a:srgbClr val="FF0000"/>
                </a:solidFill>
              </a:rPr>
              <a:t>of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gasoline</a:t>
            </a:r>
            <a:r>
              <a:rPr lang="de-DE" sz="2800" dirty="0" smtClean="0">
                <a:solidFill>
                  <a:srgbClr val="FF0000"/>
                </a:solidFill>
              </a:rPr>
              <a:t>. 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580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Breitbild</PresentationFormat>
  <Paragraphs>201</Paragraphs>
  <Slides>25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Photo Editor Photo</vt:lpstr>
      <vt:lpstr>             New technologies: Pros and Cons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oUniv. Prof. Dr. Dr.h.c. Hermann Maurer</dc:creator>
  <cp:lastModifiedBy>hmaurer</cp:lastModifiedBy>
  <cp:revision>122</cp:revision>
  <dcterms:created xsi:type="dcterms:W3CDTF">2016-10-15T12:07:43Z</dcterms:created>
  <dcterms:modified xsi:type="dcterms:W3CDTF">2016-12-16T16:42:43Z</dcterms:modified>
</cp:coreProperties>
</file>