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85" r:id="rId2"/>
    <p:sldId id="880" r:id="rId3"/>
    <p:sldId id="881" r:id="rId4"/>
    <p:sldId id="855" r:id="rId5"/>
    <p:sldId id="895" r:id="rId6"/>
    <p:sldId id="882" r:id="rId7"/>
    <p:sldId id="883" r:id="rId8"/>
    <p:sldId id="898" r:id="rId9"/>
    <p:sldId id="900" r:id="rId10"/>
    <p:sldId id="899" r:id="rId11"/>
    <p:sldId id="902" r:id="rId12"/>
    <p:sldId id="885" r:id="rId13"/>
    <p:sldId id="886" r:id="rId14"/>
    <p:sldId id="887" r:id="rId15"/>
    <p:sldId id="889" r:id="rId16"/>
    <p:sldId id="901" r:id="rId17"/>
    <p:sldId id="890" r:id="rId18"/>
    <p:sldId id="891" r:id="rId19"/>
    <p:sldId id="892" r:id="rId20"/>
    <p:sldId id="893" r:id="rId21"/>
    <p:sldId id="894" r:id="rId22"/>
  </p:sldIdLst>
  <p:sldSz cx="9144000" cy="6858000" type="screen4x3"/>
  <p:notesSz cx="6708775" cy="9836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maurer" initials="" lastIdx="4" clrIdx="0"/>
  <p:cmAuthor id="2" name="SAP05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4FCAA"/>
    <a:srgbClr val="CCFFFF"/>
    <a:srgbClr val="FFFFA7"/>
    <a:srgbClr val="73AC00"/>
    <a:srgbClr val="99CC00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9" autoAdjust="0"/>
    <p:restoredTop sz="98983" autoAdjust="0"/>
  </p:normalViewPr>
  <p:slideViewPr>
    <p:cSldViewPr snapToGrid="0">
      <p:cViewPr varScale="1">
        <p:scale>
          <a:sx n="112" d="100"/>
          <a:sy n="112" d="100"/>
        </p:scale>
        <p:origin x="720" y="138"/>
      </p:cViewPr>
      <p:guideLst>
        <p:guide orient="horz" pos="2160"/>
        <p:guide pos="2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fld id="{C8B3F300-44F4-41D4-8FDC-75180DB76A0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5600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6358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649788"/>
            <a:ext cx="49196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fld id="{7EB73DFB-14A0-4969-AC34-A3CC24B5901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0507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6356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10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451077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11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7809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12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422741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13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58615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14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70663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15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041272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16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995755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17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68841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18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21591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19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428452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2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41346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20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92576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21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86327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3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41249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4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29200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5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129241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6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8875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7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77981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8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411612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51" tIns="45875" rIns="91751" bIns="45875" anchor="b"/>
          <a:lstStyle>
            <a:lvl1pPr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fld id="{440FF0A5-BEC4-4F1D-BDBB-F2F894D5243C}" type="slidenum">
              <a:rPr lang="en-US" altLang="de-DE" sz="1200"/>
              <a:pPr algn="r" eaLnBrk="0" hangingPunct="0"/>
              <a:t>9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407649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88E97-738F-44DF-9965-516682BE749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71287944"/>
      </p:ext>
    </p:extLst>
  </p:cSld>
  <p:clrMapOvr>
    <a:masterClrMapping/>
  </p:clrMapOvr>
  <p:transition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6F713-3F1B-4DAC-B15D-FBDCE4D4CE0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77559437"/>
      </p:ext>
    </p:extLst>
  </p:cSld>
  <p:clrMapOvr>
    <a:masterClrMapping/>
  </p:clrMapOvr>
  <p:transition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F782F-C2FB-4F97-9E37-FD5A90F216C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31227275"/>
      </p:ext>
    </p:extLst>
  </p:cSld>
  <p:clrMapOvr>
    <a:masterClrMapping/>
  </p:clrMapOvr>
  <p:transition advClick="0" advTm="2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0A04F-AF52-4E48-B6D9-A49358D3AF5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02605555"/>
      </p:ext>
    </p:extLst>
  </p:cSld>
  <p:clrMapOvr>
    <a:masterClrMapping/>
  </p:clrMapOvr>
  <p:transition advClick="0" advTm="2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C6B6D-53F0-4ACF-818E-6218CDED0D1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4747743"/>
      </p:ext>
    </p:extLst>
  </p:cSld>
  <p:clrMapOvr>
    <a:masterClrMapping/>
  </p:clrMapOvr>
  <p:transition advClick="0" advTm="2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0E9A5-E993-469E-9583-284A8F4067B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67599494"/>
      </p:ext>
    </p:extLst>
  </p:cSld>
  <p:clrMapOvr>
    <a:masterClrMapping/>
  </p:clrMapOvr>
  <p:transition advClick="0" advTm="2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70896-5B92-4473-9DC7-5030F8AA6A3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6696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0433C-D12A-4DB2-AD10-FCEAD2C2F00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48454988"/>
      </p:ext>
    </p:extLst>
  </p:cSld>
  <p:clrMapOvr>
    <a:masterClrMapping/>
  </p:clrMapOvr>
  <p:transition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D159F-717C-4C63-899E-7C335DA6ABB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904684"/>
      </p:ext>
    </p:extLst>
  </p:cSld>
  <p:clrMapOvr>
    <a:masterClrMapping/>
  </p:clrMapOvr>
  <p:transition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8F0CA-AC50-4DCB-8804-82F1697822E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5205054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37D27-8F55-46A8-B9D2-FEC5BD1313F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2586566"/>
      </p:ext>
    </p:extLst>
  </p:cSld>
  <p:clrMapOvr>
    <a:masterClrMapping/>
  </p:clrMapOvr>
  <p:transition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D6D2C-7CFB-4877-A811-D6BEC0D3F06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63565016"/>
      </p:ext>
    </p:extLst>
  </p:cSld>
  <p:clrMapOvr>
    <a:masterClrMapping/>
  </p:clrMapOvr>
  <p:transition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010A6-7146-4010-A4A4-53874A9CCA2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35116338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D232-1C71-4596-8D42-A7F2AB20EB1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47348029"/>
      </p:ext>
    </p:extLst>
  </p:cSld>
  <p:clrMapOvr>
    <a:masterClrMapping/>
  </p:clrMapOvr>
  <p:transition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F9F59-40B6-42D9-908C-F6138C20F63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83173332"/>
      </p:ext>
    </p:extLst>
  </p:cSld>
  <p:clrMapOvr>
    <a:masterClrMapping/>
  </p:clrMapOvr>
  <p:transition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98E4DF0-D1D9-474C-9405-CF8B260A1D93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25000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m.edu/hmaurer/multimedia/photos/portrait/Maurergr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ustria-forum.org/af/Wissenssammlungen/Bildlexikon_%C3%96sterreich/Orte_in_der_Steiermark/B%C3%A4rnbach/Tregister_Dorfkapelle" TargetMode="External"/><Relationship Id="rId4" Type="http://schemas.openxmlformats.org/officeDocument/2006/relationships/hyperlink" Target="https://austria-forum.org/af/Biographien/Wei%C3%9F,_Franz/Weiss_-_Samples_of_his_Work/List_of_data_collected/Chapel_of_Tregis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maurer@iicm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icm.edu/maur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183" y="309193"/>
            <a:ext cx="8414422" cy="1799066"/>
          </a:xfrm>
        </p:spPr>
        <p:txBody>
          <a:bodyPr/>
          <a:lstStyle/>
          <a:p>
            <a:r>
              <a:rPr lang="de-DE" altLang="de-DE" sz="3600" dirty="0" smtClean="0"/>
              <a:t>Die Kombination KI und Digitale Bücher kann Bibliotheken massiv positiv verändern</a:t>
            </a:r>
            <a:endParaRPr lang="en-US" altLang="de-DE" sz="3600" dirty="0" smtClean="0"/>
          </a:p>
        </p:txBody>
      </p:sp>
      <p:pic>
        <p:nvPicPr>
          <p:cNvPr id="19460" name="Picture 6" descr="Hermann Maurer (Portrait nahe m. Hand)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418" y="1891210"/>
            <a:ext cx="2443882" cy="3115218"/>
          </a:xfrm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31604" y="2638195"/>
            <a:ext cx="56581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800" dirty="0" smtClean="0">
                <a:cs typeface="Arial" panose="020B0604020202020204" pitchFamily="34" charset="0"/>
              </a:rPr>
              <a:t>          </a:t>
            </a:r>
            <a:r>
              <a:rPr lang="de-DE" altLang="de-DE" sz="3200" dirty="0" smtClean="0">
                <a:cs typeface="Arial" panose="020B0604020202020204" pitchFamily="34" charset="0"/>
              </a:rPr>
              <a:t>Hermann Maurer</a:t>
            </a:r>
          </a:p>
          <a:p>
            <a:r>
              <a:rPr lang="de-DE" altLang="de-DE" sz="3200" dirty="0" smtClean="0">
                <a:cs typeface="Arial" panose="020B0604020202020204" pitchFamily="34" charset="0"/>
              </a:rPr>
              <a:t>Technische Universität Graz und    </a:t>
            </a:r>
            <a:br>
              <a:rPr lang="de-DE" altLang="de-DE" sz="3200" dirty="0" smtClean="0">
                <a:cs typeface="Arial" panose="020B0604020202020204" pitchFamily="34" charset="0"/>
              </a:rPr>
            </a:br>
            <a:r>
              <a:rPr lang="de-DE" altLang="de-DE" sz="3200" dirty="0" smtClean="0">
                <a:cs typeface="Arial" panose="020B0604020202020204" pitchFamily="34" charset="0"/>
              </a:rPr>
              <a:t>        Austria-Forum.org                              </a:t>
            </a:r>
            <a:endParaRPr lang="de-DE" altLang="de-DE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0508" y="4737791"/>
            <a:ext cx="8290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200" dirty="0"/>
              <a:t>Präsentation </a:t>
            </a:r>
            <a:r>
              <a:rPr lang="de-DE" altLang="de-DE" sz="3200" dirty="0" smtClean="0"/>
              <a:t>für  den </a:t>
            </a:r>
          </a:p>
          <a:p>
            <a:r>
              <a:rPr lang="de-DE" altLang="de-DE" sz="3200" dirty="0" smtClean="0"/>
              <a:t>Österreichischen </a:t>
            </a:r>
            <a:r>
              <a:rPr lang="de-DE" altLang="de-DE" sz="3200" dirty="0" err="1" smtClean="0"/>
              <a:t>Bibliothekartag</a:t>
            </a:r>
            <a:r>
              <a:rPr lang="de-DE" altLang="de-DE" sz="3200" dirty="0" smtClean="0"/>
              <a:t> 2019</a:t>
            </a:r>
          </a:p>
          <a:p>
            <a:r>
              <a:rPr lang="de-DE" altLang="de-DE" sz="3200" dirty="0" smtClean="0"/>
              <a:t>Graz, 10. – 13. September 2019</a:t>
            </a:r>
          </a:p>
          <a:p>
            <a:endParaRPr lang="de-DE" sz="3200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09657" y="6431986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303578" y="188414"/>
            <a:ext cx="85811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C000"/>
                </a:solidFill>
              </a:rPr>
              <a:t>Skizze für eine moderne, stark auf  Digitalisierung und</a:t>
            </a:r>
          </a:p>
          <a:p>
            <a:r>
              <a:rPr lang="de-DE" sz="2800" dirty="0" smtClean="0">
                <a:solidFill>
                  <a:srgbClr val="FFC000"/>
                </a:solidFill>
              </a:rPr>
              <a:t>KI ausgerichtete </a:t>
            </a:r>
            <a:r>
              <a:rPr lang="de-DE" sz="2800" dirty="0" err="1" smtClean="0">
                <a:solidFill>
                  <a:srgbClr val="FFC000"/>
                </a:solidFill>
              </a:rPr>
              <a:t>Bibibliothek</a:t>
            </a:r>
            <a:r>
              <a:rPr lang="de-DE" sz="2800" dirty="0" smtClean="0">
                <a:solidFill>
                  <a:srgbClr val="FFC000"/>
                </a:solidFill>
              </a:rPr>
              <a:t> (</a:t>
            </a:r>
            <a:r>
              <a:rPr lang="de-DE" sz="2800" b="1" dirty="0" smtClean="0">
                <a:solidFill>
                  <a:srgbClr val="FFC000"/>
                </a:solidFill>
              </a:rPr>
              <a:t>nur</a:t>
            </a:r>
            <a:r>
              <a:rPr lang="de-DE" sz="2800" dirty="0" smtClean="0">
                <a:solidFill>
                  <a:srgbClr val="FFC000"/>
                </a:solidFill>
              </a:rPr>
              <a:t> aus der Benutzersicht),</a:t>
            </a:r>
          </a:p>
          <a:p>
            <a:endParaRPr lang="de-DE" sz="2800" dirty="0" smtClean="0">
              <a:solidFill>
                <a:srgbClr val="FFC000"/>
              </a:solidFill>
            </a:endParaRPr>
          </a:p>
          <a:p>
            <a:r>
              <a:rPr lang="de-DE" sz="2800" dirty="0" smtClean="0">
                <a:solidFill>
                  <a:srgbClr val="FFC000"/>
                </a:solidFill>
              </a:rPr>
              <a:t>Teil 3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5462" y="2116324"/>
            <a:ext cx="91701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--- Benutzer (angemeldet) legen für sich Notizen und Links zu Stellen</a:t>
            </a:r>
            <a:br>
              <a:rPr lang="de-DE" sz="2400" dirty="0" smtClean="0"/>
            </a:br>
            <a:r>
              <a:rPr lang="de-DE" sz="2400" dirty="0" smtClean="0"/>
              <a:t>in Büchern oder Webseiten an (!); diese sind Freunden bei Zustimmung</a:t>
            </a:r>
          </a:p>
          <a:p>
            <a:r>
              <a:rPr lang="de-DE" sz="2400" dirty="0"/>
              <a:t>v</a:t>
            </a:r>
            <a:r>
              <a:rPr lang="de-DE" sz="2400" dirty="0" smtClean="0"/>
              <a:t>erfügbar. Manche solcher Notizen/Kommentare/Links werden von der</a:t>
            </a:r>
            <a:br>
              <a:rPr lang="de-DE" sz="2400" dirty="0" smtClean="0"/>
            </a:br>
            <a:r>
              <a:rPr lang="de-DE" sz="2400" dirty="0" smtClean="0"/>
              <a:t>Administration auch der Allgemeinheit angeboten</a:t>
            </a:r>
          </a:p>
          <a:p>
            <a:endParaRPr lang="de-DE" sz="2400" dirty="0" smtClean="0"/>
          </a:p>
          <a:p>
            <a:r>
              <a:rPr lang="de-DE" sz="2400" dirty="0" smtClean="0"/>
              <a:t>--- Buchbesprechungen /Empfehlungen möglich und erwünscht</a:t>
            </a:r>
          </a:p>
          <a:p>
            <a:endParaRPr lang="de-DE" sz="2400" dirty="0" smtClean="0"/>
          </a:p>
          <a:p>
            <a:r>
              <a:rPr lang="de-DE" sz="2400" dirty="0" smtClean="0"/>
              <a:t>--- Anonyme Benutzungsstatistiken helfen im </a:t>
            </a:r>
            <a:r>
              <a:rPr lang="de-DE" sz="2400" dirty="0" err="1" smtClean="0"/>
              <a:t>Recommendersystem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04906" y="5456108"/>
            <a:ext cx="8978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</a:rPr>
              <a:t>Vieles nur in Kooperation mit anderen Bibliotheken </a:t>
            </a:r>
            <a:r>
              <a:rPr lang="de-DE" sz="2400" dirty="0" smtClean="0">
                <a:solidFill>
                  <a:srgbClr val="FFC000"/>
                </a:solidFill>
              </a:rPr>
              <a:t>möglich… in </a:t>
            </a:r>
            <a:br>
              <a:rPr lang="de-DE" sz="2400" dirty="0" smtClean="0">
                <a:solidFill>
                  <a:srgbClr val="FFC000"/>
                </a:solidFill>
              </a:rPr>
            </a:br>
            <a:r>
              <a:rPr lang="de-DE" sz="2400" dirty="0" smtClean="0">
                <a:solidFill>
                  <a:srgbClr val="FFC000"/>
                </a:solidFill>
              </a:rPr>
              <a:t>Graz mindestens  20 technisch- wissenschaftliche Bibliotheken!</a:t>
            </a:r>
            <a:endParaRPr lang="de-DE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7758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404884" y="827314"/>
            <a:ext cx="96012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 der TU Graz: </a:t>
            </a:r>
            <a:endParaRPr lang="de-DE" dirty="0" smtClean="0"/>
          </a:p>
          <a:p>
            <a:r>
              <a:rPr lang="de-DE" sz="2800" dirty="0" smtClean="0"/>
              <a:t>Habe von TU aus die </a:t>
            </a:r>
            <a:r>
              <a:rPr lang="de-DE" sz="2800" dirty="0" smtClean="0"/>
              <a:t>Möglichkeit, auf </a:t>
            </a:r>
            <a:r>
              <a:rPr lang="de-DE" sz="2800" dirty="0" smtClean="0"/>
              <a:t>Zeitschriften </a:t>
            </a:r>
            <a:br>
              <a:rPr lang="de-DE" sz="2800" dirty="0" smtClean="0"/>
            </a:br>
            <a:r>
              <a:rPr lang="de-DE" sz="2800" dirty="0" smtClean="0"/>
              <a:t>zuzugreifen. Von zu Hause nicht, </a:t>
            </a:r>
            <a:r>
              <a:rPr lang="de-DE" sz="2800" dirty="0" smtClean="0"/>
              <a:t>a</a:t>
            </a:r>
            <a:r>
              <a:rPr lang="de-DE" sz="2800" dirty="0" smtClean="0"/>
              <a:t>ndere Personen auch </a:t>
            </a:r>
          </a:p>
          <a:p>
            <a:r>
              <a:rPr lang="de-DE" sz="2800" dirty="0" smtClean="0"/>
              <a:t>nicht. Kein Journalist, mein Kollege in Maribor nicht, kein</a:t>
            </a:r>
          </a:p>
          <a:p>
            <a:r>
              <a:rPr lang="de-DE" sz="2800" dirty="0" smtClean="0"/>
              <a:t>Mitarbeiter einer Grazer Firma, usw. 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04884" y="3483428"/>
            <a:ext cx="816306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Erforderlich: Neue </a:t>
            </a:r>
            <a:r>
              <a:rPr lang="de-DE" sz="2800" dirty="0" err="1"/>
              <a:t>Vergebührungsverhandlungen</a:t>
            </a:r>
            <a:r>
              <a:rPr lang="de-DE" sz="2800" dirty="0"/>
              <a:t> mit</a:t>
            </a:r>
          </a:p>
          <a:p>
            <a:r>
              <a:rPr lang="de-DE" sz="2800" dirty="0"/>
              <a:t>Verlagen: Nicht Zugang über bestimmtes Netz, sondern</a:t>
            </a:r>
          </a:p>
          <a:p>
            <a:r>
              <a:rPr lang="de-DE" sz="2800" dirty="0"/>
              <a:t>über Passworte. </a:t>
            </a:r>
          </a:p>
          <a:p>
            <a:endParaRPr lang="de-DE" sz="2800" dirty="0"/>
          </a:p>
          <a:p>
            <a:r>
              <a:rPr lang="de-DE" sz="2800" dirty="0"/>
              <a:t>Benötigt entsprechende PW Verwaltungssysteme</a:t>
            </a:r>
            <a:r>
              <a:rPr lang="de-DE" dirty="0"/>
              <a:t>!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862335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431011" y="374468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fortgeschrittenen Systemen: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13805" y="1454331"/>
            <a:ext cx="7201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--- Links über Bibliotheksgrenzen hinweg</a:t>
            </a:r>
          </a:p>
          <a:p>
            <a:r>
              <a:rPr lang="de-DE" sz="2400" dirty="0" smtClean="0"/>
              <a:t>--- Nicht nur Links, sondern auch </a:t>
            </a:r>
            <a:r>
              <a:rPr lang="de-DE" sz="2400" dirty="0" err="1" smtClean="0"/>
              <a:t>Transclusionen</a:t>
            </a:r>
            <a:endParaRPr lang="de-DE" sz="2400" dirty="0" smtClean="0"/>
          </a:p>
          <a:p>
            <a:r>
              <a:rPr lang="de-DE" sz="2400" dirty="0" smtClean="0"/>
              <a:t>--- Diskussionsforen für wohldefinierte Benutzergruppen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65403" y="3372338"/>
            <a:ext cx="7450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Wichtige technische/ Standardaspekte: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4431216"/>
            <a:ext cx="91664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--- Buchseiten sind Bilder in open </a:t>
            </a:r>
            <a:r>
              <a:rPr lang="de-DE" sz="2400" dirty="0" err="1" smtClean="0"/>
              <a:t>source</a:t>
            </a:r>
            <a:r>
              <a:rPr lang="de-DE" sz="2400" dirty="0" smtClean="0"/>
              <a:t>(?)  DB, oft mit suchbarem Text</a:t>
            </a:r>
          </a:p>
          <a:p>
            <a:r>
              <a:rPr lang="de-DE" sz="2400" dirty="0" smtClean="0"/>
              <a:t>--- Im Hintergrund liegt ein Webserver für z.B. Biographien u.a.</a:t>
            </a:r>
          </a:p>
          <a:p>
            <a:r>
              <a:rPr lang="de-DE" sz="2400" dirty="0" smtClean="0"/>
              <a:t>--- Verschiedene Buchseiten können nebeneinander liegend bearbeitet </a:t>
            </a:r>
          </a:p>
          <a:p>
            <a:r>
              <a:rPr lang="de-DE" sz="2400" dirty="0"/>
              <a:t>w</a:t>
            </a:r>
            <a:r>
              <a:rPr lang="de-DE" sz="2400" dirty="0" smtClean="0"/>
              <a:t>erden. Für Grafik das IIIF-Framework (iiif.io), das  </a:t>
            </a:r>
            <a:r>
              <a:rPr lang="de-DE" sz="2400" dirty="0"/>
              <a:t>International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Image </a:t>
            </a:r>
            <a:r>
              <a:rPr lang="de-DE" sz="2400" dirty="0" err="1"/>
              <a:t>Interoperability</a:t>
            </a:r>
            <a:r>
              <a:rPr lang="de-DE" sz="2400" dirty="0"/>
              <a:t> </a:t>
            </a:r>
            <a:r>
              <a:rPr lang="de-DE" sz="2400" dirty="0" smtClean="0"/>
              <a:t>Framework mit Interfaces wie etwa </a:t>
            </a:r>
            <a:r>
              <a:rPr lang="de-DE" sz="2400" dirty="0" err="1" smtClean="0"/>
              <a:t>Mirador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18319762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256374" y="581114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Wünschenswert: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8187" y="1444239"/>
            <a:ext cx="91233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--- Gute (vor allem vergleichende) Bilderkennung</a:t>
            </a:r>
          </a:p>
          <a:p>
            <a:endParaRPr lang="de-DE" sz="2400" dirty="0" smtClean="0"/>
          </a:p>
          <a:p>
            <a:r>
              <a:rPr lang="de-DE" sz="2400" dirty="0" smtClean="0"/>
              <a:t>---  Zwei Personen können Dokument gleichzeitig bearbeiten</a:t>
            </a:r>
          </a:p>
          <a:p>
            <a:endParaRPr lang="de-DE" sz="2400" dirty="0" smtClean="0"/>
          </a:p>
          <a:p>
            <a:r>
              <a:rPr lang="de-DE" sz="2400" dirty="0" smtClean="0"/>
              <a:t>---  Verzweigung zu Ergänzungen</a:t>
            </a:r>
          </a:p>
          <a:p>
            <a:endParaRPr lang="de-DE" sz="2400" dirty="0" smtClean="0"/>
          </a:p>
          <a:p>
            <a:r>
              <a:rPr lang="de-DE" sz="2400" dirty="0" smtClean="0"/>
              <a:t>---  Verzweigung zu e-Learning Moduln (Fragen, Videos, Experimenten)</a:t>
            </a:r>
          </a:p>
          <a:p>
            <a:endParaRPr lang="de-DE" sz="2400" dirty="0" smtClean="0"/>
          </a:p>
          <a:p>
            <a:r>
              <a:rPr lang="de-DE" sz="2400" dirty="0" smtClean="0"/>
              <a:t>--- Zusammenarbeit Ausbildungsinstitutionen und Bibliotheken</a:t>
            </a:r>
          </a:p>
          <a:p>
            <a:endParaRPr lang="de-DE" sz="2400" dirty="0" smtClean="0"/>
          </a:p>
          <a:p>
            <a:r>
              <a:rPr lang="de-DE" sz="2400" dirty="0" smtClean="0"/>
              <a:t>--- Zusammenarbeit mit Verlagen über (Micro?) </a:t>
            </a:r>
            <a:r>
              <a:rPr lang="de-DE" sz="2400" dirty="0" err="1" smtClean="0"/>
              <a:t>Vergebührung</a:t>
            </a:r>
            <a:r>
              <a:rPr lang="de-DE" sz="2400" dirty="0" smtClean="0"/>
              <a:t> (SF?)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52895069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435835" y="418744"/>
            <a:ext cx="8579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Ist das alles Träumerei? Natürlich nicht: Im Austria-Forum.org mit Web-Books vieles realisiert.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651"/>
            <a:ext cx="9144000" cy="5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6204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03" y="1"/>
            <a:ext cx="6673479" cy="68579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911" y="589660"/>
            <a:ext cx="23006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Page </a:t>
            </a:r>
            <a:r>
              <a:rPr lang="de-DE" sz="2400" dirty="0" err="1" smtClean="0"/>
              <a:t>from</a:t>
            </a:r>
            <a:r>
              <a:rPr lang="de-DE" sz="2400" dirty="0" smtClean="0"/>
              <a:t> a </a:t>
            </a:r>
          </a:p>
          <a:p>
            <a:r>
              <a:rPr lang="de-DE" sz="2400" dirty="0" err="1" smtClean="0"/>
              <a:t>book</a:t>
            </a:r>
            <a:r>
              <a:rPr lang="de-DE" sz="2400" dirty="0" smtClean="0"/>
              <a:t> on Franz</a:t>
            </a:r>
          </a:p>
          <a:p>
            <a:r>
              <a:rPr lang="de-DE" sz="2400" dirty="0" err="1" smtClean="0"/>
              <a:t>Weiss</a:t>
            </a:r>
            <a:r>
              <a:rPr lang="de-DE" sz="2400" dirty="0" smtClean="0"/>
              <a:t>, a </a:t>
            </a:r>
            <a:r>
              <a:rPr lang="de-DE" sz="2400" dirty="0" err="1" smtClean="0"/>
              <a:t>Styrian</a:t>
            </a:r>
            <a:endParaRPr lang="de-DE" sz="2400" dirty="0" smtClean="0"/>
          </a:p>
          <a:p>
            <a:r>
              <a:rPr lang="de-DE" sz="2400" dirty="0" err="1"/>
              <a:t>p</a:t>
            </a:r>
            <a:r>
              <a:rPr lang="de-DE" sz="2400" dirty="0" err="1" smtClean="0"/>
              <a:t>ainter</a:t>
            </a:r>
            <a:r>
              <a:rPr lang="de-DE" sz="2400" dirty="0" smtClean="0"/>
              <a:t> </a:t>
            </a:r>
            <a:r>
              <a:rPr lang="de-DE" sz="2400" dirty="0" err="1" smtClean="0"/>
              <a:t>showing</a:t>
            </a:r>
            <a:endParaRPr lang="de-DE" sz="2400" dirty="0" smtClean="0"/>
          </a:p>
          <a:p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later</a:t>
            </a:r>
            <a:r>
              <a:rPr lang="de-DE" sz="2400" dirty="0" smtClean="0"/>
              <a:t> </a:t>
            </a:r>
            <a:r>
              <a:rPr lang="de-DE" sz="2400" dirty="0" err="1" smtClean="0"/>
              <a:t>added</a:t>
            </a:r>
            <a:endParaRPr lang="de-DE" sz="2400" dirty="0" smtClean="0"/>
          </a:p>
          <a:p>
            <a:r>
              <a:rPr lang="de-DE" sz="2400" dirty="0" smtClean="0"/>
              <a:t>Links.</a:t>
            </a:r>
          </a:p>
          <a:p>
            <a:endParaRPr lang="de-DE" sz="2400" dirty="0"/>
          </a:p>
          <a:p>
            <a:r>
              <a:rPr lang="de-DE" sz="2400" dirty="0" err="1" smtClean="0"/>
              <a:t>Klicking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endParaRPr lang="de-DE" sz="2400" dirty="0" smtClean="0"/>
          </a:p>
          <a:p>
            <a:r>
              <a:rPr lang="de-DE" sz="2400" dirty="0" err="1"/>
              <a:t>f</a:t>
            </a:r>
            <a:r>
              <a:rPr lang="de-DE" sz="2400" dirty="0" err="1" smtClean="0"/>
              <a:t>irst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gives</a:t>
            </a:r>
            <a:endParaRPr lang="de-DE" sz="2400" dirty="0" smtClean="0"/>
          </a:p>
          <a:p>
            <a:r>
              <a:rPr lang="de-DE" sz="2400" dirty="0" smtClean="0"/>
              <a:t>additional </a:t>
            </a:r>
          </a:p>
          <a:p>
            <a:r>
              <a:rPr lang="de-DE" sz="2400" dirty="0" err="1"/>
              <a:t>i</a:t>
            </a:r>
            <a:r>
              <a:rPr lang="de-DE" sz="2400" dirty="0" err="1" smtClean="0"/>
              <a:t>nformation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endParaRPr lang="de-DE" sz="2400" dirty="0" smtClean="0"/>
          </a:p>
          <a:p>
            <a:r>
              <a:rPr lang="de-DE" sz="2400" dirty="0" err="1" smtClean="0"/>
              <a:t>shown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next</a:t>
            </a:r>
            <a:r>
              <a:rPr lang="de-DE" sz="2400" dirty="0" smtClean="0"/>
              <a:t> </a:t>
            </a:r>
            <a:r>
              <a:rPr lang="de-DE" sz="2400" dirty="0" err="1" smtClean="0"/>
              <a:t>page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22578248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42" y="-38576"/>
            <a:ext cx="8733802" cy="42117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6742" y="4213796"/>
            <a:ext cx="7661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important</a:t>
            </a:r>
            <a:r>
              <a:rPr lang="de-DE" sz="2000" dirty="0" smtClean="0"/>
              <a:t>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notice</a:t>
            </a:r>
            <a:r>
              <a:rPr lang="de-DE" sz="2000" dirty="0" smtClean="0"/>
              <a:t>:</a:t>
            </a:r>
          </a:p>
          <a:p>
            <a:r>
              <a:rPr lang="de-DE" sz="2000" dirty="0" smtClean="0"/>
              <a:t>--- The </a:t>
            </a:r>
            <a:r>
              <a:rPr lang="de-DE" sz="2000" dirty="0" err="1" smtClean="0"/>
              <a:t>green</a:t>
            </a:r>
            <a:r>
              <a:rPr lang="de-DE" sz="2000" dirty="0" smtClean="0"/>
              <a:t> </a:t>
            </a:r>
            <a:r>
              <a:rPr lang="de-DE" sz="2000" dirty="0" err="1" smtClean="0"/>
              <a:t>feedback</a:t>
            </a:r>
            <a:r>
              <a:rPr lang="de-DE" sz="2000" dirty="0" smtClean="0"/>
              <a:t> </a:t>
            </a:r>
            <a:r>
              <a:rPr lang="de-DE" sz="2000" dirty="0" err="1" smtClean="0"/>
              <a:t>button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allows</a:t>
            </a:r>
            <a:r>
              <a:rPr lang="de-DE" sz="2000" dirty="0" smtClean="0"/>
              <a:t> </a:t>
            </a:r>
            <a:r>
              <a:rPr lang="de-DE" sz="2000" dirty="0" err="1" smtClean="0"/>
              <a:t>anonymous</a:t>
            </a:r>
            <a:r>
              <a:rPr lang="de-DE" sz="2000" dirty="0" smtClean="0"/>
              <a:t> </a:t>
            </a:r>
            <a:r>
              <a:rPr lang="de-DE" sz="2000" dirty="0" err="1" smtClean="0"/>
              <a:t>feedback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library</a:t>
            </a:r>
            <a:endParaRPr lang="de-DE" sz="2000" dirty="0" smtClean="0"/>
          </a:p>
          <a:p>
            <a:r>
              <a:rPr lang="de-DE" sz="2000" dirty="0" smtClean="0"/>
              <a:t>--- The </a:t>
            </a:r>
            <a:r>
              <a:rPr lang="de-DE" sz="2000" dirty="0" err="1" smtClean="0"/>
              <a:t>fact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pictures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not </a:t>
            </a:r>
            <a:r>
              <a:rPr lang="de-DE" sz="2000" dirty="0" err="1" smtClean="0"/>
              <a:t>copied</a:t>
            </a:r>
            <a:r>
              <a:rPr lang="de-DE" sz="2000" dirty="0" smtClean="0"/>
              <a:t>, but </a:t>
            </a:r>
            <a:r>
              <a:rPr lang="de-DE" sz="2000" dirty="0" err="1" smtClean="0"/>
              <a:t>transcluded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a </a:t>
            </a:r>
            <a:r>
              <a:rPr lang="de-DE" sz="2000" dirty="0" err="1" smtClean="0"/>
              <a:t>page</a:t>
            </a:r>
            <a:r>
              <a:rPr lang="de-DE" sz="2000" dirty="0" smtClean="0"/>
              <a:t> </a:t>
            </a:r>
            <a:r>
              <a:rPr lang="de-DE" sz="2000" dirty="0" err="1" smtClean="0"/>
              <a:t>shown</a:t>
            </a:r>
            <a:r>
              <a:rPr lang="de-DE" sz="2000" dirty="0" smtClean="0"/>
              <a:t> </a:t>
            </a:r>
            <a:r>
              <a:rPr lang="de-DE" sz="2000" dirty="0" err="1" smtClean="0"/>
              <a:t>next</a:t>
            </a:r>
            <a:r>
              <a:rPr lang="de-DE" sz="2000" dirty="0" smtClean="0"/>
              <a:t>,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explitly</a:t>
            </a:r>
            <a:r>
              <a:rPr lang="de-DE" sz="2000" dirty="0" smtClean="0"/>
              <a:t> </a:t>
            </a:r>
            <a:r>
              <a:rPr lang="de-DE" sz="2000" dirty="0" err="1" smtClean="0"/>
              <a:t>mentioned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96742" y="5612343"/>
            <a:ext cx="8424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C00000"/>
                </a:solidFill>
                <a:hlinkClick r:id="rId4"/>
              </a:rPr>
              <a:t>Above</a:t>
            </a:r>
            <a:r>
              <a:rPr lang="de-DE" sz="2000" dirty="0" smtClean="0">
                <a:solidFill>
                  <a:srgbClr val="C00000"/>
                </a:solidFill>
                <a:hlinkClick r:id="rId4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hlinkClick r:id="rId4"/>
              </a:rPr>
              <a:t>pictures</a:t>
            </a:r>
            <a:r>
              <a:rPr lang="de-DE" sz="2000" dirty="0" smtClean="0">
                <a:solidFill>
                  <a:srgbClr val="C00000"/>
                </a:solidFill>
                <a:hlinkClick r:id="rId4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hlinkClick r:id="rId4"/>
              </a:rPr>
              <a:t>are</a:t>
            </a:r>
            <a:r>
              <a:rPr lang="de-DE" sz="2000" dirty="0" smtClean="0">
                <a:solidFill>
                  <a:srgbClr val="C00000"/>
                </a:solidFill>
                <a:hlinkClick r:id="rId4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hlinkClick r:id="rId4"/>
              </a:rPr>
              <a:t>accessed</a:t>
            </a:r>
            <a:r>
              <a:rPr lang="de-DE" sz="2000" dirty="0" smtClean="0">
                <a:solidFill>
                  <a:srgbClr val="C00000"/>
                </a:solidFill>
                <a:hlinkClick r:id="rId4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hlinkClick r:id="rId4"/>
              </a:rPr>
              <a:t>from</a:t>
            </a:r>
            <a:r>
              <a:rPr lang="de-DE" sz="2000" dirty="0" smtClean="0">
                <a:solidFill>
                  <a:srgbClr val="C00000"/>
                </a:solidFill>
                <a:hlinkClick r:id="rId4"/>
              </a:rPr>
              <a:t>:</a:t>
            </a:r>
          </a:p>
          <a:p>
            <a:r>
              <a:rPr lang="de-DE" sz="1200" dirty="0">
                <a:hlinkClick r:id="rId5"/>
              </a:rPr>
              <a:t>https://</a:t>
            </a:r>
            <a:r>
              <a:rPr lang="de-DE" sz="1200" dirty="0" smtClean="0">
                <a:hlinkClick r:id="rId5"/>
              </a:rPr>
              <a:t>austria-forum.org/</a:t>
            </a:r>
            <a:r>
              <a:rPr lang="de-DE" sz="1200" dirty="0" err="1" smtClean="0">
                <a:hlinkClick r:id="rId5"/>
              </a:rPr>
              <a:t>af</a:t>
            </a:r>
            <a:r>
              <a:rPr lang="de-DE" sz="1200" dirty="0" smtClean="0">
                <a:hlinkClick r:id="rId5"/>
              </a:rPr>
              <a:t>/Wissenssammlungen/</a:t>
            </a:r>
            <a:r>
              <a:rPr lang="de-DE" sz="1200" dirty="0" err="1" smtClean="0">
                <a:hlinkClick r:id="rId5"/>
              </a:rPr>
              <a:t>Bildlexikon_Österreich</a:t>
            </a:r>
            <a:r>
              <a:rPr lang="de-DE" sz="1200" dirty="0" smtClean="0">
                <a:hlinkClick r:id="rId5"/>
              </a:rPr>
              <a:t>/</a:t>
            </a:r>
            <a:r>
              <a:rPr lang="de-DE" sz="1200" dirty="0" err="1" smtClean="0">
                <a:hlinkClick r:id="rId5"/>
              </a:rPr>
              <a:t>Orte_in_der_Steiermark</a:t>
            </a:r>
            <a:r>
              <a:rPr lang="de-DE" sz="1200" dirty="0" smtClean="0">
                <a:hlinkClick r:id="rId5"/>
              </a:rPr>
              <a:t>/</a:t>
            </a:r>
            <a:r>
              <a:rPr lang="de-DE" sz="1200" dirty="0" err="1" smtClean="0">
                <a:hlinkClick r:id="rId5"/>
              </a:rPr>
              <a:t>Bärnbach</a:t>
            </a:r>
            <a:r>
              <a:rPr lang="de-DE" sz="1200" dirty="0" smtClean="0">
                <a:hlinkClick r:id="rId5"/>
              </a:rPr>
              <a:t>/</a:t>
            </a:r>
            <a:r>
              <a:rPr lang="de-DE" sz="1200" dirty="0" err="1" smtClean="0">
                <a:hlinkClick r:id="rId5"/>
              </a:rPr>
              <a:t>Tregister_Dorfkapelle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48594781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11" y="0"/>
            <a:ext cx="4850989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6194" y="546931"/>
            <a:ext cx="399340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pictures</a:t>
            </a:r>
            <a:endParaRPr lang="de-DE" dirty="0" smtClean="0"/>
          </a:p>
          <a:p>
            <a:r>
              <a:rPr lang="de-DE" dirty="0" err="1"/>
              <a:t>t</a:t>
            </a:r>
            <a:r>
              <a:rPr lang="de-DE" dirty="0" err="1" smtClean="0"/>
              <a:t>hat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</a:p>
          <a:p>
            <a:r>
              <a:rPr lang="de-DE" dirty="0" err="1"/>
              <a:t>t</a:t>
            </a:r>
            <a:r>
              <a:rPr lang="de-DE" dirty="0" err="1" smtClean="0"/>
              <a:t>ranscluded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endParaRPr lang="de-DE" dirty="0" smtClean="0"/>
          </a:p>
          <a:p>
            <a:r>
              <a:rPr lang="de-DE" dirty="0" err="1"/>
              <a:t>p</a:t>
            </a:r>
            <a:r>
              <a:rPr lang="de-DE" dirty="0" err="1" smtClean="0"/>
              <a:t>revious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---</a:t>
            </a:r>
          </a:p>
          <a:p>
            <a:endParaRPr lang="de-DE" dirty="0"/>
          </a:p>
          <a:p>
            <a:r>
              <a:rPr lang="de-DE" dirty="0" err="1"/>
              <a:t>m</a:t>
            </a:r>
            <a:r>
              <a:rPr lang="de-DE" dirty="0" err="1" smtClean="0"/>
              <a:t>uch</a:t>
            </a:r>
            <a:r>
              <a:rPr lang="de-DE" dirty="0" smtClean="0"/>
              <a:t> like a link, but</a:t>
            </a:r>
          </a:p>
          <a:p>
            <a:r>
              <a:rPr lang="de-DE" dirty="0" err="1"/>
              <a:t>o</a:t>
            </a:r>
            <a:r>
              <a:rPr lang="de-DE" dirty="0" err="1" smtClean="0"/>
              <a:t>nly</a:t>
            </a:r>
            <a:r>
              <a:rPr lang="de-DE" dirty="0" smtClean="0"/>
              <a:t> 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r>
              <a:rPr lang="de-DE" dirty="0" err="1"/>
              <a:t>p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3153381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327"/>
            <a:ext cx="9144000" cy="571967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73465" y="107308"/>
            <a:ext cx="8793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pages</a:t>
            </a:r>
            <a:r>
              <a:rPr lang="de-DE" sz="2800" dirty="0" smtClean="0"/>
              <a:t> in different </a:t>
            </a:r>
            <a:r>
              <a:rPr lang="de-DE" sz="2800" dirty="0" err="1" smtClean="0"/>
              <a:t>fonts</a:t>
            </a:r>
            <a:r>
              <a:rPr lang="de-DE" sz="2800" dirty="0" smtClean="0"/>
              <a:t> </a:t>
            </a:r>
            <a:r>
              <a:rPr lang="de-DE" sz="2800" dirty="0" err="1" smtClean="0"/>
              <a:t>side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side</a:t>
            </a:r>
            <a:r>
              <a:rPr lang="de-DE" sz="2800" dirty="0" smtClean="0"/>
              <a:t>. </a:t>
            </a:r>
            <a:r>
              <a:rPr lang="de-DE" sz="2800" dirty="0" err="1" smtClean="0"/>
              <a:t>Could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different </a:t>
            </a:r>
            <a:r>
              <a:rPr lang="de-DE" sz="2800" dirty="0" err="1" smtClean="0"/>
              <a:t>pages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different </a:t>
            </a:r>
            <a:r>
              <a:rPr lang="de-DE" sz="2800" dirty="0" err="1" smtClean="0"/>
              <a:t>books</a:t>
            </a:r>
            <a:r>
              <a:rPr lang="de-DE" sz="2800" dirty="0" smtClean="0"/>
              <a:t>, </a:t>
            </a:r>
            <a:r>
              <a:rPr lang="de-DE" sz="2800" dirty="0" err="1" smtClean="0"/>
              <a:t>or</a:t>
            </a:r>
            <a:r>
              <a:rPr lang="de-DE" sz="2800" dirty="0" smtClean="0"/>
              <a:t> same </a:t>
            </a:r>
            <a:r>
              <a:rPr lang="de-DE" sz="2800" dirty="0" err="1" smtClean="0"/>
              <a:t>book</a:t>
            </a:r>
            <a:r>
              <a:rPr lang="de-DE" sz="2800" dirty="0" smtClean="0"/>
              <a:t> in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languages</a:t>
            </a:r>
            <a:r>
              <a:rPr lang="de-DE" sz="2800" dirty="0" smtClean="0"/>
              <a:t>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14859386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091" y="0"/>
            <a:ext cx="5541909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4004" y="76913"/>
            <a:ext cx="340945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book</a:t>
            </a:r>
            <a:endParaRPr lang="de-DE" dirty="0" smtClean="0"/>
          </a:p>
          <a:p>
            <a:r>
              <a:rPr lang="de-DE" dirty="0" smtClean="0"/>
              <a:t>„Unbekanntes</a:t>
            </a:r>
          </a:p>
          <a:p>
            <a:r>
              <a:rPr lang="de-DE" dirty="0" smtClean="0"/>
              <a:t>Slowenien“ ist</a:t>
            </a:r>
          </a:p>
          <a:p>
            <a:r>
              <a:rPr lang="de-DE" dirty="0" smtClean="0"/>
              <a:t>bei dieser Seite</a:t>
            </a:r>
          </a:p>
          <a:p>
            <a:r>
              <a:rPr lang="de-DE" dirty="0"/>
              <a:t>ü</a:t>
            </a:r>
            <a:r>
              <a:rPr lang="de-DE" dirty="0" smtClean="0"/>
              <a:t>ber Cilli/</a:t>
            </a:r>
            <a:r>
              <a:rPr lang="de-DE" dirty="0" err="1" smtClean="0"/>
              <a:t>Celje</a:t>
            </a:r>
            <a:endParaRPr lang="de-DE" dirty="0" smtClean="0"/>
          </a:p>
          <a:p>
            <a:r>
              <a:rPr lang="de-DE" dirty="0"/>
              <a:t>e</a:t>
            </a:r>
            <a:r>
              <a:rPr lang="de-DE" dirty="0" smtClean="0"/>
              <a:t>in für alle</a:t>
            </a:r>
          </a:p>
          <a:p>
            <a:r>
              <a:rPr lang="de-DE" dirty="0" smtClean="0"/>
              <a:t>sichtbarer Link</a:t>
            </a:r>
          </a:p>
          <a:p>
            <a:r>
              <a:rPr lang="de-DE" dirty="0"/>
              <a:t>z</a:t>
            </a:r>
            <a:r>
              <a:rPr lang="de-DE" dirty="0" smtClean="0"/>
              <a:t>u einer </a:t>
            </a:r>
          </a:p>
          <a:p>
            <a:r>
              <a:rPr lang="de-DE" dirty="0"/>
              <a:t>p</a:t>
            </a:r>
            <a:r>
              <a:rPr lang="de-DE" dirty="0" smtClean="0"/>
              <a:t>assenden Seite</a:t>
            </a:r>
          </a:p>
          <a:p>
            <a:r>
              <a:rPr lang="de-DE" dirty="0" smtClean="0"/>
              <a:t>des Wanderbuchs</a:t>
            </a:r>
          </a:p>
          <a:p>
            <a:r>
              <a:rPr lang="de-DE" dirty="0"/>
              <a:t>v</a:t>
            </a:r>
            <a:r>
              <a:rPr lang="de-DE" dirty="0" smtClean="0"/>
              <a:t>on W. </a:t>
            </a:r>
            <a:r>
              <a:rPr lang="de-DE" dirty="0" err="1" smtClean="0"/>
              <a:t>Senft</a:t>
            </a:r>
            <a:r>
              <a:rPr lang="de-DE" dirty="0" smtClean="0"/>
              <a:t> auf</a:t>
            </a:r>
          </a:p>
          <a:p>
            <a:r>
              <a:rPr lang="de-DE" dirty="0"/>
              <a:t>n</a:t>
            </a:r>
            <a:r>
              <a:rPr lang="de-DE" dirty="0" smtClean="0"/>
              <a:t>ächster Folie.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096711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478564" y="213644"/>
            <a:ext cx="7829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Begriff „Künstliche Intelligenz“ (KI)</a:t>
            </a:r>
          </a:p>
          <a:p>
            <a:r>
              <a:rPr lang="de-DE" dirty="0"/>
              <a:t>s</a:t>
            </a:r>
            <a:r>
              <a:rPr lang="de-DE" dirty="0" smtClean="0"/>
              <a:t>ollte entzaubert werden: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78564" y="1916336"/>
            <a:ext cx="7565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Grundproblem: Nicht definierbar, nicht </a:t>
            </a:r>
            <a:br>
              <a:rPr lang="de-DE" dirty="0" smtClean="0"/>
            </a:br>
            <a:r>
              <a:rPr lang="de-DE" dirty="0" smtClean="0"/>
              <a:t>messbar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4332" y="3343704"/>
            <a:ext cx="8511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In der Informatik: KI wird als (spezielle) KI verstanden, angewandt auf spezielle Probleme. Mit neuen Methoden</a:t>
            </a:r>
          </a:p>
          <a:p>
            <a:r>
              <a:rPr lang="de-DE" sz="2800" dirty="0" smtClean="0"/>
              <a:t>(</a:t>
            </a:r>
            <a:r>
              <a:rPr lang="de-DE" sz="2800" dirty="0" err="1" smtClean="0"/>
              <a:t>deep</a:t>
            </a:r>
            <a:r>
              <a:rPr lang="de-DE" sz="2800" dirty="0" smtClean="0"/>
              <a:t> </a:t>
            </a:r>
            <a:r>
              <a:rPr lang="de-DE" sz="2800" dirty="0" err="1" smtClean="0"/>
              <a:t>learning</a:t>
            </a:r>
            <a:r>
              <a:rPr lang="de-DE" sz="2800" dirty="0" smtClean="0"/>
              <a:t>, neuronale Netzwerke, Datenanalyse) übertreffen da Computerprogramme Menschen in vielen Aktivitäten bei weitem, und bieten auch im Bibliotheksbereich wichtige Anwendungen.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12850854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13" y="0"/>
            <a:ext cx="4780088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64022" y="1375873"/>
            <a:ext cx="30843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Hier also die</a:t>
            </a:r>
          </a:p>
          <a:p>
            <a:r>
              <a:rPr lang="de-DE" dirty="0"/>
              <a:t>a</a:t>
            </a:r>
            <a:r>
              <a:rPr lang="de-DE" dirty="0" smtClean="0"/>
              <a:t>ngesprungene</a:t>
            </a:r>
          </a:p>
          <a:p>
            <a:r>
              <a:rPr lang="de-DE" dirty="0" smtClean="0"/>
              <a:t>Seite  im</a:t>
            </a:r>
          </a:p>
          <a:p>
            <a:r>
              <a:rPr lang="de-DE" dirty="0" smtClean="0"/>
              <a:t>Wanderbuch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032038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145279" y="0"/>
            <a:ext cx="916109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Natürlich können die Web-Books noch viel mehr. </a:t>
            </a:r>
            <a:r>
              <a:rPr lang="de-DE" sz="2800" dirty="0" smtClean="0"/>
              <a:t>In einem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Schulprojekt haben </a:t>
            </a:r>
            <a:r>
              <a:rPr lang="de-DE" sz="2800" dirty="0" err="1" smtClean="0"/>
              <a:t>SchülerInnen</a:t>
            </a:r>
            <a:r>
              <a:rPr lang="de-DE" sz="2800" dirty="0" smtClean="0"/>
              <a:t> ein 60 seitiges Büchlein um 300 Links angereichert.</a:t>
            </a:r>
          </a:p>
          <a:p>
            <a:endParaRPr lang="de-DE" sz="2800" dirty="0"/>
          </a:p>
          <a:p>
            <a:r>
              <a:rPr lang="de-DE" sz="2800" dirty="0" smtClean="0"/>
              <a:t>Noch </a:t>
            </a:r>
            <a:r>
              <a:rPr lang="de-DE" sz="2800" dirty="0" smtClean="0"/>
              <a:t>2019 wird die Software auf  Open Source aufbauend und IIIF kompatibel fertig sein. </a:t>
            </a:r>
          </a:p>
          <a:p>
            <a:endParaRPr lang="de-DE" sz="2800" dirty="0"/>
          </a:p>
          <a:p>
            <a:r>
              <a:rPr lang="de-DE" sz="2800" dirty="0" smtClean="0"/>
              <a:t>Man kann die SW mit Mini-Aufwand auf existierenden Servern </a:t>
            </a:r>
            <a:r>
              <a:rPr lang="de-DE" sz="2800" dirty="0" smtClean="0"/>
              <a:t>zusätzlich </a:t>
            </a:r>
            <a:r>
              <a:rPr lang="de-DE" sz="2800" dirty="0" smtClean="0"/>
              <a:t>installieren und so ausprobieren und  das Angebot allmählich ausweiten</a:t>
            </a:r>
            <a:r>
              <a:rPr lang="de-DE" sz="2800" dirty="0" smtClean="0"/>
              <a:t>.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smtClean="0"/>
              <a:t>Ihr</a:t>
            </a:r>
          </a:p>
          <a:p>
            <a:r>
              <a:rPr lang="de-DE" sz="2800" dirty="0" smtClean="0"/>
              <a:t>Hermann Maurer    </a:t>
            </a:r>
          </a:p>
          <a:p>
            <a:r>
              <a:rPr lang="de-DE" sz="2800" dirty="0" smtClean="0">
                <a:hlinkClick r:id="rId3"/>
              </a:rPr>
              <a:t>hmaurer@iicm.edu</a:t>
            </a:r>
            <a:endParaRPr lang="de-DE" sz="2800" dirty="0" smtClean="0"/>
          </a:p>
          <a:p>
            <a:r>
              <a:rPr lang="de-DE" sz="2800" dirty="0" smtClean="0">
                <a:hlinkClick r:id="rId4"/>
              </a:rPr>
              <a:t>www.iicm.edu/maurer</a:t>
            </a:r>
            <a:endParaRPr lang="de-DE" sz="2800" dirty="0" smtClean="0"/>
          </a:p>
          <a:p>
            <a:endParaRPr lang="de-DE" sz="2800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86426923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5" name="Textfeld 4"/>
          <p:cNvSpPr txBox="1"/>
          <p:nvPr/>
        </p:nvSpPr>
        <p:spPr>
          <a:xfrm>
            <a:off x="478564" y="627646"/>
            <a:ext cx="8203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Aber können Computer „allgemein intelligenter als Menschen werden“ ? 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78564" y="1925949"/>
            <a:ext cx="84930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Wichtige Aufgaben wurden von  Computern gelöst:</a:t>
            </a:r>
          </a:p>
          <a:p>
            <a:r>
              <a:rPr lang="de-DE" sz="2800" dirty="0" smtClean="0"/>
              <a:t>Schach, Go, </a:t>
            </a:r>
            <a:r>
              <a:rPr lang="de-DE" sz="2800" dirty="0" err="1" smtClean="0"/>
              <a:t>Jeopardy</a:t>
            </a:r>
            <a:r>
              <a:rPr lang="de-DE" sz="2800" dirty="0" smtClean="0"/>
              <a:t>,…</a:t>
            </a:r>
            <a:br>
              <a:rPr lang="de-DE" sz="2800" dirty="0" smtClean="0"/>
            </a:br>
            <a:r>
              <a:rPr lang="de-DE" sz="2800" dirty="0" smtClean="0"/>
              <a:t>Computer fanden in großen Datenmengen  Unerwartetes, 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Fortschritte bei Sprachübersetzung: </a:t>
            </a:r>
          </a:p>
          <a:p>
            <a:endParaRPr lang="de-DE" sz="28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39932" y="3824416"/>
            <a:ext cx="8424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Darum Optimismus bei manchen Informatikern: </a:t>
            </a:r>
          </a:p>
          <a:p>
            <a:r>
              <a:rPr lang="de-DE" sz="2800" dirty="0" smtClean="0"/>
              <a:t>Es wird einmal „allgemein intelligente“ </a:t>
            </a:r>
            <a:r>
              <a:rPr lang="de-DE" sz="2800" dirty="0"/>
              <a:t>C</a:t>
            </a:r>
            <a:r>
              <a:rPr lang="de-DE" sz="2800" dirty="0" smtClean="0"/>
              <a:t>omputer geben.</a:t>
            </a:r>
          </a:p>
          <a:p>
            <a:r>
              <a:rPr lang="de-DE" sz="2800" dirty="0" smtClean="0"/>
              <a:t>Könnten gefährlich sein, sogar die Welt beherrschen.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39932" y="5602069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Dabei wird vieles übersehen! </a:t>
            </a: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2016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5" name="Textfeld 4"/>
          <p:cNvSpPr txBox="1"/>
          <p:nvPr/>
        </p:nvSpPr>
        <p:spPr>
          <a:xfrm>
            <a:off x="366330" y="320509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Allgemeine Intelligenz erfordert wohl </a:t>
            </a:r>
            <a:r>
              <a:rPr lang="de-DE" sz="2800" dirty="0" err="1" smtClean="0"/>
              <a:t>Bewußtsein</a:t>
            </a:r>
            <a:r>
              <a:rPr lang="de-DE" sz="2800" dirty="0" smtClean="0"/>
              <a:t>, </a:t>
            </a:r>
          </a:p>
          <a:p>
            <a:r>
              <a:rPr lang="de-DE" sz="2800" dirty="0" smtClean="0"/>
              <a:t>eigene Zielsetzung,  Gefühle, </a:t>
            </a:r>
            <a:r>
              <a:rPr lang="de-DE" sz="2800" dirty="0" err="1" smtClean="0"/>
              <a:t>u.m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80288" y="1454331"/>
            <a:ext cx="5657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Warum waren Schach, Go lösbar?</a:t>
            </a:r>
          </a:p>
          <a:p>
            <a:r>
              <a:rPr lang="de-DE" sz="2800" dirty="0" smtClean="0"/>
              <a:t>Warum gewann Watson bei </a:t>
            </a:r>
            <a:r>
              <a:rPr lang="de-DE" sz="2800" dirty="0" err="1" smtClean="0"/>
              <a:t>Jeopardy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44137" y="2473234"/>
            <a:ext cx="6192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Kann Sprachübersetzung perfekt werden?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366330" y="3256128"/>
            <a:ext cx="7713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Kaum: „Who </a:t>
            </a:r>
            <a:r>
              <a:rPr lang="de-DE" sz="2800" dirty="0" err="1" smtClean="0"/>
              <a:t>understands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r>
              <a:rPr lang="de-DE" sz="2800" dirty="0" smtClean="0"/>
              <a:t> </a:t>
            </a:r>
            <a:r>
              <a:rPr lang="de-DE" sz="2800" dirty="0" err="1" smtClean="0"/>
              <a:t>understands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            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world</a:t>
            </a:r>
            <a:r>
              <a:rPr lang="de-DE" sz="2800" dirty="0" smtClean="0"/>
              <a:t>“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264339" y="4292945"/>
            <a:ext cx="87983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„This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added</a:t>
            </a:r>
            <a:r>
              <a:rPr lang="de-DE" sz="2800" dirty="0" smtClean="0"/>
              <a:t> </a:t>
            </a:r>
            <a:r>
              <a:rPr lang="de-DE" sz="2800" dirty="0" err="1" smtClean="0"/>
              <a:t>verandah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house</a:t>
            </a:r>
            <a:r>
              <a:rPr lang="de-DE" sz="2800" dirty="0" smtClean="0"/>
              <a:t>.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way</a:t>
            </a:r>
            <a:r>
              <a:rPr lang="de-DE" sz="2800" dirty="0" smtClean="0"/>
              <a:t>, </a:t>
            </a:r>
            <a:br>
              <a:rPr lang="de-DE" sz="2800" dirty="0" smtClean="0"/>
            </a:br>
            <a:r>
              <a:rPr lang="de-DE" sz="2800" dirty="0" err="1" smtClean="0"/>
              <a:t>it</a:t>
            </a:r>
            <a:r>
              <a:rPr lang="de-DE" sz="2800" dirty="0" smtClean="0"/>
              <a:t> was </a:t>
            </a:r>
            <a:r>
              <a:rPr lang="de-DE" sz="2800" dirty="0" err="1" smtClean="0"/>
              <a:t>costly</a:t>
            </a:r>
            <a:r>
              <a:rPr lang="de-DE" sz="2800" dirty="0" smtClean="0"/>
              <a:t>,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than</a:t>
            </a:r>
            <a:r>
              <a:rPr lang="de-DE" sz="2800" dirty="0" smtClean="0"/>
              <a:t>  € 500.000.“</a:t>
            </a:r>
          </a:p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Worauf bezieht sich „</a:t>
            </a:r>
            <a:r>
              <a:rPr lang="de-DE" sz="2800" dirty="0" err="1" smtClean="0"/>
              <a:t>it</a:t>
            </a:r>
            <a:r>
              <a:rPr lang="de-DE" sz="2800" dirty="0" smtClean="0"/>
              <a:t>“ : Für Mensch klar (</a:t>
            </a:r>
            <a:r>
              <a:rPr lang="de-DE" sz="2800" dirty="0" err="1" smtClean="0"/>
              <a:t>house</a:t>
            </a:r>
            <a:r>
              <a:rPr lang="de-DE" sz="2800" dirty="0" smtClean="0"/>
              <a:t>), für </a:t>
            </a:r>
            <a:br>
              <a:rPr lang="de-DE" sz="2800" dirty="0" smtClean="0"/>
            </a:br>
            <a:r>
              <a:rPr lang="de-DE" sz="2800" dirty="0" smtClean="0"/>
              <a:t>Computer nicht (</a:t>
            </a:r>
            <a:r>
              <a:rPr lang="de-DE" sz="2800" dirty="0" err="1" smtClean="0"/>
              <a:t>house</a:t>
            </a:r>
            <a:r>
              <a:rPr lang="de-DE" sz="2800" dirty="0" smtClean="0"/>
              <a:t> oder </a:t>
            </a:r>
            <a:r>
              <a:rPr lang="de-DE" sz="2800" dirty="0" err="1" smtClean="0"/>
              <a:t>verandah</a:t>
            </a:r>
            <a:r>
              <a:rPr lang="de-DE" sz="2800" dirty="0" smtClean="0"/>
              <a:t>).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25768354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546931" y="581113"/>
            <a:ext cx="808682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Kleine  Geschichte: </a:t>
            </a:r>
          </a:p>
          <a:p>
            <a:endParaRPr lang="de-DE" dirty="0"/>
          </a:p>
          <a:p>
            <a:r>
              <a:rPr lang="de-DE" dirty="0" smtClean="0"/>
              <a:t>Google </a:t>
            </a:r>
            <a:r>
              <a:rPr lang="de-DE" dirty="0" err="1" smtClean="0"/>
              <a:t>Translate</a:t>
            </a:r>
            <a:r>
              <a:rPr lang="de-DE" dirty="0" smtClean="0"/>
              <a:t> übersetzte den Satzteil</a:t>
            </a:r>
          </a:p>
          <a:p>
            <a:r>
              <a:rPr lang="de-DE" dirty="0" smtClean="0"/>
              <a:t>„Buddha machte ein Gerste des Friedens“</a:t>
            </a:r>
          </a:p>
          <a:p>
            <a:endParaRPr lang="de-DE" dirty="0"/>
          </a:p>
          <a:p>
            <a:r>
              <a:rPr lang="de-DE" dirty="0"/>
              <a:t>w</a:t>
            </a:r>
            <a:r>
              <a:rPr lang="de-DE" dirty="0" smtClean="0"/>
              <a:t>egen des Tippfehlers (Gerste statt Geste)</a:t>
            </a:r>
          </a:p>
          <a:p>
            <a:r>
              <a:rPr lang="de-DE" dirty="0"/>
              <a:t>z</a:t>
            </a:r>
            <a:r>
              <a:rPr lang="de-DE" dirty="0" smtClean="0"/>
              <a:t>u:</a:t>
            </a:r>
          </a:p>
          <a:p>
            <a:endParaRPr lang="de-DE" dirty="0"/>
          </a:p>
          <a:p>
            <a:r>
              <a:rPr lang="de-DE" dirty="0" smtClean="0"/>
              <a:t>„Buddha </a:t>
            </a:r>
            <a:r>
              <a:rPr lang="de-DE" dirty="0" err="1" smtClean="0"/>
              <a:t>made</a:t>
            </a:r>
            <a:r>
              <a:rPr lang="de-DE" dirty="0" smtClean="0"/>
              <a:t> a </a:t>
            </a:r>
            <a:r>
              <a:rPr lang="de-DE" dirty="0" err="1" smtClean="0"/>
              <a:t>barley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peace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09799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5" name="Textfeld 4"/>
          <p:cNvSpPr txBox="1"/>
          <p:nvPr/>
        </p:nvSpPr>
        <p:spPr>
          <a:xfrm>
            <a:off x="184496" y="384561"/>
            <a:ext cx="8959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Auch die </a:t>
            </a:r>
            <a:r>
              <a:rPr lang="de-DE" sz="2800" dirty="0"/>
              <a:t>A</a:t>
            </a:r>
            <a:r>
              <a:rPr lang="de-DE" sz="2800" dirty="0" smtClean="0"/>
              <a:t>nalyse großer Datenmengen ist nicht ohne </a:t>
            </a:r>
          </a:p>
          <a:p>
            <a:r>
              <a:rPr lang="de-DE" sz="2800" dirty="0" smtClean="0"/>
              <a:t>Gefahren, weil oft nicht </a:t>
            </a:r>
            <a:r>
              <a:rPr lang="de-DE" sz="2800" dirty="0"/>
              <a:t>k</a:t>
            </a:r>
            <a:r>
              <a:rPr lang="de-DE" sz="2800" dirty="0" smtClean="0"/>
              <a:t>ausale Zusammenhänge </a:t>
            </a:r>
          </a:p>
          <a:p>
            <a:r>
              <a:rPr lang="de-DE" sz="2800" dirty="0" smtClean="0"/>
              <a:t>gefunden werden, die man irrtümlich als kausal interpretiert.</a:t>
            </a:r>
          </a:p>
          <a:p>
            <a:r>
              <a:rPr lang="de-DE" sz="2800" dirty="0" smtClean="0"/>
              <a:t>(</a:t>
            </a:r>
            <a:r>
              <a:rPr lang="de-DE" sz="2800" dirty="0" err="1" smtClean="0"/>
              <a:t>Cris</a:t>
            </a:r>
            <a:r>
              <a:rPr lang="de-DE" sz="2800" dirty="0" smtClean="0"/>
              <a:t> </a:t>
            </a:r>
            <a:r>
              <a:rPr lang="de-DE" sz="2800" dirty="0" err="1" smtClean="0"/>
              <a:t>Calude</a:t>
            </a:r>
            <a:r>
              <a:rPr lang="de-DE" sz="2800" dirty="0" smtClean="0"/>
              <a:t>, NZ)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213350" y="2959612"/>
            <a:ext cx="9110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Burgenland/Störche; Piratenüberfälle/sauberes Wasser; </a:t>
            </a:r>
            <a:br>
              <a:rPr lang="de-DE" sz="2800" dirty="0" smtClean="0"/>
            </a:br>
            <a:r>
              <a:rPr lang="de-DE" sz="2800" dirty="0" smtClean="0"/>
              <a:t>Autos und Kraftwerke sind für Zunahme des CO2</a:t>
            </a:r>
            <a:r>
              <a:rPr lang="de-DE" sz="1800" dirty="0" smtClean="0"/>
              <a:t> </a:t>
            </a:r>
            <a:r>
              <a:rPr lang="de-DE" sz="2800" dirty="0" smtClean="0"/>
              <a:t>Ausstoßes </a:t>
            </a:r>
            <a:br>
              <a:rPr lang="de-DE" sz="2800" dirty="0" smtClean="0"/>
            </a:br>
            <a:r>
              <a:rPr lang="de-DE" sz="2800" dirty="0" smtClean="0"/>
              <a:t>verantwortlich.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7708" y="4432518"/>
            <a:ext cx="44504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C000"/>
                </a:solidFill>
              </a:rPr>
              <a:t>(Weltweites Wachstum / Jahr:</a:t>
            </a:r>
          </a:p>
          <a:p>
            <a:r>
              <a:rPr lang="de-DE" sz="2800" dirty="0" smtClean="0">
                <a:solidFill>
                  <a:srgbClr val="FFC000"/>
                </a:solidFill>
              </a:rPr>
              <a:t>CO2: 2%</a:t>
            </a:r>
          </a:p>
          <a:p>
            <a:r>
              <a:rPr lang="de-DE" sz="2800" dirty="0" smtClean="0">
                <a:solidFill>
                  <a:srgbClr val="FFC000"/>
                </a:solidFill>
              </a:rPr>
              <a:t>Bevölkerung: 1%</a:t>
            </a:r>
          </a:p>
          <a:p>
            <a:r>
              <a:rPr lang="de-DE" sz="2800" dirty="0" smtClean="0">
                <a:solidFill>
                  <a:srgbClr val="FFC000"/>
                </a:solidFill>
              </a:rPr>
              <a:t>Lebensstandard: 3%)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24030" y="4640366"/>
            <a:ext cx="4036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Also sind kausal nicht die</a:t>
            </a:r>
            <a:br>
              <a:rPr lang="de-DE" sz="2400" dirty="0" smtClean="0"/>
            </a:br>
            <a:r>
              <a:rPr lang="de-DE" sz="2400" dirty="0"/>
              <a:t>A</a:t>
            </a:r>
            <a:r>
              <a:rPr lang="de-DE" sz="2400" dirty="0" smtClean="0"/>
              <a:t>utos, sondern Bevölkerungs-</a:t>
            </a:r>
          </a:p>
          <a:p>
            <a:r>
              <a:rPr lang="de-DE" sz="2400" dirty="0" smtClean="0"/>
              <a:t>Wachstum und wachsender</a:t>
            </a:r>
          </a:p>
          <a:p>
            <a:r>
              <a:rPr lang="de-DE" sz="2400" dirty="0" smtClean="0"/>
              <a:t>Lebensstandard für Zunahme</a:t>
            </a:r>
          </a:p>
          <a:p>
            <a:r>
              <a:rPr lang="de-DE" sz="2400" dirty="0"/>
              <a:t>v</a:t>
            </a:r>
            <a:r>
              <a:rPr lang="de-DE" sz="2400" dirty="0" smtClean="0"/>
              <a:t>on CO2 verantwortlich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67212363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83184" y="299959"/>
            <a:ext cx="89734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Dennoch: KI ist wichtig, sehr massiv auch für Bibliotheken,</a:t>
            </a:r>
            <a:br>
              <a:rPr lang="de-DE" sz="2800" dirty="0" smtClean="0"/>
            </a:br>
            <a:r>
              <a:rPr lang="de-DE" sz="2800" dirty="0" smtClean="0"/>
              <a:t>auch wenn man eher von „sehr cleveren Programmen“ </a:t>
            </a:r>
            <a:br>
              <a:rPr lang="de-DE" sz="2800" dirty="0" smtClean="0"/>
            </a:br>
            <a:r>
              <a:rPr lang="de-DE" sz="2800" dirty="0" smtClean="0"/>
              <a:t>sprechen sollte.</a:t>
            </a:r>
          </a:p>
          <a:p>
            <a:endParaRPr lang="de-DE" sz="2800" dirty="0"/>
          </a:p>
          <a:p>
            <a:r>
              <a:rPr lang="de-DE" sz="2800" dirty="0" smtClean="0"/>
              <a:t>Ich erwähne nun eine interessante Bibliotheksanwendung, </a:t>
            </a:r>
          </a:p>
          <a:p>
            <a:r>
              <a:rPr lang="de-DE" sz="2800" dirty="0" smtClean="0"/>
              <a:t>skizziere dann aber ein Gesamtkonzept für eine moderne </a:t>
            </a:r>
          </a:p>
          <a:p>
            <a:r>
              <a:rPr lang="de-DE" sz="2800" dirty="0" smtClean="0"/>
              <a:t>Bibliothek, beschränke mich aber auf die Benutzersicht. 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83184" y="3497029"/>
            <a:ext cx="9142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C000"/>
                </a:solidFill>
              </a:rPr>
              <a:t>Wichtige Anwendung mit vielen Ausprägungen:</a:t>
            </a:r>
            <a:endParaRPr lang="de-DE" sz="3200" dirty="0" smtClean="0">
              <a:solidFill>
                <a:srgbClr val="FFFF00"/>
              </a:solidFill>
            </a:endParaRPr>
          </a:p>
          <a:p>
            <a:r>
              <a:rPr lang="de-DE" sz="3200" dirty="0" err="1" smtClean="0">
                <a:solidFill>
                  <a:srgbClr val="FF7C80"/>
                </a:solidFill>
              </a:rPr>
              <a:t>Recommendersystem</a:t>
            </a:r>
            <a:r>
              <a:rPr lang="de-DE" sz="3200" dirty="0">
                <a:solidFill>
                  <a:srgbClr val="FF7C80"/>
                </a:solidFill>
              </a:rPr>
              <a:t>:</a:t>
            </a:r>
            <a:endParaRPr lang="de-DE" sz="3200" dirty="0" smtClean="0">
              <a:solidFill>
                <a:srgbClr val="FF7C80"/>
              </a:solidFill>
            </a:endParaRPr>
          </a:p>
          <a:p>
            <a:r>
              <a:rPr lang="de-DE" sz="2800" dirty="0" err="1" smtClean="0"/>
              <a:t>Basierernd</a:t>
            </a:r>
            <a:r>
              <a:rPr lang="de-DE" sz="2800" dirty="0" smtClean="0"/>
              <a:t> auf der Analyse von Benutzerverhalten, plus </a:t>
            </a:r>
            <a:br>
              <a:rPr lang="de-DE" sz="2800" dirty="0" smtClean="0"/>
            </a:br>
            <a:r>
              <a:rPr lang="de-DE" sz="2800" dirty="0" smtClean="0"/>
              <a:t>Kommentare von Benutzern, Ausbildnern und Administration.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5828437"/>
            <a:ext cx="8913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C000"/>
                </a:solidFill>
              </a:rPr>
              <a:t>Idealerweise auch basierend auf  KI Textanalyse </a:t>
            </a:r>
            <a:r>
              <a:rPr lang="de-DE" sz="2800" dirty="0" smtClean="0">
                <a:solidFill>
                  <a:srgbClr val="FFC000"/>
                </a:solidFill>
              </a:rPr>
              <a:t>vorhandener </a:t>
            </a:r>
            <a:r>
              <a:rPr lang="de-DE" sz="2800" dirty="0" smtClean="0">
                <a:solidFill>
                  <a:srgbClr val="FFC000"/>
                </a:solidFill>
              </a:rPr>
              <a:t>Bestände. </a:t>
            </a:r>
            <a:r>
              <a:rPr lang="de-DE" sz="2800" dirty="0" smtClean="0">
                <a:solidFill>
                  <a:srgbClr val="FFC000"/>
                </a:solidFill>
              </a:rPr>
              <a:t>Nutzungsrechte oft ein </a:t>
            </a:r>
            <a:r>
              <a:rPr lang="de-DE" sz="3200" dirty="0" smtClean="0">
                <a:solidFill>
                  <a:srgbClr val="FFC000"/>
                </a:solidFill>
              </a:rPr>
              <a:t>Problem</a:t>
            </a:r>
            <a:endParaRPr lang="de-DE" sz="3200" dirty="0">
              <a:solidFill>
                <a:srgbClr val="FFC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431948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09657" y="6431986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303578" y="188414"/>
            <a:ext cx="830227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C000"/>
                </a:solidFill>
              </a:rPr>
              <a:t>Skizze für eine moderne, stark auf  Digitalisierung und</a:t>
            </a:r>
          </a:p>
          <a:p>
            <a:r>
              <a:rPr lang="de-DE" sz="2800" dirty="0" smtClean="0">
                <a:solidFill>
                  <a:srgbClr val="FFC000"/>
                </a:solidFill>
              </a:rPr>
              <a:t>KI ausgerichtete Bibliothek (</a:t>
            </a:r>
            <a:r>
              <a:rPr lang="de-DE" sz="2800" b="1" dirty="0" smtClean="0">
                <a:solidFill>
                  <a:srgbClr val="FFC000"/>
                </a:solidFill>
              </a:rPr>
              <a:t>nur</a:t>
            </a:r>
            <a:r>
              <a:rPr lang="de-DE" sz="2800" dirty="0" smtClean="0">
                <a:solidFill>
                  <a:srgbClr val="FFC000"/>
                </a:solidFill>
              </a:rPr>
              <a:t> aus der Benutzersicht),</a:t>
            </a:r>
          </a:p>
          <a:p>
            <a:endParaRPr lang="de-DE" sz="2800" dirty="0" smtClean="0">
              <a:solidFill>
                <a:srgbClr val="FFC000"/>
              </a:solidFill>
            </a:endParaRPr>
          </a:p>
          <a:p>
            <a:r>
              <a:rPr lang="de-DE" sz="2800" dirty="0" smtClean="0">
                <a:solidFill>
                  <a:srgbClr val="FFC000"/>
                </a:solidFill>
              </a:rPr>
              <a:t>Teil 1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3578" y="2659023"/>
            <a:ext cx="86251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--- Viele Bücher digital, Textmaterial vorwiegend suchfähig</a:t>
            </a:r>
          </a:p>
          <a:p>
            <a:endParaRPr lang="de-DE" sz="2400" dirty="0" smtClean="0"/>
          </a:p>
          <a:p>
            <a:r>
              <a:rPr lang="de-DE" sz="2400" dirty="0" smtClean="0"/>
              <a:t>--- Verschiedenste Suchkriterien, mit  KI gestützte </a:t>
            </a:r>
            <a:r>
              <a:rPr lang="de-DE" sz="2400" dirty="0" err="1" smtClean="0"/>
              <a:t>Recommender</a:t>
            </a:r>
            <a:r>
              <a:rPr lang="de-DE" sz="2400" dirty="0" smtClean="0"/>
              <a:t>-</a:t>
            </a:r>
            <a:br>
              <a:rPr lang="de-DE" sz="2400" dirty="0" smtClean="0"/>
            </a:br>
            <a:r>
              <a:rPr lang="de-DE" sz="2400" dirty="0" smtClean="0"/>
              <a:t>System: Bietet Empfehlungslisten mit Informationsschnipseln </a:t>
            </a:r>
          </a:p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--- Mindestens  Seiten der Bücher mit KI beschlagwortet (vielleicht </a:t>
            </a:r>
          </a:p>
          <a:p>
            <a:r>
              <a:rPr lang="de-DE" sz="2400" dirty="0" smtClean="0"/>
              <a:t>nur „halbautomatisch“ lösbar!)</a:t>
            </a:r>
          </a:p>
        </p:txBody>
      </p:sp>
    </p:spTree>
    <p:extLst>
      <p:ext uri="{BB962C8B-B14F-4D97-AF65-F5344CB8AC3E}">
        <p14:creationId xmlns:p14="http://schemas.microsoft.com/office/powerpoint/2010/main" val="3778348253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09657" y="6431986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hangingPunct="0"/>
            <a:endParaRPr lang="de-DE" altLang="de-DE" sz="1400"/>
          </a:p>
        </p:txBody>
      </p:sp>
      <p:sp>
        <p:nvSpPr>
          <p:cNvPr id="2" name="Textfeld 1"/>
          <p:cNvSpPr txBox="1"/>
          <p:nvPr/>
        </p:nvSpPr>
        <p:spPr>
          <a:xfrm>
            <a:off x="303578" y="0"/>
            <a:ext cx="83022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C000"/>
                </a:solidFill>
              </a:rPr>
              <a:t>Skizze für eine moderne, stark auf  Digitalisierung und</a:t>
            </a:r>
          </a:p>
          <a:p>
            <a:r>
              <a:rPr lang="de-DE" sz="2800" dirty="0" smtClean="0">
                <a:solidFill>
                  <a:srgbClr val="FFC000"/>
                </a:solidFill>
              </a:rPr>
              <a:t>KI ausgerichtete Bibliothek (</a:t>
            </a:r>
            <a:r>
              <a:rPr lang="de-DE" sz="2800" b="1" dirty="0" smtClean="0">
                <a:solidFill>
                  <a:srgbClr val="FFC000"/>
                </a:solidFill>
              </a:rPr>
              <a:t>nur</a:t>
            </a:r>
            <a:r>
              <a:rPr lang="de-DE" sz="2800" dirty="0" smtClean="0">
                <a:solidFill>
                  <a:srgbClr val="FFC000"/>
                </a:solidFill>
              </a:rPr>
              <a:t> aus der Benutzersicht),</a:t>
            </a:r>
          </a:p>
          <a:p>
            <a:endParaRPr lang="de-DE" sz="2800" dirty="0" smtClean="0">
              <a:solidFill>
                <a:srgbClr val="FFC000"/>
              </a:solidFill>
            </a:endParaRPr>
          </a:p>
          <a:p>
            <a:r>
              <a:rPr lang="de-DE" sz="2800" dirty="0" smtClean="0">
                <a:solidFill>
                  <a:srgbClr val="FFC000"/>
                </a:solidFill>
              </a:rPr>
              <a:t>Teil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3578" y="2249314"/>
            <a:ext cx="82028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--- Buchseiten durch Zoom, Einfügen von Ausschnitten,</a:t>
            </a:r>
          </a:p>
          <a:p>
            <a:r>
              <a:rPr lang="de-DE" sz="2400" dirty="0" smtClean="0"/>
              <a:t>Kommentaren etc. manipulierbar und für persönliche Zwecke </a:t>
            </a:r>
            <a:br>
              <a:rPr lang="de-DE" sz="2400" dirty="0" smtClean="0"/>
            </a:br>
            <a:r>
              <a:rPr lang="de-DE" sz="2400" dirty="0" smtClean="0"/>
              <a:t>speicherbar</a:t>
            </a:r>
          </a:p>
          <a:p>
            <a:endParaRPr lang="de-DE" sz="2400" dirty="0" smtClean="0"/>
          </a:p>
          <a:p>
            <a:r>
              <a:rPr lang="de-DE" sz="2400" dirty="0" smtClean="0"/>
              <a:t>--- Suchfunktion nach Textstücken und Bildteilen, innerhalb und</a:t>
            </a:r>
          </a:p>
          <a:p>
            <a:r>
              <a:rPr lang="de-DE" sz="2400" dirty="0" smtClean="0"/>
              <a:t>außerhalb von Einzelseiten</a:t>
            </a:r>
          </a:p>
          <a:p>
            <a:endParaRPr lang="de-DE" sz="2400" dirty="0" smtClean="0"/>
          </a:p>
          <a:p>
            <a:r>
              <a:rPr lang="de-DE" sz="2400" dirty="0" smtClean="0"/>
              <a:t>--- Suchen nach Büchern in spontan definierten Kategorien (z. B.</a:t>
            </a:r>
          </a:p>
          <a:p>
            <a:r>
              <a:rPr lang="de-DE" sz="2400" dirty="0" smtClean="0"/>
              <a:t>Volltextsuche) </a:t>
            </a:r>
          </a:p>
        </p:txBody>
      </p:sp>
    </p:spTree>
    <p:extLst>
      <p:ext uri="{BB962C8B-B14F-4D97-AF65-F5344CB8AC3E}">
        <p14:creationId xmlns:p14="http://schemas.microsoft.com/office/powerpoint/2010/main" val="1736296757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46903E"/>
        </a:dk1>
        <a:lt1>
          <a:srgbClr val="FFFFFF"/>
        </a:lt1>
        <a:dk2>
          <a:srgbClr val="000000"/>
        </a:dk2>
        <a:lt2>
          <a:srgbClr val="808080"/>
        </a:lt2>
        <a:accent1>
          <a:srgbClr val="329E68"/>
        </a:accent1>
        <a:accent2>
          <a:srgbClr val="3333CC"/>
        </a:accent2>
        <a:accent3>
          <a:srgbClr val="FFFFFF"/>
        </a:accent3>
        <a:accent4>
          <a:srgbClr val="3A7A34"/>
        </a:accent4>
        <a:accent5>
          <a:srgbClr val="ADCCB9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876</Words>
  <Application>Microsoft Office PowerPoint</Application>
  <PresentationFormat>Bildschirmpräsentation (4:3)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Leere Präsentation</vt:lpstr>
      <vt:lpstr>Die Kombination KI und Digitale Bücher kann Bibliotheken massiv positiv verändern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IICM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Multimedia as Tools for Eudcational Purposes</dc:title>
  <dc:creator>Lampl</dc:creator>
  <cp:lastModifiedBy>oUniv. Prof. Dr. Dr.h.c. Hermann Maurer</cp:lastModifiedBy>
  <cp:revision>714</cp:revision>
  <cp:lastPrinted>2000-11-17T11:29:49Z</cp:lastPrinted>
  <dcterms:created xsi:type="dcterms:W3CDTF">2000-07-19T12:38:10Z</dcterms:created>
  <dcterms:modified xsi:type="dcterms:W3CDTF">2019-09-10T15:20:18Z</dcterms:modified>
</cp:coreProperties>
</file>