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2" r:id="rId14"/>
    <p:sldId id="275" r:id="rId15"/>
    <p:sldId id="276" r:id="rId16"/>
    <p:sldId id="277" r:id="rId17"/>
    <p:sldId id="273" r:id="rId18"/>
    <p:sldId id="268" r:id="rId19"/>
    <p:sldId id="270" r:id="rId20"/>
  </p:sldIdLst>
  <p:sldSz cx="12192000" cy="6858000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F06EE238-B704-49AC-998D-9593ADD67C12}">
          <p14:sldIdLst>
            <p14:sldId id="256"/>
            <p14:sldId id="257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71"/>
            <p14:sldId id="272"/>
            <p14:sldId id="275"/>
            <p14:sldId id="276"/>
            <p14:sldId id="277"/>
            <p14:sldId id="273"/>
            <p14:sldId id="268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CA744-A14D-4DE3-A04A-A9FE69D93255}" type="datetimeFigureOut">
              <a:rPr lang="de-DE" smtClean="0"/>
              <a:t>06.10.2020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74E62-A2A2-4C13-AAC9-93C04ABAE0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038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74E62-A2A2-4C13-AAC9-93C04ABAE06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754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74E62-A2A2-4C13-AAC9-93C04ABAE06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984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5263" y="825500"/>
            <a:ext cx="7021513" cy="3951288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780" y="5023941"/>
            <a:ext cx="4819500" cy="4775570"/>
          </a:xfrm>
          <a:noFill/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630189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723381" y="10095843"/>
            <a:ext cx="2848667" cy="53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EBF05C2-B33D-4887-BBA4-0C5564246900}" type="slidenum">
              <a:rPr lang="de-DE" altLang="de-DE" sz="1200"/>
              <a:pPr algn="r" eaLnBrk="1" hangingPunct="1"/>
              <a:t>13</a:t>
            </a:fld>
            <a:endParaRPr lang="de-DE" altLang="de-DE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852445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723381" y="10095843"/>
            <a:ext cx="2848667" cy="53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C548125B-7862-4C24-AF8C-6403996B9698}" type="slidenum">
              <a:rPr lang="de-DE" altLang="de-DE" sz="1200"/>
              <a:pPr algn="r" eaLnBrk="1" hangingPunct="1"/>
              <a:t>14</a:t>
            </a:fld>
            <a:endParaRPr lang="de-DE" altLang="de-DE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001921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723381" y="10095843"/>
            <a:ext cx="2848667" cy="53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294C03E6-CC2E-40BB-95A2-5C6BE8C4EA52}" type="slidenum">
              <a:rPr lang="de-DE" altLang="de-DE" sz="1200"/>
              <a:pPr algn="r" eaLnBrk="1" hangingPunct="1"/>
              <a:t>15</a:t>
            </a:fld>
            <a:endParaRPr lang="de-DE" altLang="de-DE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66177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F3F4-B7DB-4B8E-90C1-D646C7B60C4D}" type="datetimeFigureOut">
              <a:rPr lang="de-DE" smtClean="0"/>
              <a:t>06.10.2020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2ABE-A392-4F8C-A073-DF84432119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7373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F3F4-B7DB-4B8E-90C1-D646C7B60C4D}" type="datetimeFigureOut">
              <a:rPr lang="de-DE" smtClean="0"/>
              <a:t>06.10.2020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2ABE-A392-4F8C-A073-DF84432119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5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F3F4-B7DB-4B8E-90C1-D646C7B60C4D}" type="datetimeFigureOut">
              <a:rPr lang="de-DE" smtClean="0"/>
              <a:t>06.10.2020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2ABE-A392-4F8C-A073-DF8443211991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8719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F3F4-B7DB-4B8E-90C1-D646C7B60C4D}" type="datetimeFigureOut">
              <a:rPr lang="de-DE" smtClean="0"/>
              <a:t>06.10.2020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2ABE-A392-4F8C-A073-DF84432119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450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F3F4-B7DB-4B8E-90C1-D646C7B60C4D}" type="datetimeFigureOut">
              <a:rPr lang="de-DE" smtClean="0"/>
              <a:t>06.10.2020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2ABE-A392-4F8C-A073-DF8443211991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3542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F3F4-B7DB-4B8E-90C1-D646C7B60C4D}" type="datetimeFigureOut">
              <a:rPr lang="de-DE" smtClean="0"/>
              <a:t>06.10.2020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2ABE-A392-4F8C-A073-DF84432119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513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F3F4-B7DB-4B8E-90C1-D646C7B60C4D}" type="datetimeFigureOut">
              <a:rPr lang="de-DE" smtClean="0"/>
              <a:t>06.10.2020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2ABE-A392-4F8C-A073-DF84432119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7600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F3F4-B7DB-4B8E-90C1-D646C7B60C4D}" type="datetimeFigureOut">
              <a:rPr lang="de-DE" smtClean="0"/>
              <a:t>06.10.2020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2ABE-A392-4F8C-A073-DF84432119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78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F3F4-B7DB-4B8E-90C1-D646C7B60C4D}" type="datetimeFigureOut">
              <a:rPr lang="de-DE" smtClean="0"/>
              <a:t>06.10.2020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2ABE-A392-4F8C-A073-DF84432119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470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F3F4-B7DB-4B8E-90C1-D646C7B60C4D}" type="datetimeFigureOut">
              <a:rPr lang="de-DE" smtClean="0"/>
              <a:t>06.10.2020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2ABE-A392-4F8C-A073-DF84432119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06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F3F4-B7DB-4B8E-90C1-D646C7B60C4D}" type="datetimeFigureOut">
              <a:rPr lang="de-DE" smtClean="0"/>
              <a:t>06.10.2020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2ABE-A392-4F8C-A073-DF84432119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6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F3F4-B7DB-4B8E-90C1-D646C7B60C4D}" type="datetimeFigureOut">
              <a:rPr lang="de-DE" smtClean="0"/>
              <a:t>06.10.2020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2ABE-A392-4F8C-A073-DF84432119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777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F3F4-B7DB-4B8E-90C1-D646C7B60C4D}" type="datetimeFigureOut">
              <a:rPr lang="de-DE" smtClean="0"/>
              <a:t>06.10.2020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2ABE-A392-4F8C-A073-DF84432119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92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F3F4-B7DB-4B8E-90C1-D646C7B60C4D}" type="datetimeFigureOut">
              <a:rPr lang="de-DE" smtClean="0"/>
              <a:t>06.10.2020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2ABE-A392-4F8C-A073-DF84432119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643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F3F4-B7DB-4B8E-90C1-D646C7B60C4D}" type="datetimeFigureOut">
              <a:rPr lang="de-DE" smtClean="0"/>
              <a:t>06.10.2020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2ABE-A392-4F8C-A073-DF84432119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8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F3F4-B7DB-4B8E-90C1-D646C7B60C4D}" type="datetimeFigureOut">
              <a:rPr lang="de-DE" smtClean="0"/>
              <a:t>06.10.2020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2ABE-A392-4F8C-A073-DF84432119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575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EF3F4-B7DB-4B8E-90C1-D646C7B60C4D}" type="datetimeFigureOut">
              <a:rPr lang="de-DE" smtClean="0"/>
              <a:t>06.10.2020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EC52ABE-A392-4F8C-A073-DF84432119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02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cm.edu/hmaurer/multimedia/photos/portrait/Maurergr4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cm.edu/maurer" TargetMode="External"/><Relationship Id="rId2" Type="http://schemas.openxmlformats.org/officeDocument/2006/relationships/hyperlink" Target="mailto:hmaurer@iicm.edu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ltGray">
          <a:xfrm>
            <a:off x="653144" y="4811852"/>
            <a:ext cx="7621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Die Digitalisierung hat nicht nur Vorteile</a:t>
            </a:r>
            <a:endParaRPr lang="de-DE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259992" y="982973"/>
            <a:ext cx="38210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13. Tag der Hygiene</a:t>
            </a:r>
          </a:p>
          <a:p>
            <a:r>
              <a:rPr lang="de-D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14. Oktober 2020</a:t>
            </a:r>
          </a:p>
          <a:p>
            <a:r>
              <a:rPr lang="de-D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Villach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4" y="1361455"/>
            <a:ext cx="3387154" cy="96403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056575" y="4349435"/>
            <a:ext cx="6175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Vortrag von Professor Hermann Maurer, Informatiker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4" descr="Hermann Maurer (Portrait nahe m. Hand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4204" y="2270788"/>
            <a:ext cx="3175992" cy="41572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79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92826" y="742208"/>
            <a:ext cx="898355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Ganz neue Möglichkeiten (nur 2 Beispiele)</a:t>
            </a:r>
          </a:p>
          <a:p>
            <a:endParaRPr lang="de-DE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DE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Aus Webcams werden Fenster in die Welt</a:t>
            </a:r>
          </a:p>
          <a:p>
            <a:endParaRPr lang="de-DE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Drohnen ersetzen Paketzusteller (und zerstören</a:t>
            </a:r>
            <a:br>
              <a:rPr lang="de-DE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 letzten Rest Privatsphäre), steuerbare </a:t>
            </a:r>
          </a:p>
          <a:p>
            <a:r>
              <a:rPr lang="de-DE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Drohnen die in jede Richtung sehen machen </a:t>
            </a:r>
          </a:p>
          <a:p>
            <a:r>
              <a:rPr lang="de-DE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Reisen überflüssig…</a:t>
            </a:r>
            <a:endParaRPr lang="de-DE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61257" y="546266"/>
            <a:ext cx="986359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/>
              <a:t>Verdummen uns Internet und Medien?</a:t>
            </a:r>
          </a:p>
          <a:p>
            <a:endParaRPr lang="de-DE" sz="3200" dirty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 smtClean="0">
                <a:solidFill>
                  <a:srgbClr val="A50021"/>
                </a:solidFill>
              </a:rPr>
              <a:t>Verdummen wir, weil wir uns nichts mehr merken müssen,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 smtClean="0">
                <a:solidFill>
                  <a:srgbClr val="A50021"/>
                </a:solidFill>
              </a:rPr>
              <a:t>weil wir statt kreativ schreiben mit </a:t>
            </a:r>
            <a:r>
              <a:rPr lang="de-DE" altLang="de-DE" sz="2400" dirty="0" err="1" smtClean="0">
                <a:solidFill>
                  <a:srgbClr val="A50021"/>
                </a:solidFill>
              </a:rPr>
              <a:t>copy</a:t>
            </a:r>
            <a:r>
              <a:rPr lang="de-DE" altLang="de-DE" sz="2400" dirty="0" smtClean="0">
                <a:solidFill>
                  <a:srgbClr val="A50021"/>
                </a:solidFill>
              </a:rPr>
              <a:t>/</a:t>
            </a:r>
            <a:r>
              <a:rPr lang="de-DE" altLang="de-DE" sz="2400" dirty="0" err="1" smtClean="0">
                <a:solidFill>
                  <a:srgbClr val="A50021"/>
                </a:solidFill>
              </a:rPr>
              <a:t>paste</a:t>
            </a:r>
            <a:r>
              <a:rPr lang="de-DE" altLang="de-DE" sz="2400" dirty="0" smtClean="0">
                <a:solidFill>
                  <a:srgbClr val="A50021"/>
                </a:solidFill>
              </a:rPr>
              <a:t> arbeiten,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 smtClean="0">
                <a:solidFill>
                  <a:srgbClr val="A50021"/>
                </a:solidFill>
              </a:rPr>
              <a:t>weil Lesefähigkeit verloren geht, weil vieles uns durch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 smtClean="0">
                <a:solidFill>
                  <a:srgbClr val="A50021"/>
                </a:solidFill>
              </a:rPr>
              <a:t>Technologie (GPS, …) abgenommen wird, weil wir für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 smtClean="0">
                <a:solidFill>
                  <a:srgbClr val="A50021"/>
                </a:solidFill>
              </a:rPr>
              <a:t>nichts mehr Zeit haben, weil wir </a:t>
            </a:r>
            <a:r>
              <a:rPr lang="de-DE" altLang="de-DE" sz="2400" dirty="0" smtClean="0">
                <a:solidFill>
                  <a:srgbClr val="A50021"/>
                </a:solidFill>
              </a:rPr>
              <a:t>r</a:t>
            </a:r>
            <a:r>
              <a:rPr lang="de-DE" altLang="de-DE" sz="2400" dirty="0" smtClean="0">
                <a:solidFill>
                  <a:srgbClr val="A50021"/>
                </a:solidFill>
              </a:rPr>
              <a:t>echnen schon lange verlernt </a:t>
            </a:r>
            <a:r>
              <a:rPr lang="de-DE" altLang="de-DE" sz="2400" dirty="0" smtClean="0">
                <a:solidFill>
                  <a:srgbClr val="A50021"/>
                </a:solidFill>
              </a:rPr>
              <a:t>haben?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2400" dirty="0">
              <a:solidFill>
                <a:srgbClr val="A5002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 smtClean="0">
                <a:solidFill>
                  <a:srgbClr val="A50021"/>
                </a:solidFill>
              </a:rPr>
              <a:t>Ständiges Vergessen reagiert (Wir können ja sofort nachsehen)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2400" dirty="0">
              <a:solidFill>
                <a:srgbClr val="A5002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 smtClean="0">
                <a:solidFill>
                  <a:srgbClr val="A50021"/>
                </a:solidFill>
              </a:rPr>
              <a:t>Verstehendes lesen nimmt ab (</a:t>
            </a:r>
            <a:r>
              <a:rPr lang="de-DE" altLang="de-DE" sz="2400" dirty="0">
                <a:solidFill>
                  <a:srgbClr val="A50021"/>
                </a:solidFill>
              </a:rPr>
              <a:t>E</a:t>
            </a:r>
            <a:r>
              <a:rPr lang="de-DE" altLang="de-DE" sz="2400" dirty="0" smtClean="0">
                <a:solidFill>
                  <a:srgbClr val="A50021"/>
                </a:solidFill>
              </a:rPr>
              <a:t>xperimentell bestätigt)</a:t>
            </a:r>
            <a:r>
              <a:rPr lang="de-DE" altLang="de-DE" sz="2400" dirty="0" smtClean="0">
                <a:solidFill>
                  <a:srgbClr val="A50021"/>
                </a:solidFill>
              </a:rPr>
              <a:t> 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2538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 txBox="1">
            <a:spLocks noGrp="1" noChangeArrowheads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80B9B52-7E17-479F-8D6D-D02DF35B573B}" type="slidenum">
              <a:rPr lang="en-US" altLang="de-DE" sz="1400">
                <a:solidFill>
                  <a:schemeClr val="bg1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12</a:t>
            </a:fld>
            <a:endParaRPr lang="en-US" altLang="de-DE" sz="1400">
              <a:solidFill>
                <a:schemeClr val="bg1"/>
              </a:solidFill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841500" y="27622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>
              <a:solidFill>
                <a:schemeClr val="bg1"/>
              </a:solidFill>
            </a:endParaRPr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1703389" y="404813"/>
          <a:ext cx="3400425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4" imgW="5819048" imgH="7706801" progId="">
                  <p:embed/>
                </p:oleObj>
              </mc:Choice>
              <mc:Fallback>
                <p:oleObj r:id="rId4" imgW="5819048" imgH="770680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9" y="404813"/>
                        <a:ext cx="3400425" cy="511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5232401" y="549275"/>
            <a:ext cx="5256213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800">
                <a:solidFill>
                  <a:srgbClr val="A50021"/>
                </a:solidFill>
              </a:rPr>
              <a:t>“Das Internet offeriert unglaubliche Mengen von Information, sowohl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800">
                <a:solidFill>
                  <a:srgbClr val="A50021"/>
                </a:solidFill>
              </a:rPr>
              <a:t>Perlen wie Müll. Die gelangweilten Benutzer füllen ihre Cursors und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800">
                <a:solidFill>
                  <a:srgbClr val="A50021"/>
                </a:solidFill>
              </a:rPr>
              <a:t>ihre Hirne mit irrelevanten Daten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800">
                <a:solidFill>
                  <a:srgbClr val="A50021"/>
                </a:solidFill>
              </a:rPr>
              <a:t>und verlieren die Fähigkeit,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800">
                <a:solidFill>
                  <a:srgbClr val="A50021"/>
                </a:solidFill>
              </a:rPr>
              <a:t>auszuwählen, wegzuwerfen, zu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800">
                <a:solidFill>
                  <a:srgbClr val="A50021"/>
                </a:solidFill>
              </a:rPr>
              <a:t>denken und zu urteilen”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de-DE" sz="2800">
              <a:solidFill>
                <a:srgbClr val="A5002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800">
                <a:solidFill>
                  <a:srgbClr val="A50021"/>
                </a:solidFill>
              </a:rPr>
              <a:t>(The University of Google, 2007)</a:t>
            </a:r>
            <a:endParaRPr lang="de-DE" altLang="de-DE" sz="2800">
              <a:solidFill>
                <a:srgbClr val="A5002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08039" y="5892225"/>
            <a:ext cx="10513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Nach diesem Buch sind noch viel weitere kritische erschienen: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20998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liennummernplatzhalter 4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F88A56E3-D3AD-4E53-8FCF-3C64D270C449}" type="slidenum">
              <a:rPr lang="de-DE" altLang="de-DE" sz="1400"/>
              <a:pPr algn="r">
                <a:spcBef>
                  <a:spcPct val="0"/>
                </a:spcBef>
                <a:buFontTx/>
                <a:buNone/>
              </a:pPr>
              <a:t>13</a:t>
            </a:fld>
            <a:endParaRPr lang="de-DE" altLang="de-DE" sz="1400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2403475" y="54292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483797"/>
              </p:ext>
            </p:extLst>
          </p:nvPr>
        </p:nvGraphicFramePr>
        <p:xfrm>
          <a:off x="413658" y="396916"/>
          <a:ext cx="3678238" cy="554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4" imgW="2613333" imgH="3939881" progId="">
                  <p:embed/>
                </p:oleObj>
              </mc:Choice>
              <mc:Fallback>
                <p:oleObj r:id="rId4" imgW="2613333" imgH="393988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658" y="396916"/>
                        <a:ext cx="3678238" cy="554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4150572" y="5290725"/>
            <a:ext cx="1133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/>
              <a:t>(2010)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4001532" y="882095"/>
            <a:ext cx="496014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 smtClean="0"/>
              <a:t> „Wo ist unser Hirn wenn wir im </a:t>
            </a:r>
            <a:r>
              <a:rPr lang="de-DE" altLang="de-DE" sz="2800" dirty="0" smtClean="0"/>
              <a:t/>
            </a:r>
            <a:br>
              <a:rPr lang="de-DE" altLang="de-DE" sz="2800" dirty="0" smtClean="0"/>
            </a:br>
            <a:r>
              <a:rPr lang="de-DE" altLang="de-DE" sz="2800" dirty="0" smtClean="0"/>
              <a:t>Internet </a:t>
            </a:r>
            <a:r>
              <a:rPr lang="de-DE" altLang="de-DE" sz="2800" dirty="0" smtClean="0"/>
              <a:t>sind?“</a:t>
            </a:r>
            <a:endParaRPr lang="de-DE" altLang="de-DE" sz="2800" dirty="0"/>
          </a:p>
          <a:p>
            <a:pPr>
              <a:spcBef>
                <a:spcPct val="0"/>
              </a:spcBef>
              <a:buFontTx/>
              <a:buNone/>
            </a:pPr>
            <a:endParaRPr lang="de-DE" altLang="de-DE" sz="2800" dirty="0"/>
          </a:p>
        </p:txBody>
      </p:sp>
      <p:sp>
        <p:nvSpPr>
          <p:cNvPr id="96263" name="Textfeld 1"/>
          <p:cNvSpPr txBox="1">
            <a:spLocks noChangeArrowheads="1"/>
          </p:cNvSpPr>
          <p:nvPr/>
        </p:nvSpPr>
        <p:spPr bwMode="auto">
          <a:xfrm>
            <a:off x="4251894" y="2546082"/>
            <a:ext cx="43284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srgbClr val="A50021"/>
                </a:solidFill>
              </a:rPr>
              <a:t>Ökosystem der </a:t>
            </a:r>
            <a:r>
              <a:rPr lang="de-DE" altLang="de-DE" sz="2800" dirty="0" smtClean="0">
                <a:solidFill>
                  <a:srgbClr val="A50021"/>
                </a:solidFill>
              </a:rPr>
              <a:t/>
            </a:r>
            <a:br>
              <a:rPr lang="de-DE" altLang="de-DE" sz="2800" dirty="0" smtClean="0">
                <a:solidFill>
                  <a:srgbClr val="A50021"/>
                </a:solidFill>
              </a:rPr>
            </a:br>
            <a:r>
              <a:rPr lang="de-DE" altLang="de-DE" sz="2800" dirty="0" smtClean="0">
                <a:solidFill>
                  <a:srgbClr val="A50021"/>
                </a:solidFill>
              </a:rPr>
              <a:t>Unterbrechungstechnologien</a:t>
            </a:r>
            <a:endParaRPr lang="de-DE" altLang="de-DE" sz="280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7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liennummernplatzhalter 4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DF62246-6092-483D-A19A-10FC3E17ED82}" type="slidenum">
              <a:rPr lang="de-DE" altLang="de-DE" sz="1400"/>
              <a:pPr algn="r"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400"/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250618" y="422626"/>
            <a:ext cx="8648521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 smtClean="0"/>
              <a:t>Beispiele </a:t>
            </a:r>
            <a:r>
              <a:rPr lang="de-DE" altLang="de-DE" sz="2800" dirty="0"/>
              <a:t>sind  </a:t>
            </a:r>
            <a:r>
              <a:rPr lang="de-DE" altLang="de-DE" sz="2800" dirty="0" smtClean="0"/>
              <a:t>ernüchternd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srgbClr val="A50021"/>
                </a:solidFill>
              </a:rPr>
              <a:t>Konsequenz: Wir müssen alles tun, um kreatives Denken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srgbClr val="A50021"/>
                </a:solidFill>
              </a:rPr>
              <a:t>und kreatives Kommunizieren zu </a:t>
            </a:r>
            <a:r>
              <a:rPr lang="de-DE" altLang="de-DE" sz="2800" dirty="0" smtClean="0">
                <a:solidFill>
                  <a:srgbClr val="A50021"/>
                </a:solidFill>
              </a:rPr>
              <a:t>erhalten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2800" dirty="0">
              <a:solidFill>
                <a:srgbClr val="A50021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de-DE" altLang="de-DE" sz="2800" dirty="0"/>
              <a:t>Aber: Wir müssen akzeptieren, dass kognitive Fähigkeiten </a:t>
            </a:r>
            <a:endParaRPr lang="de-DE" altLang="de-DE" sz="2800" dirty="0" smtClean="0"/>
          </a:p>
          <a:p>
            <a:pPr>
              <a:spcBef>
                <a:spcPct val="0"/>
              </a:spcBef>
              <a:buNone/>
            </a:pPr>
            <a:r>
              <a:rPr lang="de-DE" altLang="de-DE" sz="2800" dirty="0" smtClean="0"/>
              <a:t>durch </a:t>
            </a:r>
            <a:r>
              <a:rPr lang="de-DE" altLang="de-DE" sz="2800" dirty="0"/>
              <a:t>Computer und WWW tatsächlich abnehmen: </a:t>
            </a:r>
            <a:endParaRPr lang="de-DE" altLang="de-DE" sz="2800" dirty="0" smtClean="0"/>
          </a:p>
          <a:p>
            <a:pPr>
              <a:spcBef>
                <a:spcPct val="0"/>
              </a:spcBef>
              <a:buNone/>
            </a:pPr>
            <a:r>
              <a:rPr lang="de-DE" altLang="de-DE" sz="2800" dirty="0" smtClean="0"/>
              <a:t>Merkfähigkeit</a:t>
            </a:r>
            <a:r>
              <a:rPr lang="de-DE" altLang="de-DE" sz="2800" dirty="0"/>
              <a:t>, Rechtschreibung, Orientierungsfähigkeit, </a:t>
            </a:r>
            <a:endParaRPr lang="de-DE" altLang="de-DE" sz="2800" dirty="0" smtClean="0"/>
          </a:p>
          <a:p>
            <a:pPr>
              <a:spcBef>
                <a:spcPct val="0"/>
              </a:spcBef>
              <a:buNone/>
            </a:pPr>
            <a:r>
              <a:rPr lang="de-DE" altLang="de-DE" sz="2800" dirty="0" smtClean="0"/>
              <a:t>Rechnen</a:t>
            </a:r>
            <a:r>
              <a:rPr lang="de-DE" altLang="de-DE" sz="2800" dirty="0"/>
              <a:t>, Lesen, Schreiben, usw. </a:t>
            </a:r>
            <a:endParaRPr lang="de-DE" altLang="de-DE" sz="2800" dirty="0" smtClean="0"/>
          </a:p>
          <a:p>
            <a:pPr>
              <a:spcBef>
                <a:spcPct val="0"/>
              </a:spcBef>
              <a:buNone/>
            </a:pPr>
            <a:endParaRPr lang="de-DE" altLang="de-DE" sz="2800" dirty="0"/>
          </a:p>
          <a:p>
            <a:pPr>
              <a:spcBef>
                <a:spcPct val="0"/>
              </a:spcBef>
              <a:buNone/>
            </a:pPr>
            <a:r>
              <a:rPr lang="de-DE" altLang="de-DE" sz="2800" dirty="0">
                <a:solidFill>
                  <a:srgbClr val="A50021"/>
                </a:solidFill>
              </a:rPr>
              <a:t>Ich will erklären warum das NICHT schlimm ist.</a:t>
            </a:r>
          </a:p>
          <a:p>
            <a:pPr>
              <a:spcBef>
                <a:spcPct val="0"/>
              </a:spcBef>
              <a:buNone/>
            </a:pPr>
            <a:endParaRPr lang="de-DE" altLang="de-DE" sz="2800" dirty="0"/>
          </a:p>
          <a:p>
            <a:pPr>
              <a:spcBef>
                <a:spcPct val="0"/>
              </a:spcBef>
              <a:buFontTx/>
              <a:buNone/>
            </a:pPr>
            <a:endParaRPr lang="de-DE" altLang="de-DE" sz="2800" dirty="0">
              <a:solidFill>
                <a:srgbClr val="A5002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 smtClean="0"/>
              <a:t> 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832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liennummernplatzhalter 4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12EF178-78B8-49E4-A19B-E48D3BA5873F}" type="slidenum">
              <a:rPr lang="de-DE" altLang="de-DE" sz="1400"/>
              <a:pPr algn="r"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1400"/>
          </a:p>
        </p:txBody>
      </p:sp>
      <p:sp>
        <p:nvSpPr>
          <p:cNvPr id="104451" name="Text Box 7"/>
          <p:cNvSpPr txBox="1">
            <a:spLocks noChangeArrowheads="1"/>
          </p:cNvSpPr>
          <p:nvPr/>
        </p:nvSpPr>
        <p:spPr bwMode="auto">
          <a:xfrm>
            <a:off x="199388" y="143741"/>
            <a:ext cx="8569325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/>
              <a:t>Das ist auch nichts Neues. Vor 150 Jahren konnten viele Menschen 50 kg 20 km in 4 Stunden tragen. Meine Muskeln sind zu schwach dafür. Ich schaffe aber 500 kg über 200 km in 2 Stunden … weil ich ein Werkzeug (mein Auto) </a:t>
            </a:r>
            <a:r>
              <a:rPr lang="de-DE" altLang="de-DE" sz="2800" dirty="0" smtClean="0"/>
              <a:t>benutze.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srgbClr val="A50021"/>
                </a:solidFill>
              </a:rPr>
              <a:t>Wir sollten akzeptieren: Technologie hat immer schon zur Verringerung von Fähigkeiten geführt. Das ist nicht schlimm, wenn: 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2800" dirty="0">
              <a:solidFill>
                <a:srgbClr val="A5002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srgbClr val="A50021"/>
                </a:solidFill>
              </a:rPr>
              <a:t>(a) Der Verlust durch Technologie überkompensiert wird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srgbClr val="A50021"/>
                </a:solidFill>
              </a:rPr>
              <a:t>(b) Unsere Menschlichkeit und Kreativität erhalten bleibt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srgbClr val="A50021"/>
                </a:solidFill>
              </a:rPr>
              <a:t>(c) Ein Ausfall der Technologien nicht eine Katastrophe ist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srgbClr val="A50021"/>
                </a:solidFill>
              </a:rPr>
              <a:t>(d) Die entstehenden Änderungen unserer Kultur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srgbClr val="A50021"/>
                </a:solidFill>
              </a:rPr>
              <a:t>      akzeptierbar sind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 dirty="0"/>
          </a:p>
        </p:txBody>
      </p:sp>
    </p:spTree>
    <p:extLst>
      <p:ext uri="{BB962C8B-B14F-4D97-AF65-F5344CB8AC3E}">
        <p14:creationId xmlns:p14="http://schemas.microsoft.com/office/powerpoint/2010/main" val="14683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66254" y="255319"/>
            <a:ext cx="10995318" cy="658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Nun noch zwei Aspekte, die nichts mit Computern zu tun</a:t>
            </a:r>
            <a:br>
              <a:rPr lang="de-DE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haben, die ich aber doch sagen möchte weil ich sie für </a:t>
            </a:r>
          </a:p>
          <a:p>
            <a:r>
              <a:rPr lang="de-D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 wichtig halte.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de-D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Das Gerede um den Klimawandel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Ja wir erleben gegenwärtig eine globale Erwärmung. Diese Erwärmung </a:t>
            </a:r>
          </a:p>
          <a:p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wird immer gleichgesetzt mit dem  Steigen des CO2 in der Luft. Aber es </a:t>
            </a:r>
            <a:b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hat die Erde oft schon noch mehr CO2 in der Luft gehabt, und es war </a:t>
            </a:r>
          </a:p>
          <a:p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trotzdem kalt. Umgekehrt, es hat Perioden von  hunderttausenden Jahren </a:t>
            </a:r>
          </a:p>
          <a:p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gegeben wo die Erde eisfrei war. D.h. es gibt „kosmische Zyklen“ die zu </a:t>
            </a:r>
          </a:p>
          <a:p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Eiszeiten oder Warmzeiten führen. Mehr CO2 bewirkt sicher eine gewisse </a:t>
            </a:r>
          </a:p>
          <a:p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Erwärmung: Aber ob das  für 10% oder 90% der Erwärmung zuständig ist, </a:t>
            </a:r>
          </a:p>
          <a:p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bleibt umstritten. Außerdem: wenn wir wirklich glauben, dass wir zu </a:t>
            </a:r>
          </a:p>
          <a:p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viel CO2 in der Luft haben, warum filtern wir es nicht aus der Luft </a:t>
            </a:r>
            <a:b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und verwenden es als Rohstoff? </a:t>
            </a: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5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80010" y="617517"/>
            <a:ext cx="11266097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de-D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Es wir viel zu wenig über die Bevölkerungsexplosion berichtet.</a:t>
            </a:r>
          </a:p>
          <a:p>
            <a:pPr marL="514350" indent="-514350">
              <a:buAutoNum type="arabicPeriod" startAt="2"/>
            </a:pPr>
            <a:endParaRPr lang="de-DE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Weltbevölkerung 1930 : 2 Milliarden; heute: fast 8 Milliarden;  </a:t>
            </a:r>
            <a:b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2050: 10 Milliarden.</a:t>
            </a:r>
          </a:p>
          <a:p>
            <a:endParaRPr lang="de-DE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Beispiele besonders rasch wachsender Länder von 2019 bis 2050:</a:t>
            </a:r>
          </a:p>
          <a:p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Uganda:  Von 44 auf 105;       </a:t>
            </a:r>
            <a:b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Tanzania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Von 58 auf 129;     </a:t>
            </a:r>
            <a:b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Nigerien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Von  200 auf 440.</a:t>
            </a:r>
            <a:endParaRPr lang="de-DE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r>
              <a:rPr lang="de-DE" sz="2800" smtClean="0">
                <a:latin typeface="Calibri" panose="020F0502020204030204" pitchFamily="34" charset="0"/>
                <a:cs typeface="Calibri" panose="020F0502020204030204" pitchFamily="34" charset="0"/>
              </a:rPr>
              <a:t>Weltweit 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jährlich: </a:t>
            </a:r>
            <a:r>
              <a:rPr lang="de-DE" sz="2800" smtClean="0">
                <a:latin typeface="Calibri" panose="020F0502020204030204" pitchFamily="34" charset="0"/>
                <a:cs typeface="Calibri" panose="020F0502020204030204" pitchFamily="34" charset="0"/>
              </a:rPr>
              <a:t>1,1 %, 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aber Lebensstandard wächst jährlich um 3%. 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1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39091" y="2042556"/>
            <a:ext cx="785824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Danke für die  Einladung und das Zuhören</a:t>
            </a:r>
          </a:p>
          <a:p>
            <a:endParaRPr lang="de-DE" sz="3200" dirty="0"/>
          </a:p>
          <a:p>
            <a:r>
              <a:rPr lang="de-DE" sz="3200" dirty="0" smtClean="0"/>
              <a:t>Meine email: </a:t>
            </a:r>
            <a:r>
              <a:rPr lang="de-DE" sz="3200" dirty="0" smtClean="0">
                <a:hlinkClick r:id="rId2"/>
              </a:rPr>
              <a:t>hmaurer@iicm.edu</a:t>
            </a:r>
            <a:endParaRPr lang="de-DE" sz="3200" dirty="0" smtClean="0"/>
          </a:p>
          <a:p>
            <a:r>
              <a:rPr lang="de-DE" sz="3200" dirty="0" smtClean="0"/>
              <a:t>Infos zu mir: </a:t>
            </a:r>
            <a:r>
              <a:rPr lang="de-DE" sz="3200" dirty="0" smtClean="0">
                <a:effectLst/>
                <a:hlinkClick r:id="rId3"/>
              </a:rPr>
              <a:t>www.iicm.edu/maurer</a:t>
            </a:r>
            <a:endParaRPr lang="de-DE" sz="3200" dirty="0" smtClean="0"/>
          </a:p>
        </p:txBody>
      </p:sp>
    </p:spTree>
    <p:extLst>
      <p:ext uri="{BB962C8B-B14F-4D97-AF65-F5344CB8AC3E}">
        <p14:creationId xmlns:p14="http://schemas.microsoft.com/office/powerpoint/2010/main" val="7709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872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25334" y="795646"/>
            <a:ext cx="8116324" cy="615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Digitalisierung, Computerisierung, Internet</a:t>
            </a:r>
          </a:p>
          <a:p>
            <a:endParaRPr lang="de-DE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Werden in vielen Bereichen als Vorteil wahrgenommen:</a:t>
            </a:r>
          </a:p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--- In der Medizin</a:t>
            </a:r>
          </a:p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--- Für Menschen mit Behinderungen</a:t>
            </a:r>
          </a:p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--- Für ältere Menschen</a:t>
            </a:r>
          </a:p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--- Administration</a:t>
            </a:r>
          </a:p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--- Produktion/Automatisierung</a:t>
            </a:r>
          </a:p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--- Leichter Zugang zu Wissen</a:t>
            </a:r>
          </a:p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--- Erledigung vieler Aufgaben über das Netz wie:</a:t>
            </a:r>
          </a:p>
          <a:p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---Einkaufen</a:t>
            </a:r>
          </a:p>
          <a:p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---Zwischenmenschliche Kommunikation</a:t>
            </a:r>
            <a:b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---Ganz neue Möglichkeiten</a:t>
            </a:r>
          </a:p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--- Verdummen uns Internet und Medien? </a:t>
            </a:r>
          </a:p>
          <a:p>
            <a:endParaRPr lang="de-DE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02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41267" y="1330036"/>
            <a:ext cx="901490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diesem Vortag argumentiere ich, dass</a:t>
            </a:r>
          </a:p>
          <a:p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vieles ambivalent ist. Dazu gehören auch viele der </a:t>
            </a:r>
          </a:p>
          <a:p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Punkte die auf der Folie vorher  als Vorteile angeführt </a:t>
            </a:r>
          </a:p>
          <a:p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urden!</a:t>
            </a:r>
          </a:p>
        </p:txBody>
      </p:sp>
    </p:spTree>
    <p:extLst>
      <p:ext uri="{BB962C8B-B14F-4D97-AF65-F5344CB8AC3E}">
        <p14:creationId xmlns:p14="http://schemas.microsoft.com/office/powerpoint/2010/main" val="278851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38150" y="1549731"/>
            <a:ext cx="783560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Administration (weit gefasst, </a:t>
            </a:r>
            <a:br>
              <a:rPr lang="de-DE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auch von Unternehmen) helfen oft nicht.</a:t>
            </a:r>
          </a:p>
          <a:p>
            <a:endParaRPr lang="de-DE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Nur ein Beispiel: Alle haben großen WWW</a:t>
            </a:r>
          </a:p>
          <a:p>
            <a:r>
              <a:rPr lang="de-DE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Server, aber wenn man etwas Spezielles</a:t>
            </a:r>
          </a:p>
          <a:p>
            <a:r>
              <a:rPr lang="de-DE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</a:t>
            </a:r>
            <a:r>
              <a:rPr lang="de-DE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issen will, ist das kaum zu erfahren.</a:t>
            </a:r>
          </a:p>
          <a:p>
            <a:endParaRPr lang="de-DE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4691" y="144780"/>
            <a:ext cx="851047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Was kann man dagegen tun? Auf jeder Webseite soll</a:t>
            </a:r>
          </a:p>
          <a:p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 auch anonym Fragen stellen können!</a:t>
            </a:r>
          </a:p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19475"/>
            <a:ext cx="9525" cy="190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637" y="3571875"/>
            <a:ext cx="9525" cy="190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037" y="3724275"/>
            <a:ext cx="9525" cy="190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437" y="3876675"/>
            <a:ext cx="9525" cy="190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837" y="4029075"/>
            <a:ext cx="9525" cy="1905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237" y="4181475"/>
            <a:ext cx="9525" cy="1905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55" y="1173002"/>
            <a:ext cx="10418674" cy="589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1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37507" y="290946"/>
            <a:ext cx="9902070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/>
              <a:t>Automatisierung</a:t>
            </a:r>
          </a:p>
          <a:p>
            <a:r>
              <a:rPr lang="de-DE" sz="2800" dirty="0" smtClean="0"/>
              <a:t>Großartig, wenn dadurch Menschen viele Arbeiten </a:t>
            </a:r>
          </a:p>
          <a:p>
            <a:r>
              <a:rPr lang="de-DE" sz="2800" dirty="0"/>
              <a:t>n</a:t>
            </a:r>
            <a:r>
              <a:rPr lang="de-DE" sz="2800" dirty="0" smtClean="0"/>
              <a:t>icht mehr tun müssen.</a:t>
            </a:r>
          </a:p>
          <a:p>
            <a:endParaRPr lang="de-DE" sz="2800" dirty="0"/>
          </a:p>
          <a:p>
            <a:r>
              <a:rPr lang="de-DE" sz="2800" dirty="0" smtClean="0"/>
              <a:t>Aber: Erzeugt das nicht auch viele Arbeitslose?</a:t>
            </a:r>
          </a:p>
          <a:p>
            <a:endParaRPr lang="de-DE" sz="2800" dirty="0"/>
          </a:p>
          <a:p>
            <a:r>
              <a:rPr lang="de-DE" sz="2800" dirty="0" smtClean="0"/>
              <a:t>Ja, nur dann nicht, wenn man entweder immer mehr </a:t>
            </a:r>
          </a:p>
          <a:p>
            <a:r>
              <a:rPr lang="de-DE" sz="2800" dirty="0" smtClean="0"/>
              <a:t>„Pseudoarbeit“ schafft, oder wenn man die Arbeitszeit </a:t>
            </a:r>
          </a:p>
          <a:p>
            <a:r>
              <a:rPr lang="de-DE" sz="2800" dirty="0" smtClean="0"/>
              <a:t>verkürzt: in den letzten hundert Jahren beim Durchschnitts-</a:t>
            </a:r>
          </a:p>
          <a:p>
            <a:r>
              <a:rPr lang="de-DE" sz="2800" dirty="0" smtClean="0"/>
              <a:t>Menschen auf die Hälfte gefallen. Dieser Vorgang wird und</a:t>
            </a:r>
          </a:p>
          <a:p>
            <a:r>
              <a:rPr lang="de-DE" sz="2800" dirty="0"/>
              <a:t>m</a:t>
            </a:r>
            <a:r>
              <a:rPr lang="de-DE" sz="2800" dirty="0" smtClean="0"/>
              <a:t>uss weitergehen,  und kombiniert sein mit einer besseren</a:t>
            </a:r>
          </a:p>
          <a:p>
            <a:r>
              <a:rPr lang="de-DE" sz="2800" dirty="0" smtClean="0"/>
              <a:t>Verteilung von Vermögen.</a:t>
            </a:r>
            <a:endParaRPr lang="de-DE" sz="2800" dirty="0"/>
          </a:p>
          <a:p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1138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7501" y="492826"/>
            <a:ext cx="10396949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Leichterer Zugang zu Wissen über Medien und das Internet</a:t>
            </a:r>
          </a:p>
          <a:p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Toll, nur ist das Wissen unglaublich </a:t>
            </a:r>
            <a:r>
              <a:rPr lang="de-DE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unzuverlässlich</a:t>
            </a: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„Alles was man liest, hört, sieht und im Internet findet </a:t>
            </a:r>
          </a:p>
          <a:p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 falsch“</a:t>
            </a:r>
          </a:p>
          <a:p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Wenn Sie z.B. im Internet nachschauen wie groß Frankreich ist,</a:t>
            </a:r>
          </a:p>
          <a:p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</a:t>
            </a: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erden sie verzweifeln. Wenn sie nachsehen, wie viele </a:t>
            </a:r>
          </a:p>
          <a:p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Nobelpreisträger Österreich hat werden Sie verzweifelt sein.</a:t>
            </a:r>
          </a:p>
          <a:p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Grund: Sie bekommen Antworten ohne Erklärung, was sie </a:t>
            </a:r>
          </a:p>
          <a:p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bedeuten.</a:t>
            </a:r>
          </a:p>
          <a:p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Forderung wie im Austria-Forum.org propagiert: Jede Antwort</a:t>
            </a:r>
          </a:p>
          <a:p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muss mit einer Erklärung kommen, was sie bedeutet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831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31569" y="599704"/>
            <a:ext cx="1027614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Einkaufen über das Internet</a:t>
            </a:r>
          </a:p>
          <a:p>
            <a:endParaRPr lang="de-DE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Schnell, einfach, billig …</a:t>
            </a:r>
          </a:p>
          <a:p>
            <a:r>
              <a:rPr lang="de-DE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Aber wollen wir wirklich auf das Herumschauen in </a:t>
            </a:r>
          </a:p>
          <a:p>
            <a:r>
              <a:rPr lang="de-DE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Geschäften, auf Gespräche mit Verkäufern oder</a:t>
            </a:r>
          </a:p>
          <a:p>
            <a:r>
              <a:rPr lang="de-DE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anderen Menschen verzichten?</a:t>
            </a:r>
          </a:p>
          <a:p>
            <a:endParaRPr lang="de-DE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Andererseits: In </a:t>
            </a:r>
            <a:r>
              <a:rPr lang="de-DE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Coronazeiten</a:t>
            </a:r>
            <a:r>
              <a:rPr lang="de-DE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ist es gut, dass selbst</a:t>
            </a:r>
          </a:p>
          <a:p>
            <a:r>
              <a:rPr lang="de-DE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Nahrungsmittel oder warmes Essen vor die Tür gestellt</a:t>
            </a:r>
          </a:p>
          <a:p>
            <a:r>
              <a:rPr lang="de-DE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geordert werden können!</a:t>
            </a:r>
            <a:endParaRPr lang="de-DE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73132" y="837210"/>
            <a:ext cx="935384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Zwischenmenschliche Kommunikation</a:t>
            </a:r>
          </a:p>
          <a:p>
            <a:endParaRPr lang="de-DE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Toll, billig weltweit zu telefonieren (auf Wunsch</a:t>
            </a:r>
          </a:p>
          <a:p>
            <a:r>
              <a:rPr lang="de-DE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de-DE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Video), Kontakte über soziale Netzwerke </a:t>
            </a:r>
            <a:br>
              <a:rPr lang="de-DE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bekommen oder bewahren, Fernunterricht,</a:t>
            </a:r>
          </a:p>
          <a:p>
            <a:r>
              <a:rPr lang="de-DE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usw.</a:t>
            </a:r>
          </a:p>
          <a:p>
            <a:endParaRPr lang="de-DE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Aber das ersetzt nicht den persönlichen Kontakt, </a:t>
            </a:r>
            <a:br>
              <a:rPr lang="de-DE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eine feste Umarmung, ein gemeinsames Feiern,… </a:t>
            </a:r>
            <a:endParaRPr lang="de-DE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759</Words>
  <Application>Microsoft Office PowerPoint</Application>
  <PresentationFormat>Breitbild</PresentationFormat>
  <Paragraphs>158</Paragraphs>
  <Slides>19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 3</vt:lpstr>
      <vt:lpstr>Facette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oUniv. Prof. Dr. Dr.h.c. Hermann Maurer</dc:creator>
  <cp:lastModifiedBy>oUniv. Prof. Dr. Dr.h.c. Hermann Maurer</cp:lastModifiedBy>
  <cp:revision>24</cp:revision>
  <cp:lastPrinted>2020-10-06T15:51:04Z</cp:lastPrinted>
  <dcterms:created xsi:type="dcterms:W3CDTF">2020-10-06T10:45:06Z</dcterms:created>
  <dcterms:modified xsi:type="dcterms:W3CDTF">2020-10-06T16:06:51Z</dcterms:modified>
</cp:coreProperties>
</file>