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7" r:id="rId52"/>
    <p:sldId id="305" r:id="rId53"/>
  </p:sldIdLst>
  <p:sldSz cx="12192000" cy="6858000"/>
  <p:notesSz cx="6889750" cy="100187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2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5558" cy="502676"/>
          </a:xfrm>
          <a:prstGeom prst="rect">
            <a:avLst/>
          </a:prstGeom>
          <a:noFill/>
          <a:ln>
            <a:noFill/>
          </a:ln>
        </p:spPr>
        <p:txBody>
          <a:bodyPr spcFirstLastPara="1" wrap="square" lIns="96600" tIns="48275" rIns="96600" bIns="4827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2597" y="0"/>
            <a:ext cx="2985558" cy="502676"/>
          </a:xfrm>
          <a:prstGeom prst="rect">
            <a:avLst/>
          </a:prstGeom>
          <a:noFill/>
          <a:ln>
            <a:noFill/>
          </a:ln>
        </p:spPr>
        <p:txBody>
          <a:bodyPr spcFirstLastPara="1" wrap="square" lIns="96600" tIns="48275" rIns="96600" bIns="4827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5558" cy="502674"/>
          </a:xfrm>
          <a:prstGeom prst="rect">
            <a:avLst/>
          </a:prstGeom>
          <a:noFill/>
          <a:ln>
            <a:noFill/>
          </a:ln>
        </p:spPr>
        <p:txBody>
          <a:bodyPr spcFirstLastPara="1" wrap="square" lIns="96600" tIns="48275" rIns="96600" bIns="4827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marR="0" lvl="0" indent="0" algn="r" rtl="0">
              <a:lnSpc>
                <a:spcPct val="100000"/>
              </a:lnSpc>
              <a:spcBef>
                <a:spcPts val="0"/>
              </a:spcBef>
              <a:spcAft>
                <a:spcPts val="0"/>
              </a:spcAft>
              <a:buNone/>
            </a:pPr>
            <a:fld id="{00000000-1234-1234-1234-123412341234}" type="slidenum">
              <a:rPr lang="de-DE" sz="1300" b="0" i="0" u="none" strike="noStrike" cap="none">
                <a:solidFill>
                  <a:schemeClr val="dk1"/>
                </a:solidFill>
                <a:latin typeface="Calibri"/>
                <a:ea typeface="Calibri"/>
                <a:cs typeface="Calibri"/>
                <a:sym typeface="Calibri"/>
              </a:rPr>
              <a:t>‹Nr.›</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sz="1300">
                <a:solidFill>
                  <a:schemeClr val="dk1"/>
                </a:solidFill>
                <a:latin typeface="Times New Roman"/>
                <a:ea typeface="Times New Roman"/>
                <a:cs typeface="Times New Roman"/>
                <a:sym typeface="Times New Roman"/>
              </a:rPr>
              <a:t>1</a:t>
            </a:fld>
            <a:endParaRPr sz="1300">
              <a:solidFill>
                <a:schemeClr val="dk1"/>
              </a:solidFill>
              <a:latin typeface="Times New Roman"/>
              <a:ea typeface="Times New Roman"/>
              <a:cs typeface="Times New Roman"/>
              <a:sym typeface="Times New Roman"/>
            </a:endParaRPr>
          </a:p>
        </p:txBody>
      </p:sp>
      <p:sp>
        <p:nvSpPr>
          <p:cNvPr id="86" name="Google Shape;86;p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63" name="Google Shape;163;p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73" name="Google Shape;173;p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86" name="Google Shape;186;p1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5: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99" name="Google Shape;199;p5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5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05" name="Google Shape;205;p5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6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13" name="Google Shape;213;p6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6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20" name="Google Shape;220;p6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2: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62: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28" name="Google Shape;228;p62: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3: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63: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36" name="Google Shape;236;p63: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4: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4: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46" name="Google Shape;246;p64: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56" name="Google Shape;256;p65: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6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6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62" name="Google Shape;262;p6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6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68" name="Google Shape;268;p6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6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74" name="Google Shape;274;p6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3: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3: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83" name="Google Shape;283;p23: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5: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98" name="Google Shape;298;p2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12" name="Google Shape;312;p2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05" name="Google Shape;105;p5: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24" name="Google Shape;324;p2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6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31" name="Google Shape;331;p6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37" name="Google Shape;337;p2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43" name="Google Shape;343;p1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7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7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61" name="Google Shape;361;p7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7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7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69" name="Google Shape;369;p7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77" name="Google Shape;377;p1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84" name="Google Shape;384;p2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91" name="Google Shape;391;p3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11" name="Google Shape;111;p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2: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2: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2: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3: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3: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24" name="Google Shape;424;p33: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4: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4: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35" name="Google Shape;435;p34: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45" name="Google Shape;445;p3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3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59" name="Google Shape;459;p3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65" name="Google Shape;465;p3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76" name="Google Shape;476;p3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3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83" name="Google Shape;483;p3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90" name="Google Shape;490;p4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17" name="Google Shape;117;p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3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83" name="Google Shape;483;p3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50</a:t>
            </a:fld>
            <a:endParaRPr/>
          </a:p>
        </p:txBody>
      </p:sp>
    </p:spTree>
    <p:extLst>
      <p:ext uri="{BB962C8B-B14F-4D97-AF65-F5344CB8AC3E}">
        <p14:creationId xmlns:p14="http://schemas.microsoft.com/office/powerpoint/2010/main" val="2492070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sz="1300">
                <a:solidFill>
                  <a:schemeClr val="dk1"/>
                </a:solidFill>
                <a:latin typeface="Times New Roman"/>
                <a:ea typeface="Times New Roman"/>
                <a:cs typeface="Times New Roman"/>
                <a:sym typeface="Times New Roman"/>
              </a:rPr>
              <a:t>51</a:t>
            </a:fld>
            <a:endParaRPr sz="1300">
              <a:solidFill>
                <a:schemeClr val="dk1"/>
              </a:solidFill>
              <a:latin typeface="Times New Roman"/>
              <a:ea typeface="Times New Roman"/>
              <a:cs typeface="Times New Roman"/>
              <a:sym typeface="Times New Roman"/>
            </a:endParaRPr>
          </a:p>
        </p:txBody>
      </p:sp>
      <p:sp>
        <p:nvSpPr>
          <p:cNvPr id="86" name="Google Shape;86;p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370838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96" name="Google Shape;496;p4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4: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4: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27" name="Google Shape;127;p54: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5:notes"/>
          <p:cNvSpPr txBox="1">
            <a:spLocks noGrp="1"/>
          </p:cNvSpPr>
          <p:nvPr>
            <p:ph type="body" idx="1"/>
          </p:nvPr>
        </p:nvSpPr>
        <p:spPr>
          <a:xfrm>
            <a:off x="688975" y="4821506"/>
            <a:ext cx="5511800" cy="3944868"/>
          </a:xfrm>
          <a:prstGeom prst="rect">
            <a:avLst/>
          </a:prstGeom>
        </p:spPr>
        <p:txBody>
          <a:bodyPr spcFirstLastPara="1" wrap="square" lIns="96600" tIns="48275" rIns="96600" bIns="48275" anchor="t" anchorCtr="0">
            <a:noAutofit/>
          </a:bodyPr>
          <a:lstStyle/>
          <a:p>
            <a:pPr marL="0" lvl="0" indent="0" algn="l" rtl="0">
              <a:spcBef>
                <a:spcPts val="0"/>
              </a:spcBef>
              <a:spcAft>
                <a:spcPts val="0"/>
              </a:spcAft>
              <a:buNone/>
            </a:pPr>
            <a:endParaRPr/>
          </a:p>
        </p:txBody>
      </p:sp>
      <p:sp>
        <p:nvSpPr>
          <p:cNvPr id="135" name="Google Shape;135;p5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49" name="Google Shape;149;p5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5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E2F3"/>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id-library.com/Home/Collections/37" TargetMode="External"/><Relationship Id="rId7" Type="http://schemas.openxmlformats.org/officeDocument/2006/relationships/hyperlink" Target="https://austria-forum.org/af/Biographien/Fuchs,_Ernst_(geb_185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id-library.com/Home/BookDetail/857" TargetMode="External"/><Relationship Id="rId5" Type="http://schemas.openxmlformats.org/officeDocument/2006/relationships/hyperlink" Target="https://nid-library.com/" TargetMode="External"/><Relationship Id="rId4" Type="http://schemas.openxmlformats.org/officeDocument/2006/relationships/hyperlink" Target="https://www.nid-library.com/Home/Collections/3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nid-libary.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nid-library.com/Home/BookDetail/305"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ustria-forum.org/af/AEIOU/NID"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nid-library.com/Home/ViewBook/172" TargetMode="External"/><Relationship Id="rId4" Type="http://schemas.openxmlformats.org/officeDocument/2006/relationships/hyperlink" Target="mailto:hmaurer100@gdmail.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nid-library.com/Home/BookDetail/220"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hyperlink" Target="https://nid.iicm.tugraz.at/Home/ViewBook/650"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nid-library.com/Home/ViewBook/634" TargetMode="Externa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nid-library.com/Home/ViewBook/411/33/view"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nid-library.com/Home/Collections/32"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hmaurer100@gmail.com" TargetMode="External"/><Relationship Id="rId5" Type="http://schemas.openxmlformats.org/officeDocument/2006/relationships/hyperlink" Target="https://austria-forum.org/af/AEIOU/Kurzvideos_und_mehr" TargetMode="External"/><Relationship Id="rId4" Type="http://schemas.openxmlformats.org/officeDocument/2006/relationships/hyperlink" Target="mailto:hmaurer@iicm.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hyperlink" Target="https://austria-forum.org/af/Allgemeinwissen/Geographie" TargetMode="External"/><Relationship Id="rId13" Type="http://schemas.openxmlformats.org/officeDocument/2006/relationships/hyperlink" Target="https://www.nid-library.com/Home/Collections/41" TargetMode="External"/><Relationship Id="rId18" Type="http://schemas.openxmlformats.org/officeDocument/2006/relationships/hyperlink" Target="https://www.nid-library.com/Home/BookDetail/857" TargetMode="External"/><Relationship Id="rId3" Type="http://schemas.openxmlformats.org/officeDocument/2006/relationships/hyperlink" Target="https://austria-forum.org/" TargetMode="External"/><Relationship Id="rId7" Type="http://schemas.openxmlformats.org/officeDocument/2006/relationships/hyperlink" Target="https://austria-forum.org/af/Geography/Cross-country_information/Stability_of_digitized_information" TargetMode="External"/><Relationship Id="rId12" Type="http://schemas.openxmlformats.org/officeDocument/2006/relationships/hyperlink" Target="https://nid-library.com/" TargetMode="External"/><Relationship Id="rId17" Type="http://schemas.openxmlformats.org/officeDocument/2006/relationships/hyperlink" Target="https://www.nid-library.com/Home/BookDetail/243" TargetMode="External"/><Relationship Id="rId2" Type="http://schemas.openxmlformats.org/officeDocument/2006/relationships/notesSlide" Target="../notesSlides/notesSlide52.xml"/><Relationship Id="rId16" Type="http://schemas.openxmlformats.org/officeDocument/2006/relationships/hyperlink" Target="https://www.nid-library.com/Home/Collections/31" TargetMode="External"/><Relationship Id="rId1" Type="http://schemas.openxmlformats.org/officeDocument/2006/relationships/slideLayout" Target="../slideLayouts/slideLayout2.xml"/><Relationship Id="rId6" Type="http://schemas.openxmlformats.org/officeDocument/2006/relationships/hyperlink" Target="https://www.youtube.com/watch?v=etxPMWWxUG4" TargetMode="External"/><Relationship Id="rId11" Type="http://schemas.openxmlformats.org/officeDocument/2006/relationships/hyperlink" Target="https://austria-forum.org/af/Geography/Europe/Montenegro" TargetMode="External"/><Relationship Id="rId5" Type="http://schemas.openxmlformats.org/officeDocument/2006/relationships/hyperlink" Target="https://austria-forum.org/af/Heimatlexikon/Alpengold" TargetMode="External"/><Relationship Id="rId15" Type="http://schemas.openxmlformats.org/officeDocument/2006/relationships/hyperlink" Target="https://www.nid-library.com/Home/Collections/37" TargetMode="External"/><Relationship Id="rId10" Type="http://schemas.openxmlformats.org/officeDocument/2006/relationships/hyperlink" Target="https://austria-forum.org/af/AEIOU/Energie" TargetMode="External"/><Relationship Id="rId4" Type="http://schemas.openxmlformats.org/officeDocument/2006/relationships/hyperlink" Target="https://austria-forum.org/af/Kunst_und_Kultur" TargetMode="External"/><Relationship Id="rId9" Type="http://schemas.openxmlformats.org/officeDocument/2006/relationships/hyperlink" Target="https://austria-forum.org/af/Bilder_und_Videos/Kronprinzenwerk" TargetMode="External"/><Relationship Id="rId14" Type="http://schemas.openxmlformats.org/officeDocument/2006/relationships/hyperlink" Target="https://austria-forum.org/af/Biographien/Fuchs,_Ernst_(geb_185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400"/>
              <a:buFont typeface="Times New Roman"/>
              <a:buNone/>
            </a:pPr>
            <a:fld id="{00000000-1234-1234-1234-123412341234}" type="slidenum">
              <a:rPr lang="de-DE" sz="1400" b="0" i="0" u="none" strike="noStrike" cap="none">
                <a:solidFill>
                  <a:schemeClr val="dk1"/>
                </a:solidFill>
                <a:latin typeface="Times New Roman"/>
                <a:ea typeface="Times New Roman"/>
                <a:cs typeface="Times New Roman"/>
                <a:sym typeface="Times New Roman"/>
              </a:rPr>
              <a:t>1</a:t>
            </a:fld>
            <a:endParaRPr sz="1400" b="0" i="0" u="none" strike="noStrike" cap="none">
              <a:solidFill>
                <a:schemeClr val="dk1"/>
              </a:solidFill>
              <a:latin typeface="Times New Roman"/>
              <a:ea typeface="Times New Roman"/>
              <a:cs typeface="Times New Roman"/>
              <a:sym typeface="Times New Roman"/>
            </a:endParaRPr>
          </a:p>
        </p:txBody>
      </p:sp>
      <p:sp>
        <p:nvSpPr>
          <p:cNvPr id="90" name="Google Shape;90;p13"/>
          <p:cNvSpPr txBox="1">
            <a:spLocks noGrp="1"/>
          </p:cNvSpPr>
          <p:nvPr>
            <p:ph type="title"/>
          </p:nvPr>
        </p:nvSpPr>
        <p:spPr>
          <a:xfrm>
            <a:off x="144853" y="229057"/>
            <a:ext cx="11919327" cy="107409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br>
              <a:rPr lang="de-DE" sz="3200" b="1">
                <a:latin typeface="Calibri"/>
                <a:ea typeface="Calibri"/>
                <a:cs typeface="Calibri"/>
                <a:sym typeface="Calibri"/>
              </a:rPr>
            </a:br>
            <a:r>
              <a:rPr lang="de-DE" sz="3600" b="1">
                <a:latin typeface="Calibri"/>
                <a:ea typeface="Calibri"/>
                <a:cs typeface="Calibri"/>
                <a:sym typeface="Calibri"/>
              </a:rPr>
              <a:t>Digital documents should allow different types of interaction</a:t>
            </a:r>
            <a:endParaRPr sz="3600" b="1">
              <a:latin typeface="Calibri"/>
              <a:ea typeface="Calibri"/>
              <a:cs typeface="Calibri"/>
              <a:sym typeface="Calibri"/>
            </a:endParaRPr>
          </a:p>
        </p:txBody>
      </p:sp>
      <p:sp>
        <p:nvSpPr>
          <p:cNvPr id="91" name="Google Shape;91;p13"/>
          <p:cNvSpPr txBox="1"/>
          <p:nvPr/>
        </p:nvSpPr>
        <p:spPr>
          <a:xfrm>
            <a:off x="425908" y="2001186"/>
            <a:ext cx="6029755" cy="31700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Calibri"/>
              <a:buNone/>
            </a:pPr>
            <a:r>
              <a:rPr lang="de-DE" sz="4000" b="0" i="0" u="none" strike="noStrike" cap="none">
                <a:solidFill>
                  <a:schemeClr val="dk1"/>
                </a:solidFill>
                <a:latin typeface="Calibri"/>
                <a:ea typeface="Calibri"/>
                <a:cs typeface="Calibri"/>
                <a:sym typeface="Calibri"/>
              </a:rPr>
              <a:t>Hermann Maurer</a:t>
            </a:r>
            <a:br>
              <a:rPr lang="de-DE" sz="4000" b="0" i="0" u="none" strike="noStrike" cap="none">
                <a:solidFill>
                  <a:schemeClr val="dk1"/>
                </a:solidFill>
                <a:latin typeface="Calibri"/>
                <a:ea typeface="Calibri"/>
                <a:cs typeface="Calibri"/>
                <a:sym typeface="Calibri"/>
              </a:rPr>
            </a:br>
            <a:r>
              <a:rPr lang="de-DE" sz="4000" b="0" i="0" u="none" strike="noStrike" cap="none">
                <a:solidFill>
                  <a:schemeClr val="dk1"/>
                </a:solidFill>
                <a:latin typeface="Times New Roman"/>
                <a:ea typeface="Times New Roman"/>
                <a:cs typeface="Times New Roman"/>
                <a:sym typeface="Times New Roman"/>
              </a:rPr>
              <a:t>Graz U. of Technology</a:t>
            </a:r>
            <a:br>
              <a:rPr lang="de-DE" sz="4000" b="0" i="0" u="none" strike="noStrike" cap="none">
                <a:solidFill>
                  <a:schemeClr val="dk1"/>
                </a:solidFill>
                <a:latin typeface="Times New Roman"/>
                <a:ea typeface="Times New Roman"/>
                <a:cs typeface="Times New Roman"/>
                <a:sym typeface="Times New Roman"/>
              </a:rPr>
            </a:br>
            <a:r>
              <a:rPr lang="de-DE" sz="4000" b="0" i="0" u="none" strike="noStrike" cap="none">
                <a:solidFill>
                  <a:schemeClr val="dk1"/>
                </a:solidFill>
                <a:latin typeface="Times New Roman"/>
                <a:ea typeface="Times New Roman"/>
                <a:cs typeface="Times New Roman"/>
                <a:sym typeface="Times New Roman"/>
              </a:rPr>
              <a:t>Austria</a:t>
            </a:r>
            <a:br>
              <a:rPr lang="de-DE" sz="4000" b="0" i="0" u="none" strike="noStrike" cap="none">
                <a:solidFill>
                  <a:schemeClr val="dk1"/>
                </a:solidFill>
                <a:latin typeface="Times New Roman"/>
                <a:ea typeface="Times New Roman"/>
                <a:cs typeface="Times New Roman"/>
                <a:sym typeface="Times New Roman"/>
              </a:rPr>
            </a:br>
            <a:br>
              <a:rPr lang="de-DE" sz="4000" b="0" i="0" u="none" strike="noStrike" cap="none">
                <a:solidFill>
                  <a:schemeClr val="dk1"/>
                </a:solidFill>
                <a:latin typeface="Times New Roman"/>
                <a:ea typeface="Times New Roman"/>
                <a:cs typeface="Times New Roman"/>
                <a:sym typeface="Times New Roman"/>
              </a:rPr>
            </a:br>
            <a:endParaRPr sz="4000" b="0" i="0" u="none" strike="noStrike" cap="none">
              <a:solidFill>
                <a:schemeClr val="dk1"/>
              </a:solidFill>
              <a:latin typeface="Times New Roman"/>
              <a:ea typeface="Times New Roman"/>
              <a:cs typeface="Times New Roman"/>
              <a:sym typeface="Times New Roman"/>
            </a:endParaRPr>
          </a:p>
        </p:txBody>
      </p:sp>
      <p:pic>
        <p:nvPicPr>
          <p:cNvPr id="92" name="Google Shape;92;p13"/>
          <p:cNvPicPr preferRelativeResize="0"/>
          <p:nvPr/>
        </p:nvPicPr>
        <p:blipFill rotWithShape="1">
          <a:blip r:embed="rId3">
            <a:alphaModFix/>
          </a:blip>
          <a:srcRect/>
          <a:stretch/>
        </p:blipFill>
        <p:spPr>
          <a:xfrm>
            <a:off x="6303773" y="1535049"/>
            <a:ext cx="5462319" cy="3277392"/>
          </a:xfrm>
          <a:prstGeom prst="rect">
            <a:avLst/>
          </a:prstGeom>
          <a:noFill/>
          <a:ln>
            <a:noFill/>
          </a:ln>
        </p:spPr>
      </p:pic>
      <p:sp>
        <p:nvSpPr>
          <p:cNvPr id="93" name="Google Shape;93;p13"/>
          <p:cNvSpPr/>
          <p:nvPr/>
        </p:nvSpPr>
        <p:spPr>
          <a:xfrm>
            <a:off x="207773" y="4938105"/>
            <a:ext cx="12192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600" b="1" i="0" u="none" strike="noStrike" cap="none" dirty="0">
                <a:solidFill>
                  <a:schemeClr val="dk1"/>
                </a:solidFill>
                <a:latin typeface="Calibri"/>
                <a:ea typeface="Calibri"/>
                <a:cs typeface="Calibri"/>
                <a:sym typeface="Calibri"/>
              </a:rPr>
              <a:t>First </a:t>
            </a:r>
            <a:r>
              <a:rPr lang="de-DE" sz="3600" b="1" i="0" u="none" strike="noStrike" cap="none" dirty="0" err="1">
                <a:solidFill>
                  <a:schemeClr val="dk1"/>
                </a:solidFill>
                <a:latin typeface="Calibri"/>
                <a:ea typeface="Calibri"/>
                <a:cs typeface="Calibri"/>
                <a:sym typeface="Calibri"/>
              </a:rPr>
              <a:t>presentation</a:t>
            </a:r>
            <a:r>
              <a:rPr lang="de-DE" sz="3600" b="1" i="0" u="none" strike="noStrike" cap="none" dirty="0">
                <a:solidFill>
                  <a:schemeClr val="dk1"/>
                </a:solidFill>
                <a:latin typeface="Calibri"/>
                <a:ea typeface="Calibri"/>
                <a:cs typeface="Calibri"/>
                <a:sym typeface="Calibri"/>
              </a:rPr>
              <a:t> </a:t>
            </a:r>
            <a:r>
              <a:rPr lang="de-DE" sz="3600" b="1" i="0" u="none" strike="noStrike" cap="none" dirty="0" err="1">
                <a:solidFill>
                  <a:schemeClr val="dk1"/>
                </a:solidFill>
                <a:latin typeface="Calibri"/>
                <a:ea typeface="Calibri"/>
                <a:cs typeface="Calibri"/>
                <a:sym typeface="Calibri"/>
              </a:rPr>
              <a:t>for</a:t>
            </a:r>
            <a:r>
              <a:rPr lang="de-DE" sz="3600" b="1" i="0" u="none" strike="noStrike" cap="none" dirty="0">
                <a:solidFill>
                  <a:schemeClr val="dk1"/>
                </a:solidFill>
                <a:latin typeface="Calibri"/>
                <a:ea typeface="Calibri"/>
                <a:cs typeface="Calibri"/>
                <a:sym typeface="Calibri"/>
              </a:rPr>
              <a:t> </a:t>
            </a:r>
            <a:r>
              <a:rPr lang="de-DE" sz="3600" b="1" i="0" u="none" strike="noStrike" cap="none" dirty="0" err="1">
                <a:solidFill>
                  <a:schemeClr val="dk1"/>
                </a:solidFill>
                <a:latin typeface="Calibri"/>
                <a:ea typeface="Calibri"/>
                <a:cs typeface="Calibri"/>
                <a:sym typeface="Calibri"/>
              </a:rPr>
              <a:t>the</a:t>
            </a:r>
            <a:r>
              <a:rPr lang="de-DE" sz="3600" b="1" i="0" u="none" strike="noStrike" cap="none" dirty="0">
                <a:solidFill>
                  <a:schemeClr val="dk1"/>
                </a:solidFill>
                <a:latin typeface="Calibri"/>
                <a:ea typeface="Calibri"/>
                <a:cs typeface="Calibri"/>
                <a:sym typeface="Calibri"/>
              </a:rPr>
              <a:t> National Academy </a:t>
            </a:r>
            <a:r>
              <a:rPr lang="de-DE" sz="3600" b="1" i="0" u="none" strike="noStrike" cap="none" dirty="0" err="1">
                <a:solidFill>
                  <a:schemeClr val="dk1"/>
                </a:solidFill>
                <a:latin typeface="Calibri"/>
                <a:ea typeface="Calibri"/>
                <a:cs typeface="Calibri"/>
                <a:sym typeface="Calibri"/>
              </a:rPr>
              <a:t>of</a:t>
            </a:r>
            <a:r>
              <a:rPr lang="de-DE" sz="3600" b="1" i="0" u="none" strike="noStrike" cap="none" dirty="0">
                <a:solidFill>
                  <a:schemeClr val="dk1"/>
                </a:solidFill>
                <a:latin typeface="Calibri"/>
                <a:ea typeface="Calibri"/>
                <a:cs typeface="Calibri"/>
                <a:sym typeface="Calibri"/>
              </a:rPr>
              <a:t> Montenegro</a:t>
            </a:r>
            <a:endParaRPr sz="3600" b="1" i="0" u="none" strike="noStrike" cap="none" dirty="0">
              <a:solidFill>
                <a:schemeClr val="dk1"/>
              </a:solidFill>
              <a:latin typeface="Calibri"/>
              <a:ea typeface="Calibri"/>
              <a:cs typeface="Calibri"/>
              <a:sym typeface="Calibri"/>
            </a:endParaRPr>
          </a:p>
        </p:txBody>
      </p:sp>
      <p:sp>
        <p:nvSpPr>
          <p:cNvPr id="94" name="Google Shape;94;p13"/>
          <p:cNvSpPr txBox="1"/>
          <p:nvPr/>
        </p:nvSpPr>
        <p:spPr>
          <a:xfrm>
            <a:off x="1161143" y="5682546"/>
            <a:ext cx="1019265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600" b="1" i="0" u="none" strike="noStrike" cap="none" dirty="0" err="1">
                <a:solidFill>
                  <a:schemeClr val="dk1"/>
                </a:solidFill>
                <a:latin typeface="Calibri"/>
                <a:ea typeface="Calibri"/>
                <a:cs typeface="Calibri"/>
                <a:sym typeface="Calibri"/>
              </a:rPr>
              <a:t>February</a:t>
            </a:r>
            <a:r>
              <a:rPr lang="de-DE" sz="3600" b="1" i="0" u="none" strike="noStrike" cap="none" dirty="0">
                <a:solidFill>
                  <a:schemeClr val="dk1"/>
                </a:solidFill>
                <a:latin typeface="Calibri"/>
                <a:ea typeface="Calibri"/>
                <a:cs typeface="Calibri"/>
                <a:sym typeface="Calibri"/>
              </a:rPr>
              <a:t> 2023                          Podgorica</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p:nvPr/>
        </p:nvSpPr>
        <p:spPr>
          <a:xfrm>
            <a:off x="245408" y="193956"/>
            <a:ext cx="1139414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Example of Feedback button:</a:t>
            </a:r>
            <a:endParaRPr sz="1400" b="0" i="0" u="none" strike="noStrike" cap="none">
              <a:solidFill>
                <a:srgbClr val="000000"/>
              </a:solidFill>
              <a:latin typeface="Arial"/>
              <a:ea typeface="Arial"/>
              <a:cs typeface="Arial"/>
              <a:sym typeface="Arial"/>
            </a:endParaRPr>
          </a:p>
        </p:txBody>
      </p:sp>
      <p:pic>
        <p:nvPicPr>
          <p:cNvPr id="166" name="Google Shape;166;p22"/>
          <p:cNvPicPr preferRelativeResize="0"/>
          <p:nvPr/>
        </p:nvPicPr>
        <p:blipFill rotWithShape="1">
          <a:blip r:embed="rId3">
            <a:alphaModFix/>
          </a:blip>
          <a:srcRect/>
          <a:stretch/>
        </p:blipFill>
        <p:spPr>
          <a:xfrm>
            <a:off x="317126" y="896190"/>
            <a:ext cx="5447469" cy="2896430"/>
          </a:xfrm>
          <a:prstGeom prst="rect">
            <a:avLst/>
          </a:prstGeom>
          <a:noFill/>
          <a:ln>
            <a:noFill/>
          </a:ln>
        </p:spPr>
      </p:pic>
      <p:sp>
        <p:nvSpPr>
          <p:cNvPr id="167" name="Google Shape;167;p22"/>
          <p:cNvSpPr txBox="1"/>
          <p:nvPr/>
        </p:nvSpPr>
        <p:spPr>
          <a:xfrm>
            <a:off x="6015318" y="896190"/>
            <a:ext cx="59313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Note: Author of feedback is unknown except if E-Mail address is provided</a:t>
            </a:r>
            <a:br>
              <a:rPr lang="de-DE" sz="2800" b="0" i="0" u="none" strike="noStrike" cap="none">
                <a:solidFill>
                  <a:schemeClr val="dk1"/>
                </a:solidFill>
                <a:latin typeface="Calibri"/>
                <a:ea typeface="Calibri"/>
                <a:cs typeface="Calibri"/>
                <a:sym typeface="Calibri"/>
              </a:rPr>
            </a:br>
            <a:r>
              <a:rPr lang="de-DE" sz="2800" b="0" i="0" u="none" strike="noStrike" cap="none">
                <a:solidFill>
                  <a:schemeClr val="dk1"/>
                </a:solidFill>
                <a:latin typeface="Calibri"/>
                <a:ea typeface="Calibri"/>
                <a:cs typeface="Calibri"/>
                <a:sym typeface="Calibri"/>
              </a:rPr>
              <a:t>(e.g. to receive an answer)</a:t>
            </a:r>
            <a:endParaRPr sz="1400" b="0" i="0" u="none" strike="noStrike" cap="none">
              <a:solidFill>
                <a:srgbClr val="000000"/>
              </a:solidFill>
              <a:latin typeface="Arial"/>
              <a:ea typeface="Arial"/>
              <a:cs typeface="Arial"/>
              <a:sym typeface="Arial"/>
            </a:endParaRPr>
          </a:p>
        </p:txBody>
      </p:sp>
      <p:sp>
        <p:nvSpPr>
          <p:cNvPr id="168" name="Google Shape;168;p22"/>
          <p:cNvSpPr txBox="1"/>
          <p:nvPr/>
        </p:nvSpPr>
        <p:spPr>
          <a:xfrm>
            <a:off x="6087035" y="2407625"/>
            <a:ext cx="578783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My challenge to the WWW world:  Every page of every server should have a  feedback button!</a:t>
            </a:r>
            <a:endParaRPr sz="1400" b="0" i="0" u="none" strike="noStrike" cap="none">
              <a:solidFill>
                <a:srgbClr val="000000"/>
              </a:solidFill>
              <a:latin typeface="Arial"/>
              <a:ea typeface="Arial"/>
              <a:cs typeface="Arial"/>
              <a:sym typeface="Arial"/>
            </a:endParaRPr>
          </a:p>
        </p:txBody>
      </p:sp>
      <p:sp>
        <p:nvSpPr>
          <p:cNvPr id="169" name="Google Shape;169;p22"/>
          <p:cNvSpPr txBox="1"/>
          <p:nvPr/>
        </p:nvSpPr>
        <p:spPr>
          <a:xfrm>
            <a:off x="245408" y="3817701"/>
            <a:ext cx="11785227"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Why is this not done? … Because there is a fear of a flood of feedbacks!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However: First, flood on „ordinary issues“ does not happen. Second, CRITICAL, feedbacks to pages or a group of pages </a:t>
            </a:r>
            <a:r>
              <a:rPr lang="de-DE" sz="2800" b="1" i="0" u="none" strike="noStrike" cap="none">
                <a:solidFill>
                  <a:schemeClr val="dk1"/>
                </a:solidFill>
                <a:latin typeface="Calibri"/>
                <a:ea typeface="Calibri"/>
                <a:cs typeface="Calibri"/>
                <a:sym typeface="Calibri"/>
              </a:rPr>
              <a:t>must not </a:t>
            </a:r>
            <a:r>
              <a:rPr lang="de-DE" sz="2800" b="0" i="0" u="none" strike="noStrike" cap="none">
                <a:solidFill>
                  <a:schemeClr val="dk1"/>
                </a:solidFill>
                <a:latin typeface="Calibri"/>
                <a:ea typeface="Calibri"/>
                <a:cs typeface="Calibri"/>
                <a:sym typeface="Calibri"/>
              </a:rPr>
              <a:t>go to one person, but to few persons familiar with the material at issue.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p:nvPr/>
        </p:nvSpPr>
        <p:spPr>
          <a:xfrm>
            <a:off x="493059" y="681318"/>
            <a:ext cx="11698800" cy="381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de-DE" sz="4000" b="0" i="0" u="none" strike="noStrike" cap="none">
                <a:solidFill>
                  <a:schemeClr val="dk1"/>
                </a:solidFill>
                <a:latin typeface="Calibri"/>
                <a:ea typeface="Calibri"/>
                <a:cs typeface="Calibri"/>
                <a:sym typeface="Calibri"/>
              </a:rPr>
              <a:t>By the way, such </a:t>
            </a:r>
            <a:r>
              <a:rPr lang="de-DE" sz="4000" b="1" i="0" u="none" strike="noStrike" cap="none">
                <a:solidFill>
                  <a:schemeClr val="dk1"/>
                </a:solidFill>
                <a:latin typeface="Calibri"/>
                <a:ea typeface="Calibri"/>
                <a:cs typeface="Calibri"/>
                <a:sym typeface="Calibri"/>
              </a:rPr>
              <a:t>feedbacks</a:t>
            </a:r>
            <a:r>
              <a:rPr lang="de-DE" sz="4000" b="0" i="0" u="none" strike="noStrike" cap="none">
                <a:solidFill>
                  <a:schemeClr val="dk1"/>
                </a:solidFill>
                <a:latin typeface="Calibri"/>
                <a:ea typeface="Calibri"/>
                <a:cs typeface="Calibri"/>
                <a:sym typeface="Calibri"/>
              </a:rPr>
              <a:t> have helped a lot to improve our information server austria-forum.org</a:t>
            </a:r>
            <a:endParaRPr/>
          </a:p>
          <a:p>
            <a:pPr marL="0" marR="0" lvl="0" indent="0" algn="l" rtl="0">
              <a:lnSpc>
                <a:spcPct val="100000"/>
              </a:lnSpc>
              <a:spcBef>
                <a:spcPts val="0"/>
              </a:spcBef>
              <a:spcAft>
                <a:spcPts val="0"/>
              </a:spcAft>
              <a:buClr>
                <a:srgbClr val="000000"/>
              </a:buClr>
              <a:buSzPts val="4000"/>
              <a:buFont typeface="Arial"/>
              <a:buNone/>
            </a:pPr>
            <a:r>
              <a:rPr lang="de-DE" sz="4000" b="0" i="0" u="none" strike="noStrike" cap="none">
                <a:solidFill>
                  <a:schemeClr val="dk1"/>
                </a:solidFill>
                <a:latin typeface="Calibri"/>
                <a:ea typeface="Calibri"/>
                <a:cs typeface="Calibri"/>
                <a:sym typeface="Calibri"/>
              </a:rPr>
              <a:t>with 1,4 million media objects, some </a:t>
            </a:r>
            <a:r>
              <a:rPr lang="de-DE" sz="4000">
                <a:solidFill>
                  <a:schemeClr val="dk1"/>
                </a:solidFill>
                <a:latin typeface="Calibri"/>
                <a:ea typeface="Calibri"/>
                <a:cs typeface="Calibri"/>
                <a:sym typeface="Calibri"/>
              </a:rPr>
              <a:t>technical</a:t>
            </a:r>
            <a:r>
              <a:rPr lang="de-DE" sz="4000" b="0" i="0" u="none" strike="noStrike" cap="none">
                <a:solidFill>
                  <a:schemeClr val="dk1"/>
                </a:solidFill>
                <a:latin typeface="Calibri"/>
                <a:ea typeface="Calibri"/>
                <a:cs typeface="Calibri"/>
                <a:sym typeface="Calibri"/>
              </a:rPr>
              <a:t> innovations and a slight Austrian orientation one of the more interesting Web </a:t>
            </a:r>
            <a:r>
              <a:rPr lang="de-DE" sz="4000">
                <a:solidFill>
                  <a:schemeClr val="dk1"/>
                </a:solidFill>
                <a:latin typeface="Calibri"/>
                <a:ea typeface="Calibri"/>
                <a:cs typeface="Calibri"/>
                <a:sym typeface="Calibri"/>
              </a:rPr>
              <a:t>resources</a:t>
            </a:r>
            <a:r>
              <a:rPr lang="de-DE" sz="4000" b="0" i="0" u="none" strike="noStrike" cap="none">
                <a:solidFill>
                  <a:schemeClr val="dk1"/>
                </a:solidFill>
                <a:latin typeface="Calibri"/>
                <a:ea typeface="Calibri"/>
                <a:cs typeface="Calibri"/>
                <a:sym typeface="Calibri"/>
              </a:rPr>
              <a:t> in Austria.</a:t>
            </a:r>
            <a:endParaRPr sz="4000" b="0" i="0" u="none" strike="noStrike" cap="none">
              <a:solidFill>
                <a:schemeClr val="dk1"/>
              </a:solidFill>
              <a:latin typeface="Arial"/>
              <a:ea typeface="Arial"/>
              <a:cs typeface="Arial"/>
              <a:sym typeface="Arial"/>
            </a:endParaRPr>
          </a:p>
        </p:txBody>
      </p:sp>
      <p:sp>
        <p:nvSpPr>
          <p:cNvPr id="176" name="Google Shape;176;p23"/>
          <p:cNvSpPr txBox="1"/>
          <p:nvPr/>
        </p:nvSpPr>
        <p:spPr>
          <a:xfrm>
            <a:off x="2619430" y="5156632"/>
            <a:ext cx="5423647"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de-DE" sz="4400" b="0" i="0" u="none" strike="noStrike" cap="none">
                <a:solidFill>
                  <a:srgbClr val="C00000"/>
                </a:solidFill>
                <a:latin typeface="Calibri"/>
                <a:ea typeface="Calibri"/>
                <a:cs typeface="Calibri"/>
                <a:sym typeface="Calibri"/>
              </a:rPr>
              <a:t>Great? Not quite.</a:t>
            </a:r>
            <a:endParaRPr sz="4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p:nvPr/>
        </p:nvSpPr>
        <p:spPr>
          <a:xfrm>
            <a:off x="268941" y="340659"/>
            <a:ext cx="113583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Two problems emerged when I used the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One,</a:t>
            </a:r>
            <a:r>
              <a:rPr lang="de-DE" sz="2800" b="0" i="0" u="none" strike="noStrike" cap="none">
                <a:solidFill>
                  <a:schemeClr val="dk1"/>
                </a:solidFill>
                <a:latin typeface="Calibri"/>
                <a:ea typeface="Calibri"/>
                <a:cs typeface="Calibri"/>
                <a:sym typeface="Calibri"/>
              </a:rPr>
              <a:t> I got the same questions over and over.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Two, </a:t>
            </a:r>
            <a:r>
              <a:rPr lang="de-DE" sz="2800" b="0" i="0" u="none" strike="noStrike" cap="none">
                <a:solidFill>
                  <a:schemeClr val="dk1"/>
                </a:solidFill>
                <a:latin typeface="Calibri"/>
                <a:ea typeface="Calibri"/>
                <a:cs typeface="Calibri"/>
                <a:sym typeface="Calibri"/>
              </a:rPr>
              <a:t>to avoid it, it would  make sense to add a  paragraph, a picture etc.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However, this would destroy all the formatting, potential links, the page numbering, the table of contents, etc., particularly in large documents on a server (in a database)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Hence, my friend and former student Dr. Bilal Zaka and I decided to design and develop a completely new system </a:t>
            </a:r>
            <a:r>
              <a:rPr lang="de-DE" sz="2800" b="1" i="0" u="none" strike="noStrike" cap="none">
                <a:solidFill>
                  <a:schemeClr val="dk1"/>
                </a:solidFill>
                <a:latin typeface="Calibri"/>
                <a:ea typeface="Calibri"/>
                <a:cs typeface="Calibri"/>
                <a:sym typeface="Calibri"/>
              </a:rPr>
              <a:t>NID</a:t>
            </a:r>
            <a:r>
              <a:rPr lang="de-DE" sz="2800" b="0" i="0" u="none" strike="noStrike" cap="none">
                <a:solidFill>
                  <a:schemeClr val="dk1"/>
                </a:solidFill>
                <a:latin typeface="Calibri"/>
                <a:ea typeface="Calibri"/>
                <a:cs typeface="Calibri"/>
                <a:sym typeface="Calibri"/>
              </a:rPr>
              <a:t>, standing for </a:t>
            </a:r>
            <a:r>
              <a:rPr lang="de-DE" sz="2800" b="1" i="0" u="none" strike="noStrike" cap="none">
                <a:solidFill>
                  <a:schemeClr val="dk1"/>
                </a:solidFill>
                <a:latin typeface="Calibri"/>
                <a:ea typeface="Calibri"/>
                <a:cs typeface="Calibri"/>
                <a:sym typeface="Calibri"/>
              </a:rPr>
              <a:t>N</a:t>
            </a:r>
            <a:r>
              <a:rPr lang="de-DE" sz="2800" b="0" i="0" u="none" strike="noStrike" cap="none">
                <a:solidFill>
                  <a:schemeClr val="dk1"/>
                </a:solidFill>
                <a:latin typeface="Calibri"/>
                <a:ea typeface="Calibri"/>
                <a:cs typeface="Calibri"/>
                <a:sym typeface="Calibri"/>
              </a:rPr>
              <a:t>et </a:t>
            </a:r>
            <a:r>
              <a:rPr lang="de-DE" sz="2800" b="1" i="0" u="none" strike="noStrike" cap="none">
                <a:solidFill>
                  <a:schemeClr val="dk1"/>
                </a:solidFill>
                <a:latin typeface="Calibri"/>
                <a:ea typeface="Calibri"/>
                <a:cs typeface="Calibri"/>
                <a:sym typeface="Calibri"/>
              </a:rPr>
              <a:t>I</a:t>
            </a:r>
            <a:r>
              <a:rPr lang="de-DE" sz="2800" b="0" i="0" u="none" strike="noStrike" cap="none">
                <a:solidFill>
                  <a:schemeClr val="dk1"/>
                </a:solidFill>
                <a:latin typeface="Calibri"/>
                <a:ea typeface="Calibri"/>
                <a:cs typeface="Calibri"/>
                <a:sym typeface="Calibri"/>
              </a:rPr>
              <a:t>nteractive </a:t>
            </a:r>
            <a:r>
              <a:rPr lang="de-DE" sz="2800" b="1" i="0" u="none" strike="noStrike" cap="none">
                <a:solidFill>
                  <a:schemeClr val="dk1"/>
                </a:solidFill>
                <a:latin typeface="Calibri"/>
                <a:ea typeface="Calibri"/>
                <a:cs typeface="Calibri"/>
                <a:sym typeface="Calibri"/>
              </a:rPr>
              <a:t>D</a:t>
            </a:r>
            <a:r>
              <a:rPr lang="de-DE" sz="2800" b="0" i="0" u="none" strike="noStrike" cap="none">
                <a:solidFill>
                  <a:schemeClr val="dk1"/>
                </a:solidFill>
                <a:latin typeface="Calibri"/>
                <a:ea typeface="Calibri"/>
                <a:cs typeface="Calibri"/>
                <a:sym typeface="Calibri"/>
              </a:rPr>
              <a:t>ocuments</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p:nvPr/>
        </p:nvSpPr>
        <p:spPr>
          <a:xfrm>
            <a:off x="188257" y="170329"/>
            <a:ext cx="1164515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                   The basic idea of Net Interactive Documents (NID)</a:t>
            </a:r>
            <a:endParaRPr sz="1400" b="0" i="0" u="none" strike="noStrike" cap="none">
              <a:solidFill>
                <a:srgbClr val="000000"/>
              </a:solidFill>
              <a:latin typeface="Arial"/>
              <a:ea typeface="Arial"/>
              <a:cs typeface="Arial"/>
              <a:sym typeface="Arial"/>
            </a:endParaRPr>
          </a:p>
        </p:txBody>
      </p:sp>
      <p:sp>
        <p:nvSpPr>
          <p:cNvPr id="189" name="Google Shape;189;p25"/>
          <p:cNvSpPr txBox="1"/>
          <p:nvPr/>
        </p:nvSpPr>
        <p:spPr>
          <a:xfrm>
            <a:off x="277902" y="733246"/>
            <a:ext cx="11645153" cy="56938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NID Document offers a feedback button on every page</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t>
            </a:r>
            <a:r>
              <a:rPr lang="de-DE" sz="2800" b="0" i="0" u="none" strike="noStrike" cap="none">
                <a:solidFill>
                  <a:srgbClr val="8E0000"/>
                </a:solidFill>
                <a:latin typeface="Calibri"/>
                <a:ea typeface="Calibri"/>
                <a:cs typeface="Calibri"/>
                <a:sym typeface="Calibri"/>
              </a:rPr>
              <a:t>The crucial idea</a:t>
            </a:r>
            <a:r>
              <a:rPr lang="de-DE" sz="2800" b="0" i="0" u="none" strike="noStrike" cap="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One can highlight any area on a page (even in a picture). When readers move their mouse to such a highlight called „annotation“, a window opens that is </a:t>
            </a:r>
            <a:r>
              <a:rPr lang="de-DE" sz="2800" b="1" i="0" u="none" strike="noStrike" cap="none">
                <a:solidFill>
                  <a:schemeClr val="dk1"/>
                </a:solidFill>
                <a:latin typeface="Calibri"/>
                <a:ea typeface="Calibri"/>
                <a:cs typeface="Calibri"/>
                <a:sym typeface="Calibri"/>
              </a:rPr>
              <a:t>overlaid. </a:t>
            </a:r>
            <a:r>
              <a:rPr lang="de-DE" sz="2800" b="0" i="0" u="none" strike="noStrike" cap="none">
                <a:solidFill>
                  <a:schemeClr val="dk1"/>
                </a:solidFill>
                <a:latin typeface="Calibri"/>
                <a:ea typeface="Calibri"/>
                <a:cs typeface="Calibri"/>
                <a:sym typeface="Calibri"/>
              </a:rPr>
              <a:t>It can contain text, pictures, links, clips or a combination thereof (opening new windows if necessary). Thus information can be added to the document later. All this can also be done by users, but never destroys the underlying format or content of the document; the owner of the document decides for whom the additions („annotations“) should be visible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t>
            </a:r>
            <a:r>
              <a:rPr lang="de-DE" sz="2800" b="0" i="0" u="none" strike="noStrike" cap="none">
                <a:solidFill>
                  <a:srgbClr val="385623"/>
                </a:solidFill>
                <a:latin typeface="Calibri"/>
                <a:ea typeface="Calibri"/>
                <a:cs typeface="Calibri"/>
                <a:sym typeface="Calibri"/>
              </a:rPr>
              <a:t>As the system developed, many other sophisticated functions have been added. Some will be discussed later. </a:t>
            </a:r>
            <a:r>
              <a:rPr lang="de-DE" sz="2800" b="0" i="0" u="none" strike="noStrike" cap="none">
                <a:solidFill>
                  <a:srgbClr val="C00000"/>
                </a:solidFill>
                <a:latin typeface="Calibri"/>
                <a:ea typeface="Calibri"/>
                <a:cs typeface="Calibri"/>
                <a:sym typeface="Calibri"/>
              </a:rPr>
              <a:t>But first: A simple introduction.</a:t>
            </a:r>
            <a:endParaRPr sz="1400" b="0" i="0" u="none" strike="noStrike" cap="none">
              <a:solidFill>
                <a:srgbClr val="C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p:nvPr/>
        </p:nvSpPr>
        <p:spPr>
          <a:xfrm>
            <a:off x="358588" y="367553"/>
            <a:ext cx="112866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Summarizing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By allowing feedback of users directly to experts, large (collections of) large documents offer more interactivity.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By allowing anyone  (in a controlled fashion) to add „annotations“ (text, pictures, links, clips,…) anywhere, the information in documents keeps growing. Also, the owner of the document can see what is often studied and what is ignored. The author can thus potentially expand some sections by annotations (explanations). And by using links to pictures, rather copying them, almost any picture on the Web can be used in annotations as you will see. Also, NID allows </a:t>
            </a:r>
            <a:r>
              <a:rPr lang="de-DE" sz="2800">
                <a:solidFill>
                  <a:schemeClr val="dk1"/>
                </a:solidFill>
                <a:latin typeface="Calibri"/>
                <a:ea typeface="Calibri"/>
                <a:cs typeface="Calibri"/>
                <a:sym typeface="Calibri"/>
              </a:rPr>
              <a:t>communication</a:t>
            </a:r>
            <a:r>
              <a:rPr lang="de-DE" sz="2800" b="0" i="0" u="none" strike="noStrike" cap="none">
                <a:solidFill>
                  <a:schemeClr val="dk1"/>
                </a:solidFill>
                <a:latin typeface="Calibri"/>
                <a:ea typeface="Calibri"/>
                <a:cs typeface="Calibri"/>
                <a:sym typeface="Calibri"/>
              </a:rPr>
              <a:t> between users, and users and authors.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and NID offers much more, some features to be mentioned a bit later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7"/>
          <p:cNvSpPr txBox="1"/>
          <p:nvPr/>
        </p:nvSpPr>
        <p:spPr>
          <a:xfrm>
            <a:off x="196645" y="191729"/>
            <a:ext cx="11798700" cy="698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NID </a:t>
            </a:r>
            <a:r>
              <a:rPr lang="de-DE" sz="2800" b="0" i="0" u="none" strike="noStrike" cap="none" dirty="0" err="1">
                <a:solidFill>
                  <a:srgbClr val="000000"/>
                </a:solidFill>
                <a:latin typeface="Calibri"/>
                <a:ea typeface="Calibri"/>
                <a:cs typeface="Calibri"/>
                <a:sym typeface="Calibri"/>
              </a:rPr>
              <a:t>has</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many</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application</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areas</a:t>
            </a:r>
            <a:r>
              <a:rPr lang="de-DE" sz="2800" b="0" i="0" u="none" strike="noStrike" cap="none" dirty="0">
                <a:solidFill>
                  <a:srgbClr val="000000"/>
                </a:solidFill>
                <a:latin typeface="Calibri"/>
                <a:ea typeface="Calibri"/>
                <a:cs typeface="Calibri"/>
                <a:sym typeface="Calibri"/>
              </a:rPr>
              <a:t> such </a:t>
            </a:r>
            <a:r>
              <a:rPr lang="de-DE" sz="2800" b="0" i="0" u="none" strike="noStrike" cap="none" dirty="0" err="1">
                <a:solidFill>
                  <a:srgbClr val="000000"/>
                </a:solidFill>
                <a:latin typeface="Calibri"/>
                <a:ea typeface="Calibri"/>
                <a:cs typeface="Calibri"/>
                <a:sym typeface="Calibri"/>
              </a:rPr>
              <a:t>as</a:t>
            </a:r>
            <a:r>
              <a:rPr lang="de-DE" sz="28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None/>
            </a:pPr>
            <a:endParaRPr sz="2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 </a:t>
            </a:r>
            <a:r>
              <a:rPr lang="de-DE" sz="2400" dirty="0">
                <a:latin typeface="Calibri"/>
                <a:ea typeface="Calibri"/>
                <a:cs typeface="Calibri"/>
                <a:sym typeface="Calibri"/>
              </a:rPr>
              <a:t>Advertising</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reports</a:t>
            </a:r>
            <a:r>
              <a:rPr lang="de-DE" sz="2400" b="0" i="0" u="none" strike="noStrike" cap="none" dirty="0">
                <a:solidFill>
                  <a:srgbClr val="000000"/>
                </a:solidFill>
                <a:latin typeface="Calibri"/>
                <a:ea typeface="Calibri"/>
                <a:cs typeface="Calibri"/>
                <a:sym typeface="Calibri"/>
              </a:rPr>
              <a:t> on </a:t>
            </a:r>
            <a:r>
              <a:rPr lang="de-DE" sz="2400" b="0" i="0" u="none" strike="noStrike" cap="none" dirty="0" err="1">
                <a:solidFill>
                  <a:srgbClr val="000000"/>
                </a:solidFill>
                <a:latin typeface="Calibri"/>
                <a:ea typeface="Calibri"/>
                <a:cs typeface="Calibri"/>
                <a:sym typeface="Calibri"/>
              </a:rPr>
              <a:t>achievements</a:t>
            </a:r>
            <a:r>
              <a:rPr lang="de-DE" sz="2400" b="0" i="0" u="none" strike="noStrike" cap="none" dirty="0">
                <a:solidFill>
                  <a:srgbClr val="000000"/>
                </a:solidFill>
                <a:latin typeface="Calibri"/>
                <a:ea typeface="Calibri"/>
                <a:cs typeface="Calibri"/>
                <a:sym typeface="Calibri"/>
              </a:rPr>
              <a:t> in </a:t>
            </a:r>
            <a:r>
              <a:rPr lang="de-DE" sz="2400" b="0" i="0" u="none" strike="noStrike" cap="none" dirty="0" err="1">
                <a:solidFill>
                  <a:srgbClr val="000000"/>
                </a:solidFill>
                <a:latin typeface="Calibri"/>
                <a:ea typeface="Calibri"/>
                <a:cs typeface="Calibri"/>
                <a:sym typeface="Calibri"/>
              </a:rPr>
              <a:t>organizations</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or</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government</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institutions</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see</a:t>
            </a:r>
            <a:r>
              <a:rPr lang="de-DE" sz="2400" b="0" i="0" u="none" strike="noStrike" cap="none" dirty="0">
                <a:solidFill>
                  <a:srgbClr val="000000"/>
                </a:solidFill>
                <a:latin typeface="Calibri"/>
                <a:ea typeface="Calibri"/>
                <a:cs typeface="Calibri"/>
                <a:sym typeface="Calibri"/>
              </a:rPr>
              <a:t> e.g. </a:t>
            </a:r>
            <a:r>
              <a:rPr lang="de-DE" sz="2400" b="0" i="0" u="sng" strike="noStrike" cap="none"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https://www.nid-library.com/Home/Collections/37</a:t>
            </a:r>
            <a:r>
              <a:rPr lang="de-DE" sz="24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 Support </a:t>
            </a:r>
            <a:r>
              <a:rPr lang="de-DE" sz="2400" b="0" i="0" u="none" strike="noStrike" cap="none" dirty="0" err="1">
                <a:solidFill>
                  <a:srgbClr val="000000"/>
                </a:solidFill>
                <a:latin typeface="Calibri"/>
                <a:ea typeface="Calibri"/>
                <a:cs typeface="Calibri"/>
                <a:sym typeface="Calibri"/>
              </a:rPr>
              <a:t>of</a:t>
            </a:r>
            <a:r>
              <a:rPr lang="de-DE" sz="2400" b="0" i="0" u="none" strike="noStrike" cap="none" dirty="0">
                <a:solidFill>
                  <a:srgbClr val="000000"/>
                </a:solidFill>
                <a:latin typeface="Calibri"/>
                <a:ea typeface="Calibri"/>
                <a:cs typeface="Calibri"/>
                <a:sym typeface="Calibri"/>
              </a:rPr>
              <a:t> E-Learning </a:t>
            </a:r>
            <a:r>
              <a:rPr lang="de-DE" sz="2400" b="0" i="0" u="none" strike="noStrike" cap="none" dirty="0" err="1">
                <a:solidFill>
                  <a:srgbClr val="000000"/>
                </a:solidFill>
                <a:latin typeface="Calibri"/>
                <a:ea typeface="Calibri"/>
                <a:cs typeface="Calibri"/>
                <a:sym typeface="Calibri"/>
              </a:rPr>
              <a:t>including</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use</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of</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groups</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see</a:t>
            </a:r>
            <a:r>
              <a:rPr lang="de-DE" sz="2400" b="0" i="0" u="none" strike="noStrike" cap="none" dirty="0">
                <a:solidFill>
                  <a:srgbClr val="000000"/>
                </a:solidFill>
                <a:latin typeface="Calibri"/>
                <a:ea typeface="Calibri"/>
                <a:cs typeface="Calibri"/>
                <a:sym typeface="Calibri"/>
              </a:rPr>
              <a:t> e.g. </a:t>
            </a:r>
            <a:r>
              <a:rPr lang="de-DE" sz="2400" b="0" i="0" u="none" strike="noStrike" cap="none" dirty="0" err="1">
                <a:solidFill>
                  <a:srgbClr val="000000"/>
                </a:solidFill>
                <a:latin typeface="Calibri"/>
                <a:ea typeface="Calibri"/>
                <a:cs typeface="Calibri"/>
                <a:sym typeface="Calibri"/>
              </a:rPr>
              <a:t>page</a:t>
            </a:r>
            <a:r>
              <a:rPr lang="de-DE" sz="2400" b="0" i="0" u="none" strike="noStrike" cap="none" dirty="0">
                <a:solidFill>
                  <a:srgbClr val="000000"/>
                </a:solidFill>
                <a:latin typeface="Calibri"/>
                <a:ea typeface="Calibri"/>
                <a:cs typeface="Calibri"/>
                <a:sym typeface="Calibri"/>
              </a:rPr>
              <a:t> 31)</a:t>
            </a:r>
            <a:endParaRPr dirty="0"/>
          </a:p>
          <a:p>
            <a:pPr marL="0" marR="0" lvl="0" indent="0" algn="l"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 Conference </a:t>
            </a:r>
            <a:r>
              <a:rPr lang="de-DE" sz="2400" b="0" i="0" u="none" strike="noStrike" cap="none" dirty="0" err="1">
                <a:solidFill>
                  <a:srgbClr val="000000"/>
                </a:solidFill>
                <a:latin typeface="Calibri"/>
                <a:ea typeface="Calibri"/>
                <a:cs typeface="Calibri"/>
                <a:sym typeface="Calibri"/>
              </a:rPr>
              <a:t>proceedings</a:t>
            </a:r>
            <a:r>
              <a:rPr lang="de-DE" sz="2400" b="0" i="0" u="none" strike="noStrike" cap="none" dirty="0">
                <a:solidFill>
                  <a:srgbClr val="000000"/>
                </a:solidFill>
                <a:latin typeface="Calibri"/>
                <a:ea typeface="Calibri"/>
                <a:cs typeface="Calibri"/>
                <a:sym typeface="Calibri"/>
              </a:rPr>
              <a:t> and </a:t>
            </a:r>
            <a:r>
              <a:rPr lang="de-DE" sz="2400" b="0" i="0" u="none" strike="noStrike" cap="none" dirty="0" err="1">
                <a:solidFill>
                  <a:srgbClr val="000000"/>
                </a:solidFill>
                <a:latin typeface="Calibri"/>
                <a:ea typeface="Calibri"/>
                <a:cs typeface="Calibri"/>
                <a:sym typeface="Calibri"/>
              </a:rPr>
              <a:t>journals</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see</a:t>
            </a:r>
            <a:r>
              <a:rPr lang="de-DE" sz="2400" b="0" i="0" u="none" strike="noStrike" cap="none" dirty="0">
                <a:solidFill>
                  <a:srgbClr val="000000"/>
                </a:solidFill>
                <a:latin typeface="Calibri"/>
                <a:ea typeface="Calibri"/>
                <a:cs typeface="Calibri"/>
                <a:sym typeface="Calibri"/>
              </a:rPr>
              <a:t> e.g. </a:t>
            </a:r>
            <a:br>
              <a:rPr lang="de-DE" sz="2400" b="0" i="0" u="none" strike="noStrike" cap="none" dirty="0">
                <a:solidFill>
                  <a:srgbClr val="000000"/>
                </a:solidFill>
                <a:latin typeface="Calibri"/>
                <a:ea typeface="Calibri"/>
                <a:cs typeface="Calibri"/>
                <a:sym typeface="Calibri"/>
              </a:rPr>
            </a:br>
            <a:r>
              <a:rPr lang="de-DE" sz="240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https://www.nid-library.com/Home/Collections/31</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 Digital </a:t>
            </a:r>
            <a:r>
              <a:rPr lang="de-DE" sz="2400" b="0" i="0" u="none" strike="noStrike" cap="none" dirty="0" err="1">
                <a:solidFill>
                  <a:srgbClr val="000000"/>
                </a:solidFill>
                <a:latin typeface="Calibri"/>
                <a:ea typeface="Calibri"/>
                <a:cs typeface="Calibri"/>
                <a:sym typeface="Calibri"/>
              </a:rPr>
              <a:t>libraries</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see</a:t>
            </a:r>
            <a:r>
              <a:rPr lang="de-DE" sz="2400" b="0" i="0" u="none" strike="noStrike" cap="none" dirty="0">
                <a:solidFill>
                  <a:srgbClr val="000000"/>
                </a:solidFill>
                <a:latin typeface="Calibri"/>
                <a:ea typeface="Calibri"/>
                <a:cs typeface="Calibri"/>
                <a:sym typeface="Calibri"/>
              </a:rPr>
              <a:t> e.g. </a:t>
            </a:r>
            <a:r>
              <a:rPr lang="de-DE" sz="2400" b="0" i="0" u="sng" strike="noStrike" cap="none"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https://nid-library.com</a:t>
            </a:r>
            <a:r>
              <a:rPr lang="de-DE" sz="24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 Company internal and external </a:t>
            </a:r>
            <a:r>
              <a:rPr lang="de-DE" sz="2400" b="0" i="0" u="none" strike="noStrike" cap="none" dirty="0" err="1">
                <a:solidFill>
                  <a:srgbClr val="000000"/>
                </a:solidFill>
                <a:latin typeface="Calibri"/>
                <a:ea typeface="Calibri"/>
                <a:cs typeface="Calibri"/>
                <a:sym typeface="Calibri"/>
              </a:rPr>
              <a:t>documentation</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see</a:t>
            </a:r>
            <a:r>
              <a:rPr lang="de-DE" sz="2400" b="0" i="0" u="none" strike="noStrike" cap="none" dirty="0">
                <a:solidFill>
                  <a:srgbClr val="000000"/>
                </a:solidFill>
                <a:latin typeface="Calibri"/>
                <a:ea typeface="Calibri"/>
                <a:cs typeface="Calibri"/>
                <a:sym typeface="Calibri"/>
              </a:rPr>
              <a:t> e.g. </a:t>
            </a:r>
            <a:r>
              <a:rPr lang="de-DE" sz="2400" b="0" i="0" u="none" strike="noStrike" cap="none" dirty="0" err="1">
                <a:solidFill>
                  <a:srgbClr val="000000"/>
                </a:solidFill>
                <a:latin typeface="Calibri"/>
                <a:ea typeface="Calibri"/>
                <a:cs typeface="Calibri"/>
                <a:sym typeface="Calibri"/>
              </a:rPr>
              <a:t>page</a:t>
            </a:r>
            <a:r>
              <a:rPr lang="de-DE" sz="2400" b="0" i="0" u="none" strike="noStrike" cap="none" dirty="0">
                <a:solidFill>
                  <a:srgbClr val="000000"/>
                </a:solidFill>
                <a:latin typeface="Calibri"/>
                <a:ea typeface="Calibri"/>
                <a:cs typeface="Calibri"/>
                <a:sym typeface="Calibri"/>
              </a:rPr>
              <a:t> 32)</a:t>
            </a:r>
            <a:endParaRPr dirty="0"/>
          </a:p>
          <a:p>
            <a:pPr marL="0" marR="0" lvl="0" indent="0" algn="l"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Touristic</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information</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see</a:t>
            </a:r>
            <a:r>
              <a:rPr lang="de-DE" sz="2400" b="0" i="0" u="none" strike="noStrike" cap="none" dirty="0">
                <a:solidFill>
                  <a:srgbClr val="000000"/>
                </a:solidFill>
                <a:latin typeface="Calibri"/>
                <a:ea typeface="Calibri"/>
                <a:cs typeface="Calibri"/>
                <a:sym typeface="Calibri"/>
              </a:rPr>
              <a:t> e.g. </a:t>
            </a:r>
            <a:br>
              <a:rPr lang="de-DE" sz="2400" b="0" i="0" u="none" strike="noStrike" cap="none" dirty="0">
                <a:solidFill>
                  <a:srgbClr val="000000"/>
                </a:solidFill>
                <a:latin typeface="Calibri"/>
                <a:ea typeface="Calibri"/>
                <a:cs typeface="Calibri"/>
                <a:sym typeface="Calibri"/>
              </a:rPr>
            </a:br>
            <a:r>
              <a:rPr lang="de-DE" sz="2400" b="0" i="0" u="sng" strike="noStrike" cap="none" dirty="0">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https://www.nid-library.com/Home/BookDetail/857</a:t>
            </a:r>
            <a:r>
              <a:rPr lang="de-DE" sz="24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 Support </a:t>
            </a:r>
            <a:r>
              <a:rPr lang="de-DE" sz="2400" b="0" i="0" u="none" strike="noStrike" cap="none" dirty="0" err="1">
                <a:solidFill>
                  <a:srgbClr val="000000"/>
                </a:solidFill>
                <a:latin typeface="Calibri"/>
                <a:ea typeface="Calibri"/>
                <a:cs typeface="Calibri"/>
                <a:sym typeface="Calibri"/>
              </a:rPr>
              <a:t>of</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ordinary</a:t>
            </a:r>
            <a:r>
              <a:rPr lang="de-DE" sz="2400" b="0" i="0" u="none" strike="noStrike" cap="none" dirty="0">
                <a:solidFill>
                  <a:srgbClr val="000000"/>
                </a:solidFill>
                <a:latin typeface="Calibri"/>
                <a:ea typeface="Calibri"/>
                <a:cs typeface="Calibri"/>
                <a:sym typeface="Calibri"/>
              </a:rPr>
              <a:t> </a:t>
            </a:r>
            <a:r>
              <a:rPr lang="de-DE" sz="2400" dirty="0">
                <a:latin typeface="Calibri"/>
                <a:ea typeface="Calibri"/>
                <a:cs typeface="Calibri"/>
                <a:sym typeface="Calibri"/>
              </a:rPr>
              <a:t>Web Servers</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see</a:t>
            </a:r>
            <a:r>
              <a:rPr lang="de-DE" sz="2400" b="0" i="0" u="none" strike="noStrike" cap="none" dirty="0">
                <a:solidFill>
                  <a:srgbClr val="000000"/>
                </a:solidFill>
                <a:latin typeface="Calibri"/>
                <a:ea typeface="Calibri"/>
                <a:cs typeface="Calibri"/>
                <a:sym typeface="Calibri"/>
              </a:rPr>
              <a:t> e.g.</a:t>
            </a:r>
            <a:endParaRPr dirty="0"/>
          </a:p>
          <a:p>
            <a:pPr marL="0" marR="0" lvl="0" indent="0" algn="l" rtl="0">
              <a:lnSpc>
                <a:spcPct val="100000"/>
              </a:lnSpc>
              <a:spcBef>
                <a:spcPts val="0"/>
              </a:spcBef>
              <a:spcAft>
                <a:spcPts val="0"/>
              </a:spcAft>
              <a:buNone/>
            </a:pPr>
            <a:r>
              <a:rPr lang="de-DE" sz="2400" b="0" i="0" u="sng" strike="noStrike" cap="none" dirty="0">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https://austria-forum.org/af/Biographien/Fuchs,_Ernst_(geb_</a:t>
            </a:r>
            <a:r>
              <a:rPr lang="de-DE" sz="24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1851)</a:t>
            </a:r>
            <a:endParaRPr dirty="0"/>
          </a:p>
          <a:p>
            <a:pPr marL="0" marR="0" lvl="0" indent="0" algn="l"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 IT </a:t>
            </a:r>
            <a:r>
              <a:rPr lang="de-DE" sz="2400" b="0" i="0" u="none" strike="noStrike" cap="none" dirty="0" err="1">
                <a:solidFill>
                  <a:srgbClr val="000000"/>
                </a:solidFill>
                <a:latin typeface="Calibri"/>
                <a:ea typeface="Calibri"/>
                <a:cs typeface="Calibri"/>
                <a:sym typeface="Calibri"/>
              </a:rPr>
              <a:t>learning</a:t>
            </a:r>
            <a:r>
              <a:rPr lang="de-DE" sz="2400" b="0" i="0" u="none" strike="noStrike" cap="none" dirty="0">
                <a:solidFill>
                  <a:srgbClr val="000000"/>
                </a:solidFill>
                <a:latin typeface="Calibri"/>
                <a:ea typeface="Calibri"/>
                <a:cs typeface="Calibri"/>
                <a:sym typeface="Calibri"/>
              </a:rPr>
              <a:t> in </a:t>
            </a:r>
            <a:r>
              <a:rPr lang="de-DE" sz="2400" b="0" i="0" u="none" strike="noStrike" cap="none" dirty="0" err="1">
                <a:solidFill>
                  <a:srgbClr val="000000"/>
                </a:solidFill>
                <a:latin typeface="Calibri"/>
                <a:ea typeface="Calibri"/>
                <a:cs typeface="Calibri"/>
                <a:sym typeface="Calibri"/>
              </a:rPr>
              <a:t>schools</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or</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other</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educational</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institutions</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see</a:t>
            </a:r>
            <a:r>
              <a:rPr lang="de-DE" sz="2400" b="0" i="0" u="none" strike="noStrike" cap="none" dirty="0">
                <a:solidFill>
                  <a:srgbClr val="000000"/>
                </a:solidFill>
                <a:latin typeface="Calibri"/>
                <a:ea typeface="Calibri"/>
                <a:cs typeface="Calibri"/>
                <a:sym typeface="Calibri"/>
              </a:rPr>
              <a:t> e.g. </a:t>
            </a:r>
            <a:r>
              <a:rPr lang="de-DE" sz="2400" b="0" i="0" u="none" strike="noStrike" cap="none" dirty="0" err="1">
                <a:solidFill>
                  <a:srgbClr val="000000"/>
                </a:solidFill>
                <a:latin typeface="Calibri"/>
                <a:ea typeface="Calibri"/>
                <a:cs typeface="Calibri"/>
                <a:sym typeface="Calibri"/>
              </a:rPr>
              <a:t>the</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following</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pages</a:t>
            </a:r>
            <a:r>
              <a:rPr lang="de-DE" sz="2400" b="0" i="0" u="none" strike="noStrike" cap="none" dirty="0">
                <a:solidFill>
                  <a:srgbClr val="000000"/>
                </a:solidFill>
                <a:latin typeface="Calibri"/>
                <a:ea typeface="Calibri"/>
                <a:cs typeface="Calibri"/>
                <a:sym typeface="Calibri"/>
              </a:rPr>
              <a:t> 16-23 </a:t>
            </a:r>
            <a:r>
              <a:rPr lang="de-DE" sz="2400" b="0" i="0" u="none" strike="noStrike" cap="none" dirty="0" err="1">
                <a:solidFill>
                  <a:srgbClr val="000000"/>
                </a:solidFill>
                <a:latin typeface="Calibri"/>
                <a:ea typeface="Calibri"/>
                <a:cs typeface="Calibri"/>
                <a:sym typeface="Calibri"/>
              </a:rPr>
              <a:t>describing</a:t>
            </a:r>
            <a:r>
              <a:rPr lang="de-DE" sz="2400" b="0" i="0" u="none" strike="noStrike" cap="none" dirty="0">
                <a:solidFill>
                  <a:srgbClr val="000000"/>
                </a:solidFill>
                <a:latin typeface="Calibri"/>
                <a:ea typeface="Calibri"/>
                <a:cs typeface="Calibri"/>
                <a:sym typeface="Calibri"/>
              </a:rPr>
              <a:t> a </a:t>
            </a:r>
            <a:r>
              <a:rPr lang="de-DE" sz="2400" b="0" i="0" u="none" strike="noStrike" cap="none" dirty="0" err="1">
                <a:solidFill>
                  <a:srgbClr val="000000"/>
                </a:solidFill>
                <a:latin typeface="Calibri"/>
                <a:ea typeface="Calibri"/>
                <a:cs typeface="Calibri"/>
                <a:sym typeface="Calibri"/>
              </a:rPr>
              <a:t>project</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that</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obtained</a:t>
            </a:r>
            <a:r>
              <a:rPr lang="de-DE" sz="2400" b="0" i="0" u="none" strike="noStrike" cap="none" dirty="0">
                <a:solidFill>
                  <a:srgbClr val="000000"/>
                </a:solidFill>
                <a:latin typeface="Calibri"/>
                <a:ea typeface="Calibri"/>
                <a:cs typeface="Calibri"/>
                <a:sym typeface="Calibri"/>
              </a:rPr>
              <a:t> an </a:t>
            </a:r>
            <a:r>
              <a:rPr lang="de-DE" sz="2400" b="0" i="0" u="none" strike="noStrike" cap="none" dirty="0" err="1">
                <a:solidFill>
                  <a:srgbClr val="000000"/>
                </a:solidFill>
                <a:latin typeface="Calibri"/>
                <a:ea typeface="Calibri"/>
                <a:cs typeface="Calibri"/>
                <a:sym typeface="Calibri"/>
              </a:rPr>
              <a:t>award</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by</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the</a:t>
            </a:r>
            <a:r>
              <a:rPr lang="de-DE" sz="2400" b="0" i="0" u="none" strike="noStrike" cap="none" dirty="0">
                <a:solidFill>
                  <a:srgbClr val="000000"/>
                </a:solidFill>
                <a:latin typeface="Calibri"/>
                <a:ea typeface="Calibri"/>
                <a:cs typeface="Calibri"/>
                <a:sym typeface="Calibri"/>
              </a:rPr>
              <a:t> </a:t>
            </a:r>
            <a:r>
              <a:rPr lang="de-DE" sz="2400" dirty="0" err="1">
                <a:latin typeface="Calibri"/>
                <a:ea typeface="Calibri"/>
                <a:cs typeface="Calibri"/>
                <a:sym typeface="Calibri"/>
              </a:rPr>
              <a:t>ministry</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of</a:t>
            </a:r>
            <a:r>
              <a:rPr lang="de-DE" sz="2400" b="0" i="0" u="none" strike="noStrike" cap="none" dirty="0">
                <a:solidFill>
                  <a:srgbClr val="000000"/>
                </a:solidFill>
                <a:latin typeface="Calibri"/>
                <a:ea typeface="Calibri"/>
                <a:cs typeface="Calibri"/>
                <a:sym typeface="Calibri"/>
              </a:rPr>
              <a:t> Education </a:t>
            </a:r>
            <a:r>
              <a:rPr lang="de-DE" sz="2400" dirty="0">
                <a:latin typeface="Calibri"/>
                <a:ea typeface="Calibri"/>
                <a:cs typeface="Calibri"/>
                <a:sym typeface="Calibri"/>
              </a:rPr>
              <a:t>and</a:t>
            </a:r>
            <a:r>
              <a:rPr lang="de-DE" sz="2400" b="0" i="0" u="none" strike="noStrike" cap="none" dirty="0">
                <a:solidFill>
                  <a:srgbClr val="000000"/>
                </a:solidFill>
                <a:latin typeface="Calibri"/>
                <a:ea typeface="Calibri"/>
                <a:cs typeface="Calibri"/>
                <a:sym typeface="Calibri"/>
              </a:rPr>
              <a:t> Research)</a:t>
            </a:r>
            <a:endParaRPr dirty="0"/>
          </a:p>
          <a:p>
            <a:pPr marL="0" marR="0" lvl="0" indent="0" algn="l" rtl="0">
              <a:lnSpc>
                <a:spcPct val="10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A </a:t>
            </a:r>
            <a:r>
              <a:rPr lang="de-DE" sz="2800" b="0" i="0" u="none" strike="noStrike" cap="none" dirty="0" err="1">
                <a:solidFill>
                  <a:srgbClr val="000000"/>
                </a:solidFill>
                <a:latin typeface="Calibri"/>
                <a:ea typeface="Calibri"/>
                <a:cs typeface="Calibri"/>
                <a:sym typeface="Calibri"/>
              </a:rPr>
              <a:t>number</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of</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examples</a:t>
            </a:r>
            <a:r>
              <a:rPr lang="de-DE" sz="2800" b="0" i="0" u="none" strike="noStrike" cap="none" dirty="0">
                <a:solidFill>
                  <a:srgbClr val="000000"/>
                </a:solidFill>
                <a:latin typeface="Calibri"/>
                <a:ea typeface="Calibri"/>
                <a:cs typeface="Calibri"/>
                <a:sym typeface="Calibri"/>
              </a:rPr>
              <a:t> will </a:t>
            </a:r>
            <a:r>
              <a:rPr lang="de-DE" sz="2800" b="0" i="0" u="none" strike="noStrike" cap="none" dirty="0" err="1">
                <a:solidFill>
                  <a:srgbClr val="000000"/>
                </a:solidFill>
                <a:latin typeface="Calibri"/>
                <a:ea typeface="Calibri"/>
                <a:cs typeface="Calibri"/>
                <a:sym typeface="Calibri"/>
              </a:rPr>
              <a:t>be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shown</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life</a:t>
            </a:r>
            <a:r>
              <a:rPr lang="de-DE" sz="2800" b="0" i="0" u="none" strike="noStrike" cap="none" dirty="0">
                <a:solidFill>
                  <a:srgbClr val="000000"/>
                </a:solidFill>
                <a:latin typeface="Calibri"/>
                <a:ea typeface="Calibri"/>
                <a:cs typeface="Calibri"/>
                <a:sym typeface="Calibri"/>
              </a:rPr>
              <a:t> in </a:t>
            </a:r>
            <a:r>
              <a:rPr lang="de-DE" sz="2800" b="0" i="0" u="none" strike="noStrike" cap="none" dirty="0" err="1">
                <a:solidFill>
                  <a:srgbClr val="000000"/>
                </a:solidFill>
                <a:latin typeface="Calibri"/>
                <a:ea typeface="Calibri"/>
                <a:cs typeface="Calibri"/>
                <a:sym typeface="Calibri"/>
              </a:rPr>
              <a:t>the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second</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talk</a:t>
            </a:r>
            <a:r>
              <a:rPr lang="de-DE" sz="28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p:nvPr/>
        </p:nvSpPr>
        <p:spPr>
          <a:xfrm>
            <a:off x="506437" y="492369"/>
            <a:ext cx="1084619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Dr. D. Camhy and I have used the system e.g. in the „FIDEL“ Project with a school South of Graz:</a:t>
            </a:r>
            <a:endParaRPr/>
          </a:p>
        </p:txBody>
      </p:sp>
      <p:pic>
        <p:nvPicPr>
          <p:cNvPr id="208" name="Google Shape;208;p28"/>
          <p:cNvPicPr preferRelativeResize="0"/>
          <p:nvPr/>
        </p:nvPicPr>
        <p:blipFill rotWithShape="1">
          <a:blip r:embed="rId3">
            <a:alphaModFix/>
          </a:blip>
          <a:srcRect/>
          <a:stretch/>
        </p:blipFill>
        <p:spPr>
          <a:xfrm>
            <a:off x="506437" y="1463040"/>
            <a:ext cx="5317588" cy="5326709"/>
          </a:xfrm>
          <a:prstGeom prst="rect">
            <a:avLst/>
          </a:prstGeom>
          <a:noFill/>
          <a:ln>
            <a:noFill/>
          </a:ln>
        </p:spPr>
      </p:pic>
      <p:sp>
        <p:nvSpPr>
          <p:cNvPr id="209" name="Google Shape;209;p28"/>
          <p:cNvSpPr txBox="1"/>
          <p:nvPr/>
        </p:nvSpPr>
        <p:spPr>
          <a:xfrm>
            <a:off x="6096000" y="1463040"/>
            <a:ext cx="5078400" cy="483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We asked </a:t>
            </a:r>
            <a:r>
              <a:rPr lang="de-DE" sz="2800">
                <a:latin typeface="Calibri"/>
                <a:ea typeface="Calibri"/>
                <a:cs typeface="Calibri"/>
                <a:sym typeface="Calibri"/>
              </a:rPr>
              <a:t>students</a:t>
            </a:r>
            <a:r>
              <a:rPr lang="de-DE" sz="2800" b="0" i="0" u="none" strike="noStrike" cap="none">
                <a:solidFill>
                  <a:srgbClr val="000000"/>
                </a:solidFill>
                <a:latin typeface="Calibri"/>
                <a:ea typeface="Calibri"/>
                <a:cs typeface="Calibri"/>
                <a:sym typeface="Calibri"/>
              </a:rPr>
              <a:t> what topics they are interested in. </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We would then prepare a list of documents for each topic, ask the students to study them and add annotations (comments).</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The main topics for the first group turned out to be  the following.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9"/>
          <p:cNvPicPr preferRelativeResize="0"/>
          <p:nvPr/>
        </p:nvPicPr>
        <p:blipFill rotWithShape="1">
          <a:blip r:embed="rId3">
            <a:alphaModFix/>
          </a:blip>
          <a:srcRect/>
          <a:stretch/>
        </p:blipFill>
        <p:spPr>
          <a:xfrm>
            <a:off x="3792" y="154745"/>
            <a:ext cx="11787716" cy="6776566"/>
          </a:xfrm>
          <a:prstGeom prst="rect">
            <a:avLst/>
          </a:prstGeom>
          <a:noFill/>
          <a:ln>
            <a:noFill/>
          </a:ln>
        </p:spPr>
      </p:pic>
      <p:sp>
        <p:nvSpPr>
          <p:cNvPr id="216" name="Google Shape;216;p29"/>
          <p:cNvSpPr txBox="1"/>
          <p:nvPr/>
        </p:nvSpPr>
        <p:spPr>
          <a:xfrm>
            <a:off x="6288258" y="4684542"/>
            <a:ext cx="4768948"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Let us look as an example at a part of one page of one document in the section Klimawandel (climate change)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0"/>
          <p:cNvPicPr preferRelativeResize="0"/>
          <p:nvPr/>
        </p:nvPicPr>
        <p:blipFill rotWithShape="1">
          <a:blip r:embed="rId3">
            <a:alphaModFix/>
          </a:blip>
          <a:srcRect/>
          <a:stretch/>
        </p:blipFill>
        <p:spPr>
          <a:xfrm>
            <a:off x="0" y="0"/>
            <a:ext cx="6934493" cy="5125641"/>
          </a:xfrm>
          <a:prstGeom prst="rect">
            <a:avLst/>
          </a:prstGeom>
          <a:noFill/>
          <a:ln>
            <a:noFill/>
          </a:ln>
        </p:spPr>
      </p:pic>
      <p:sp>
        <p:nvSpPr>
          <p:cNvPr id="223" name="Google Shape;223;p30"/>
          <p:cNvSpPr txBox="1"/>
          <p:nvPr/>
        </p:nvSpPr>
        <p:spPr>
          <a:xfrm>
            <a:off x="7032967" y="220082"/>
            <a:ext cx="4652700" cy="483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Everything you see in a bluish rectangle indicates that  a student made an annotation.</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Clicking at the third one would show a movie on the change of the </a:t>
            </a:r>
            <a:r>
              <a:rPr lang="de-DE" sz="2800">
                <a:latin typeface="Calibri"/>
                <a:ea typeface="Calibri"/>
                <a:cs typeface="Calibri"/>
                <a:sym typeface="Calibri"/>
              </a:rPr>
              <a:t>atmosphere</a:t>
            </a:r>
            <a:r>
              <a:rPr lang="de-DE" sz="2800" b="0" i="0" u="none" strike="noStrike" cap="none">
                <a:solidFill>
                  <a:srgbClr val="000000"/>
                </a:solidFill>
                <a:latin typeface="Calibri"/>
                <a:ea typeface="Calibri"/>
                <a:cs typeface="Calibri"/>
                <a:sym typeface="Calibri"/>
              </a:rPr>
              <a:t> because of emissions </a:t>
            </a:r>
            <a:r>
              <a:rPr lang="de-DE" sz="2800">
                <a:latin typeface="Calibri"/>
                <a:ea typeface="Calibri"/>
                <a:cs typeface="Calibri"/>
                <a:sym typeface="Calibri"/>
              </a:rPr>
              <a:t>greenhouse</a:t>
            </a:r>
            <a:r>
              <a:rPr lang="de-DE" sz="2800" b="0" i="0" u="none" strike="noStrike" cap="none">
                <a:solidFill>
                  <a:srgbClr val="000000"/>
                </a:solidFill>
                <a:latin typeface="Calibri"/>
                <a:ea typeface="Calibri"/>
                <a:cs typeface="Calibri"/>
                <a:sym typeface="Calibri"/>
              </a:rPr>
              <a:t> gases.</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But let us have a closer look at the  second entry.</a:t>
            </a:r>
            <a:endParaRPr/>
          </a:p>
        </p:txBody>
      </p:sp>
      <p:sp>
        <p:nvSpPr>
          <p:cNvPr id="224" name="Google Shape;224;p30"/>
          <p:cNvSpPr txBox="1"/>
          <p:nvPr/>
        </p:nvSpPr>
        <p:spPr>
          <a:xfrm>
            <a:off x="0" y="5421063"/>
            <a:ext cx="100302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Example taken from page</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https://nid.kinderphilosophie.at/Home/ViewBook/253/2/view</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1"/>
          <p:cNvPicPr preferRelativeResize="0"/>
          <p:nvPr/>
        </p:nvPicPr>
        <p:blipFill rotWithShape="1">
          <a:blip r:embed="rId3">
            <a:alphaModFix/>
          </a:blip>
          <a:srcRect/>
          <a:stretch/>
        </p:blipFill>
        <p:spPr>
          <a:xfrm>
            <a:off x="224434" y="338666"/>
            <a:ext cx="6086055" cy="5133665"/>
          </a:xfrm>
          <a:prstGeom prst="rect">
            <a:avLst/>
          </a:prstGeom>
          <a:noFill/>
          <a:ln>
            <a:noFill/>
          </a:ln>
        </p:spPr>
      </p:pic>
      <p:sp>
        <p:nvSpPr>
          <p:cNvPr id="231" name="Google Shape;231;p31"/>
          <p:cNvSpPr txBox="1"/>
          <p:nvPr/>
        </p:nvSpPr>
        <p:spPr>
          <a:xfrm>
            <a:off x="6487551" y="-56271"/>
            <a:ext cx="5540400" cy="591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You can see that the student has used a picture that she was allowed to use under a Creative Common License, added where it came from, and a link to a major contribution on the </a:t>
            </a:r>
            <a:r>
              <a:rPr lang="de-DE" sz="2800">
                <a:latin typeface="Calibri"/>
                <a:ea typeface="Calibri"/>
                <a:cs typeface="Calibri"/>
                <a:sym typeface="Calibri"/>
              </a:rPr>
              <a:t>Greenhouse</a:t>
            </a:r>
            <a:r>
              <a:rPr lang="de-DE" sz="2800" b="0" i="0" u="none" strike="noStrike" cap="none">
                <a:solidFill>
                  <a:srgbClr val="000000"/>
                </a:solidFill>
                <a:latin typeface="Calibri"/>
                <a:ea typeface="Calibri"/>
                <a:cs typeface="Calibri"/>
                <a:sym typeface="Calibri"/>
              </a:rPr>
              <a:t> effect.</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However, one crucial aspect of NID is that </a:t>
            </a:r>
            <a:r>
              <a:rPr lang="de-DE" sz="2800" b="1" i="0" u="none" strike="noStrike" cap="none">
                <a:solidFill>
                  <a:srgbClr val="000000"/>
                </a:solidFill>
                <a:latin typeface="Calibri"/>
                <a:ea typeface="Calibri"/>
                <a:cs typeface="Calibri"/>
                <a:sym typeface="Calibri"/>
              </a:rPr>
              <a:t>even pictures that cannot be copied because of copyright </a:t>
            </a:r>
            <a:r>
              <a:rPr lang="de-DE" sz="2800" b="1" i="0" u="none" strike="noStrike" cap="none">
                <a:solidFill>
                  <a:srgbClr val="C00000"/>
                </a:solidFill>
                <a:latin typeface="Calibri"/>
                <a:ea typeface="Calibri"/>
                <a:cs typeface="Calibri"/>
                <a:sym typeface="Calibri"/>
              </a:rPr>
              <a:t>can</a:t>
            </a:r>
            <a:r>
              <a:rPr lang="de-DE" sz="2800" b="0"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usually be used in annotations, by not copying them, but by just</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incorporating their graphic address.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31"/>
          <p:cNvSpPr txBox="1"/>
          <p:nvPr/>
        </p:nvSpPr>
        <p:spPr>
          <a:xfrm>
            <a:off x="0" y="5528603"/>
            <a:ext cx="12027877"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For the observer it looks exactly like the picture was copied, but actually whenever the annotation is activated the picture is shown on the original server. This is completely legal… exactly as legal as links are in general.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p:nvPr/>
        </p:nvSpPr>
        <p:spPr>
          <a:xfrm>
            <a:off x="224657" y="251073"/>
            <a:ext cx="11249700" cy="35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Collections of digital documents (like in large websites or digital libraries) are superior over printed material </a:t>
            </a:r>
            <a:r>
              <a:rPr lang="de-DE" sz="2800" b="1" i="0" u="none" strike="noStrike" cap="none">
                <a:solidFill>
                  <a:schemeClr val="dk1"/>
                </a:solidFill>
                <a:latin typeface="Calibri"/>
                <a:ea typeface="Calibri"/>
                <a:cs typeface="Calibri"/>
                <a:sym typeface="Calibri"/>
              </a:rPr>
              <a:t>for users </a:t>
            </a:r>
            <a:r>
              <a:rPr lang="de-DE" sz="2800" b="0" i="0" u="none" strike="noStrike" cap="none">
                <a:solidFill>
                  <a:schemeClr val="dk1"/>
                </a:solidFill>
                <a:latin typeface="Calibri"/>
                <a:ea typeface="Calibri"/>
                <a:cs typeface="Calibri"/>
                <a:sym typeface="Calibri"/>
              </a:rPr>
              <a:t>most often only in two ways:</a:t>
            </a:r>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access is possible 24 hours a day</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they can provide multimedia material beyond text and pictures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a:t>
            </a:r>
            <a:r>
              <a:rPr lang="de-DE" sz="2800">
                <a:solidFill>
                  <a:schemeClr val="dk1"/>
                </a:solidFill>
                <a:latin typeface="Calibri"/>
                <a:ea typeface="Calibri"/>
                <a:cs typeface="Calibri"/>
                <a:sym typeface="Calibri"/>
              </a:rPr>
              <a:t>Of Course</a:t>
            </a:r>
            <a:r>
              <a:rPr lang="de-DE" sz="2800" b="0" i="0" u="none" strike="noStrike" cap="none">
                <a:solidFill>
                  <a:schemeClr val="dk1"/>
                </a:solidFill>
                <a:latin typeface="Calibri"/>
                <a:ea typeface="Calibri"/>
                <a:cs typeface="Calibri"/>
                <a:sym typeface="Calibri"/>
              </a:rPr>
              <a:t> they can provide more information for the information provider</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(like what is accessed how often for how long). However, in my talk I will concentrate today on user aspects.</a:t>
            </a:r>
            <a:endParaRPr sz="3200" b="0" i="0" u="none" strike="noStrike" cap="none">
              <a:solidFill>
                <a:schemeClr val="dk1"/>
              </a:solidFill>
              <a:latin typeface="Calibri"/>
              <a:ea typeface="Calibri"/>
              <a:cs typeface="Calibri"/>
              <a:sym typeface="Calibri"/>
            </a:endParaRPr>
          </a:p>
        </p:txBody>
      </p:sp>
      <p:sp>
        <p:nvSpPr>
          <p:cNvPr id="101" name="Google Shape;101;p14"/>
          <p:cNvSpPr txBox="1"/>
          <p:nvPr/>
        </p:nvSpPr>
        <p:spPr>
          <a:xfrm>
            <a:off x="368710" y="4144714"/>
            <a:ext cx="11105535" cy="2462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1" i="0" u="none" strike="noStrike" cap="none">
                <a:solidFill>
                  <a:schemeClr val="dk1"/>
                </a:solidFill>
                <a:latin typeface="Calibri"/>
                <a:ea typeface="Calibri"/>
                <a:cs typeface="Calibri"/>
                <a:sym typeface="Calibri"/>
              </a:rPr>
              <a:t>Let me start with what happened to me recently:</a:t>
            </a: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I wanted to contact an airline about an issue I could not find on their graphically impressive Web-pages</a:t>
            </a:r>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p:nvPr/>
        </p:nvSpPr>
        <p:spPr>
          <a:xfrm>
            <a:off x="154745" y="379828"/>
            <a:ext cx="1178872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To understand this, let us briefly look at the annotation process. You highlight a spot where you want to add something. In doing so, the following window appears: </a:t>
            </a:r>
            <a:endParaRPr/>
          </a:p>
        </p:txBody>
      </p:sp>
      <p:pic>
        <p:nvPicPr>
          <p:cNvPr id="239" name="Google Shape;239;p32"/>
          <p:cNvPicPr preferRelativeResize="0"/>
          <p:nvPr/>
        </p:nvPicPr>
        <p:blipFill rotWithShape="1">
          <a:blip r:embed="rId3">
            <a:alphaModFix/>
          </a:blip>
          <a:srcRect/>
          <a:stretch/>
        </p:blipFill>
        <p:spPr>
          <a:xfrm>
            <a:off x="248529" y="1764823"/>
            <a:ext cx="7563544" cy="4143608"/>
          </a:xfrm>
          <a:prstGeom prst="rect">
            <a:avLst/>
          </a:prstGeom>
          <a:noFill/>
          <a:ln>
            <a:noFill/>
          </a:ln>
        </p:spPr>
      </p:pic>
      <p:sp>
        <p:nvSpPr>
          <p:cNvPr id="240" name="Google Shape;240;p32"/>
          <p:cNvSpPr txBox="1"/>
          <p:nvPr/>
        </p:nvSpPr>
        <p:spPr>
          <a:xfrm>
            <a:off x="8004517" y="1764823"/>
            <a:ext cx="3938954" cy="44012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You can now enter a text (do not plagiarize!).</a:t>
            </a:r>
            <a:br>
              <a:rPr lang="de-DE" sz="2800" b="0" i="0" u="none" strike="noStrike" cap="none">
                <a:solidFill>
                  <a:srgbClr val="000000"/>
                </a:solidFill>
                <a:latin typeface="Arial"/>
                <a:ea typeface="Arial"/>
                <a:cs typeface="Arial"/>
                <a:sym typeface="Arial"/>
              </a:rPr>
            </a:b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A click at the link icon       allows to add a link and a description.  </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A click on the picture icon     next to it gives the form shown next. </a:t>
            </a:r>
            <a:endParaRPr/>
          </a:p>
        </p:txBody>
      </p:sp>
      <p:pic>
        <p:nvPicPr>
          <p:cNvPr id="241" name="Google Shape;241;p32"/>
          <p:cNvPicPr preferRelativeResize="0"/>
          <p:nvPr/>
        </p:nvPicPr>
        <p:blipFill rotWithShape="1">
          <a:blip r:embed="rId4">
            <a:alphaModFix/>
          </a:blip>
          <a:srcRect/>
          <a:stretch/>
        </p:blipFill>
        <p:spPr>
          <a:xfrm>
            <a:off x="11590441" y="3149818"/>
            <a:ext cx="353030" cy="353030"/>
          </a:xfrm>
          <a:prstGeom prst="rect">
            <a:avLst/>
          </a:prstGeom>
          <a:noFill/>
          <a:ln>
            <a:noFill/>
          </a:ln>
        </p:spPr>
      </p:pic>
      <p:pic>
        <p:nvPicPr>
          <p:cNvPr id="242" name="Google Shape;242;p32"/>
          <p:cNvPicPr preferRelativeResize="0"/>
          <p:nvPr/>
        </p:nvPicPr>
        <p:blipFill rotWithShape="1">
          <a:blip r:embed="rId5">
            <a:alphaModFix/>
          </a:blip>
          <a:srcRect/>
          <a:stretch/>
        </p:blipFill>
        <p:spPr>
          <a:xfrm>
            <a:off x="8844817" y="5362086"/>
            <a:ext cx="285750" cy="257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3"/>
          <p:cNvPicPr preferRelativeResize="0"/>
          <p:nvPr/>
        </p:nvPicPr>
        <p:blipFill rotWithShape="1">
          <a:blip r:embed="rId3">
            <a:alphaModFix/>
          </a:blip>
          <a:srcRect/>
          <a:stretch/>
        </p:blipFill>
        <p:spPr>
          <a:xfrm>
            <a:off x="0" y="0"/>
            <a:ext cx="4527137" cy="3136216"/>
          </a:xfrm>
          <a:prstGeom prst="rect">
            <a:avLst/>
          </a:prstGeom>
          <a:noFill/>
          <a:ln>
            <a:noFill/>
          </a:ln>
        </p:spPr>
      </p:pic>
      <p:pic>
        <p:nvPicPr>
          <p:cNvPr id="249" name="Google Shape;249;p33"/>
          <p:cNvPicPr preferRelativeResize="0"/>
          <p:nvPr/>
        </p:nvPicPr>
        <p:blipFill rotWithShape="1">
          <a:blip r:embed="rId4">
            <a:alphaModFix/>
          </a:blip>
          <a:srcRect/>
          <a:stretch/>
        </p:blipFill>
        <p:spPr>
          <a:xfrm>
            <a:off x="8820443" y="0"/>
            <a:ext cx="3197983" cy="5894322"/>
          </a:xfrm>
          <a:prstGeom prst="rect">
            <a:avLst/>
          </a:prstGeom>
          <a:noFill/>
          <a:ln>
            <a:noFill/>
          </a:ln>
        </p:spPr>
      </p:pic>
      <p:sp>
        <p:nvSpPr>
          <p:cNvPr id="250" name="Google Shape;250;p33"/>
          <p:cNvSpPr txBox="1"/>
          <p:nvPr/>
        </p:nvSpPr>
        <p:spPr>
          <a:xfrm>
            <a:off x="4527136" y="0"/>
            <a:ext cx="41667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In this mode </a:t>
            </a:r>
            <a:r>
              <a:rPr lang="de-DE" sz="2800" b="0" i="0" u="none" strike="noStrike" cap="none">
                <a:solidFill>
                  <a:srgbClr val="C00000"/>
                </a:solidFill>
                <a:latin typeface="Arial"/>
                <a:ea typeface="Arial"/>
                <a:cs typeface="Arial"/>
                <a:sym typeface="Arial"/>
              </a:rPr>
              <a:t>you are not expected to upload</a:t>
            </a:r>
            <a:endParaRPr sz="28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C00000"/>
                </a:solidFill>
                <a:latin typeface="Arial"/>
                <a:ea typeface="Arial"/>
                <a:cs typeface="Arial"/>
                <a:sym typeface="Arial"/>
              </a:rPr>
              <a:t>a picture. </a:t>
            </a:r>
            <a:r>
              <a:rPr lang="de-DE" sz="2800" b="0" i="0" u="none" strike="noStrike" cap="none">
                <a:solidFill>
                  <a:srgbClr val="000000"/>
                </a:solidFill>
                <a:latin typeface="Arial"/>
                <a:ea typeface="Arial"/>
                <a:cs typeface="Arial"/>
                <a:sym typeface="Arial"/>
              </a:rPr>
              <a:t>Rather just about any picture on the WWW offers (right click with mouse) what you see to the right, the option to copy address</a:t>
            </a:r>
            <a:br>
              <a:rPr lang="de-DE" sz="2800" b="0" i="0" u="none" strike="noStrike" cap="none">
                <a:solidFill>
                  <a:srgbClr val="000000"/>
                </a:solidFill>
                <a:latin typeface="Arial"/>
                <a:ea typeface="Arial"/>
                <a:cs typeface="Arial"/>
                <a:sym typeface="Arial"/>
              </a:rPr>
            </a:br>
            <a:r>
              <a:rPr lang="de-DE" sz="2800" b="0" i="0" u="none" strike="noStrike" cap="none">
                <a:solidFill>
                  <a:srgbClr val="000000"/>
                </a:solidFill>
                <a:latin typeface="Arial"/>
                <a:ea typeface="Arial"/>
                <a:cs typeface="Arial"/>
                <a:sym typeface="Arial"/>
              </a:rPr>
              <a:t>(Grafikadresse kopieren)</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Doing so allows you to incorporate almost any </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picture without copyright</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violation!!</a:t>
            </a:r>
            <a:endParaRPr/>
          </a:p>
        </p:txBody>
      </p:sp>
      <p:cxnSp>
        <p:nvCxnSpPr>
          <p:cNvPr id="251" name="Google Shape;251;p33"/>
          <p:cNvCxnSpPr/>
          <p:nvPr/>
        </p:nvCxnSpPr>
        <p:spPr>
          <a:xfrm>
            <a:off x="6737094" y="4135902"/>
            <a:ext cx="2083349" cy="0"/>
          </a:xfrm>
          <a:prstGeom prst="straightConnector1">
            <a:avLst/>
          </a:prstGeom>
          <a:noFill/>
          <a:ln w="38100" cap="flat" cmpd="sng">
            <a:solidFill>
              <a:srgbClr val="C00000"/>
            </a:solidFill>
            <a:prstDash val="solid"/>
            <a:round/>
            <a:headEnd type="none" w="sm" len="sm"/>
            <a:tailEnd type="triangle" w="med" len="med"/>
          </a:ln>
        </p:spPr>
      </p:cxnSp>
      <p:sp>
        <p:nvSpPr>
          <p:cNvPr id="252" name="Google Shape;252;p33"/>
          <p:cNvSpPr txBox="1"/>
          <p:nvPr/>
        </p:nvSpPr>
        <p:spPr>
          <a:xfrm>
            <a:off x="173574" y="3160834"/>
            <a:ext cx="4131000" cy="35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C00000"/>
                </a:solidFill>
                <a:latin typeface="Calibri"/>
                <a:ea typeface="Calibri"/>
                <a:cs typeface="Calibri"/>
                <a:sym typeface="Calibri"/>
              </a:rPr>
              <a:t>In contrast, if you </a:t>
            </a:r>
            <a:r>
              <a:rPr lang="de-DE" sz="2800">
                <a:solidFill>
                  <a:srgbClr val="C00000"/>
                </a:solidFill>
                <a:latin typeface="Calibri"/>
                <a:ea typeface="Calibri"/>
                <a:cs typeface="Calibri"/>
                <a:sym typeface="Calibri"/>
              </a:rPr>
              <a:t>choose</a:t>
            </a:r>
            <a:r>
              <a:rPr lang="de-DE" sz="2800" b="0" i="0" u="none" strike="noStrike" cap="none">
                <a:solidFill>
                  <a:srgbClr val="C00000"/>
                </a:solidFill>
                <a:latin typeface="Calibri"/>
                <a:ea typeface="Calibri"/>
                <a:cs typeface="Calibri"/>
                <a:sym typeface="Calibri"/>
              </a:rPr>
              <a:t> the option Upload you can</a:t>
            </a:r>
            <a:endParaRPr sz="2800" b="0" i="0" u="none" strike="noStrike" cap="none">
              <a:solidFill>
                <a:srgbClr val="C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C00000"/>
                </a:solidFill>
                <a:latin typeface="Calibri"/>
                <a:ea typeface="Calibri"/>
                <a:cs typeface="Calibri"/>
                <a:sym typeface="Calibri"/>
              </a:rPr>
              <a:t>upload any picture, but </a:t>
            </a:r>
            <a:r>
              <a:rPr lang="de-DE" sz="2800" b="1" i="0" u="none" strike="noStrike" cap="none">
                <a:solidFill>
                  <a:srgbClr val="C00000"/>
                </a:solidFill>
                <a:latin typeface="Calibri"/>
                <a:ea typeface="Calibri"/>
                <a:cs typeface="Calibri"/>
                <a:sym typeface="Calibri"/>
              </a:rPr>
              <a:t>you must not upload a picture unless it is yours, </a:t>
            </a:r>
            <a:r>
              <a:rPr lang="de-DE" sz="2800" b="0" i="0" u="none" strike="noStrike" cap="none">
                <a:solidFill>
                  <a:srgbClr val="C00000"/>
                </a:solidFill>
                <a:latin typeface="Calibri"/>
                <a:ea typeface="Calibri"/>
                <a:cs typeface="Calibri"/>
                <a:sym typeface="Calibri"/>
              </a:rPr>
              <a:t>or you have permission to use it (it is open source, or under CC or such)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p:nvPr/>
        </p:nvSpPr>
        <p:spPr>
          <a:xfrm>
            <a:off x="267286" y="365759"/>
            <a:ext cx="11465169" cy="53860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200" b="1" i="0" u="none" strike="noStrike" cap="none">
                <a:solidFill>
                  <a:srgbClr val="000000"/>
                </a:solidFill>
                <a:latin typeface="Calibri"/>
                <a:ea typeface="Calibri"/>
                <a:cs typeface="Calibri"/>
                <a:sym typeface="Calibri"/>
              </a:rPr>
              <a:t>We have found that using this NID approach with quite young students they suddenly:</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a:t>
            </a:r>
            <a:r>
              <a:rPr lang="de-DE" sz="2800" b="1" i="0" u="none" strike="noStrike" cap="none">
                <a:solidFill>
                  <a:srgbClr val="000000"/>
                </a:solidFill>
                <a:latin typeface="Calibri"/>
                <a:ea typeface="Calibri"/>
                <a:cs typeface="Calibri"/>
                <a:sym typeface="Calibri"/>
              </a:rPr>
              <a:t>enjoy reading</a:t>
            </a:r>
            <a:r>
              <a:rPr lang="de-DE" sz="2800" b="0" i="0" u="none" strike="noStrike" cap="none">
                <a:solidFill>
                  <a:srgbClr val="000000"/>
                </a:solidFill>
                <a:latin typeface="Calibri"/>
                <a:ea typeface="Calibri"/>
                <a:cs typeface="Calibri"/>
                <a:sym typeface="Calibri"/>
              </a:rPr>
              <a:t> (short, interesting contributions) , since they </a:t>
            </a:r>
            <a:r>
              <a:rPr lang="de-DE" sz="2800" b="1" i="0" u="none" strike="noStrike" cap="none">
                <a:solidFill>
                  <a:srgbClr val="000000"/>
                </a:solidFill>
                <a:latin typeface="Calibri"/>
                <a:ea typeface="Calibri"/>
                <a:cs typeface="Calibri"/>
                <a:sym typeface="Calibri"/>
              </a:rPr>
              <a:t>learn</a:t>
            </a:r>
            <a:r>
              <a:rPr lang="de-DE" sz="2800" b="0" i="0" u="none" strike="noStrike" cap="none">
                <a:solidFill>
                  <a:srgbClr val="000000"/>
                </a:solidFill>
                <a:latin typeface="Calibri"/>
                <a:ea typeface="Calibri"/>
                <a:cs typeface="Calibri"/>
                <a:sym typeface="Calibri"/>
              </a:rPr>
              <a:t> and have to be </a:t>
            </a:r>
            <a:r>
              <a:rPr lang="de-DE" sz="2800" b="1" i="0" u="none" strike="noStrike" cap="none">
                <a:solidFill>
                  <a:srgbClr val="000000"/>
                </a:solidFill>
                <a:latin typeface="Calibri"/>
                <a:ea typeface="Calibri"/>
                <a:cs typeface="Calibri"/>
                <a:sym typeface="Calibri"/>
              </a:rPr>
              <a:t>active</a:t>
            </a:r>
            <a:r>
              <a:rPr lang="de-DE" sz="2800" b="0" i="0" u="none" strike="noStrike" cap="none">
                <a:solidFill>
                  <a:srgbClr val="000000"/>
                </a:solidFill>
                <a:latin typeface="Calibri"/>
                <a:ea typeface="Calibri"/>
                <a:cs typeface="Calibri"/>
                <a:sym typeface="Calibri"/>
              </a:rPr>
              <a:t> and others see what they have </a:t>
            </a:r>
            <a:r>
              <a:rPr lang="de-DE" sz="2800" b="1" i="0" u="none" strike="noStrike" cap="none">
                <a:solidFill>
                  <a:srgbClr val="000000"/>
                </a:solidFill>
                <a:latin typeface="Calibri"/>
                <a:ea typeface="Calibri"/>
                <a:cs typeface="Calibri"/>
                <a:sym typeface="Calibri"/>
              </a:rPr>
              <a:t>accomplished </a:t>
            </a:r>
            <a:endParaRPr/>
          </a:p>
          <a:p>
            <a:pPr marL="0" marR="0" lvl="0" indent="0" algn="l" rtl="0">
              <a:lnSpc>
                <a:spcPct val="100000"/>
              </a:lnSpc>
              <a:spcBef>
                <a:spcPts val="0"/>
              </a:spcBef>
              <a:spcAft>
                <a:spcPts val="0"/>
              </a:spcAft>
              <a:buNone/>
            </a:pP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learn how to </a:t>
            </a:r>
            <a:r>
              <a:rPr lang="de-DE" sz="2800" b="1" i="0" u="none" strike="noStrike" cap="none">
                <a:solidFill>
                  <a:srgbClr val="000000"/>
                </a:solidFill>
                <a:latin typeface="Calibri"/>
                <a:ea typeface="Calibri"/>
                <a:cs typeface="Calibri"/>
                <a:sym typeface="Calibri"/>
              </a:rPr>
              <a:t>use computers </a:t>
            </a:r>
            <a:r>
              <a:rPr lang="de-DE" sz="2800" b="0" i="0" u="none" strike="noStrike" cap="none">
                <a:solidFill>
                  <a:srgbClr val="000000"/>
                </a:solidFill>
                <a:latin typeface="Calibri"/>
                <a:ea typeface="Calibri"/>
                <a:cs typeface="Calibri"/>
                <a:sym typeface="Calibri"/>
              </a:rPr>
              <a:t>and certain </a:t>
            </a:r>
            <a:r>
              <a:rPr lang="de-DE" sz="2800" b="1" i="0" u="none" strike="noStrike" cap="none">
                <a:solidFill>
                  <a:srgbClr val="000000"/>
                </a:solidFill>
                <a:latin typeface="Calibri"/>
                <a:ea typeface="Calibri"/>
                <a:cs typeface="Calibri"/>
                <a:sym typeface="Calibri"/>
              </a:rPr>
              <a:t>software aspects</a:t>
            </a: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get an </a:t>
            </a:r>
            <a:r>
              <a:rPr lang="de-DE" sz="2800" b="1" i="0" u="none" strike="noStrike" cap="none">
                <a:solidFill>
                  <a:srgbClr val="000000"/>
                </a:solidFill>
                <a:latin typeface="Calibri"/>
                <a:ea typeface="Calibri"/>
                <a:cs typeface="Calibri"/>
                <a:sym typeface="Calibri"/>
              </a:rPr>
              <a:t>understanding of plagiarism </a:t>
            </a:r>
            <a:r>
              <a:rPr lang="de-DE" sz="2800" b="0" i="0" u="none" strike="noStrike" cap="none">
                <a:solidFill>
                  <a:srgbClr val="000000"/>
                </a:solidFill>
                <a:latin typeface="Calibri"/>
                <a:ea typeface="Calibri"/>
                <a:cs typeface="Calibri"/>
                <a:sym typeface="Calibri"/>
              </a:rPr>
              <a:t>and </a:t>
            </a:r>
            <a:r>
              <a:rPr lang="de-DE" sz="2800" b="1" i="0" u="none" strike="noStrike" cap="none">
                <a:solidFill>
                  <a:srgbClr val="000000"/>
                </a:solidFill>
                <a:latin typeface="Calibri"/>
                <a:ea typeface="Calibri"/>
                <a:cs typeface="Calibri"/>
                <a:sym typeface="Calibri"/>
              </a:rPr>
              <a:t>copyright</a:t>
            </a: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some have said this is as </a:t>
            </a:r>
            <a:r>
              <a:rPr lang="de-DE" sz="2800" b="1" i="0" u="none" strike="noStrike" cap="none">
                <a:solidFill>
                  <a:srgbClr val="000000"/>
                </a:solidFill>
                <a:latin typeface="Calibri"/>
                <a:ea typeface="Calibri"/>
                <a:cs typeface="Calibri"/>
                <a:sym typeface="Calibri"/>
              </a:rPr>
              <a:t>much fun</a:t>
            </a:r>
            <a:r>
              <a:rPr lang="de-DE" sz="2800" b="0" i="0" u="none" strike="noStrike" cap="none">
                <a:solidFill>
                  <a:srgbClr val="000000"/>
                </a:solidFill>
                <a:latin typeface="Calibri"/>
                <a:ea typeface="Calibri"/>
                <a:cs typeface="Calibri"/>
                <a:sym typeface="Calibri"/>
              </a:rPr>
              <a:t> as computer gaming</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p:nvPr/>
        </p:nvSpPr>
        <p:spPr>
          <a:xfrm>
            <a:off x="390769" y="62522"/>
            <a:ext cx="99255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1" i="0" u="none" strike="noStrike" cap="none">
                <a:solidFill>
                  <a:srgbClr val="000000"/>
                </a:solidFill>
                <a:latin typeface="Arial"/>
                <a:ea typeface="Arial"/>
                <a:cs typeface="Arial"/>
                <a:sym typeface="Arial"/>
              </a:rPr>
              <a:t>NOTE:</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We have found that making interesting documents available to students and challenging them to find and add material is possibly the best way to:</a:t>
            </a:r>
            <a:br>
              <a:rPr lang="de-DE" sz="2800" b="0" i="0" u="none" strike="noStrike" cap="none">
                <a:solidFill>
                  <a:srgbClr val="000000"/>
                </a:solidFill>
                <a:latin typeface="Arial"/>
                <a:ea typeface="Arial"/>
                <a:cs typeface="Arial"/>
                <a:sym typeface="Arial"/>
              </a:rPr>
            </a:b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 make students „computer and internet fit“</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 allow </a:t>
            </a:r>
            <a:r>
              <a:rPr lang="de-DE" sz="2800"/>
              <a:t>communication</a:t>
            </a:r>
            <a:r>
              <a:rPr lang="de-DE" sz="2800" b="0" i="0" u="none" strike="noStrike" cap="none">
                <a:solidFill>
                  <a:srgbClr val="000000"/>
                </a:solidFill>
                <a:latin typeface="Arial"/>
                <a:ea typeface="Arial"/>
                <a:cs typeface="Arial"/>
                <a:sym typeface="Arial"/>
              </a:rPr>
              <a:t> that is controlled, eliminating hate postings and fake news</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 makes student understand topics as „side-product“, i.e. makes general learning a pleasure</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This has worked well  for school and university students, and can be reinforced by offering rewards (e.g. better grades, diplomas, gifts, … ) for those doing a good job</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p:nvPr/>
        </p:nvSpPr>
        <p:spPr>
          <a:xfrm>
            <a:off x="320535" y="730597"/>
            <a:ext cx="11407806" cy="50783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200" b="1" i="0" u="none" strike="noStrike" cap="none">
                <a:solidFill>
                  <a:srgbClr val="000000"/>
                </a:solidFill>
                <a:latin typeface="Calibri"/>
                <a:ea typeface="Calibri"/>
                <a:cs typeface="Calibri"/>
                <a:sym typeface="Calibri"/>
              </a:rPr>
              <a:t>Let us now look at some other important features. </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You will find quite a few documents on our sever </a:t>
            </a:r>
            <a:r>
              <a:rPr lang="de-DE" sz="2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https://nid-libary.com</a:t>
            </a:r>
            <a:r>
              <a:rPr lang="de-DE" sz="2800" b="0" i="0" u="none" strike="noStrike" cap="none">
                <a:solidFill>
                  <a:srgbClr val="000000"/>
                </a:solidFill>
                <a:latin typeface="Calibri"/>
                <a:ea typeface="Calibri"/>
                <a:cs typeface="Calibri"/>
                <a:sym typeface="Calibri"/>
              </a:rPr>
              <a:t>  </a:t>
            </a:r>
            <a:br>
              <a:rPr lang="de-DE" sz="2800" b="0" i="0" u="none" strike="noStrike" cap="none">
                <a:solidFill>
                  <a:srgbClr val="000000"/>
                </a:solidFill>
                <a:latin typeface="Calibri"/>
                <a:ea typeface="Calibri"/>
                <a:cs typeface="Calibri"/>
                <a:sym typeface="Calibri"/>
              </a:rPr>
            </a:br>
            <a:r>
              <a:rPr lang="de-DE" sz="2800" b="0" i="0" u="none" strike="noStrike" cap="none">
                <a:solidFill>
                  <a:srgbClr val="000000"/>
                </a:solidFill>
                <a:latin typeface="Calibri"/>
                <a:ea typeface="Calibri"/>
                <a:cs typeface="Calibri"/>
                <a:sym typeface="Calibri"/>
              </a:rPr>
              <a:t>So you can test, if NID digital-library is suitable for you. </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We can install a separate part for you on our server: Then you have no installation or update worries, but of course you can also have your own NID server as Dr. Camhy has done for the school application discussed</a:t>
            </a:r>
            <a:r>
              <a:rPr lang="de-DE" sz="2400" b="0" i="0" u="none" strike="noStrike" cap="none">
                <a:solidFill>
                  <a:srgbClr val="000000"/>
                </a:solidFill>
                <a:latin typeface="Calibri"/>
                <a:ea typeface="Calibri"/>
                <a:cs typeface="Calibri"/>
                <a:sym typeface="Calibri"/>
              </a:rPr>
              <a:t>.</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For now, have a look what you get when going to the main </a:t>
            </a:r>
            <a:r>
              <a:rPr lang="de-DE" sz="2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https://nid-libary.com</a:t>
            </a:r>
            <a:r>
              <a:rPr lang="de-DE" sz="2800" b="0" i="0" u="none" strike="noStrike" cap="none">
                <a:solidFill>
                  <a:srgbClr val="000000"/>
                </a:solidFill>
                <a:latin typeface="Calibri"/>
                <a:ea typeface="Calibri"/>
                <a:cs typeface="Calibri"/>
                <a:sym typeface="Calibri"/>
              </a:rPr>
              <a:t>   server. </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7"/>
          <p:cNvPicPr preferRelativeResize="0"/>
          <p:nvPr/>
        </p:nvPicPr>
        <p:blipFill rotWithShape="1">
          <a:blip r:embed="rId3">
            <a:alphaModFix/>
          </a:blip>
          <a:srcRect/>
          <a:stretch/>
        </p:blipFill>
        <p:spPr>
          <a:xfrm>
            <a:off x="76108" y="95250"/>
            <a:ext cx="7600950" cy="6667500"/>
          </a:xfrm>
          <a:prstGeom prst="rect">
            <a:avLst/>
          </a:prstGeom>
          <a:noFill/>
          <a:ln>
            <a:noFill/>
          </a:ln>
        </p:spPr>
      </p:pic>
      <p:sp>
        <p:nvSpPr>
          <p:cNvPr id="277" name="Google Shape;277;p37"/>
          <p:cNvSpPr txBox="1"/>
          <p:nvPr/>
        </p:nvSpPr>
        <p:spPr>
          <a:xfrm>
            <a:off x="7972148" y="310718"/>
            <a:ext cx="4143744" cy="6370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0" i="0" u="none" strike="noStrike" cap="none">
                <a:solidFill>
                  <a:srgbClr val="000000"/>
                </a:solidFill>
                <a:latin typeface="Arial"/>
                <a:ea typeface="Arial"/>
                <a:cs typeface="Arial"/>
                <a:sym typeface="Arial"/>
              </a:rPr>
              <a:t>Here is the entry page of one of NIDs main server: nid-library.com. The first row shows books “rotating” by priority (too time consuming to explain here).The one on the bottom right shows you  partners who are currently testing: </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400" b="0" i="0" u="none" strike="noStrike" cap="none">
                <a:solidFill>
                  <a:srgbClr val="000000"/>
                </a:solidFill>
                <a:latin typeface="Arial"/>
                <a:ea typeface="Arial"/>
                <a:cs typeface="Arial"/>
                <a:sym typeface="Arial"/>
              </a:rPr>
              <a:t>Notice that you can search for documents by title, name  or keywords, or you can go to one of the subcategories</a:t>
            </a:r>
            <a:endParaRPr/>
          </a:p>
        </p:txBody>
      </p:sp>
      <p:pic>
        <p:nvPicPr>
          <p:cNvPr id="278" name="Google Shape;278;p37"/>
          <p:cNvPicPr preferRelativeResize="0"/>
          <p:nvPr/>
        </p:nvPicPr>
        <p:blipFill rotWithShape="1">
          <a:blip r:embed="rId4">
            <a:alphaModFix/>
          </a:blip>
          <a:srcRect/>
          <a:stretch/>
        </p:blipFill>
        <p:spPr>
          <a:xfrm>
            <a:off x="8071559" y="7322149"/>
            <a:ext cx="4401567" cy="1779452"/>
          </a:xfrm>
          <a:prstGeom prst="rect">
            <a:avLst/>
          </a:prstGeom>
          <a:noFill/>
          <a:ln>
            <a:noFill/>
          </a:ln>
        </p:spPr>
      </p:pic>
      <p:pic>
        <p:nvPicPr>
          <p:cNvPr id="279" name="Google Shape;279;p37"/>
          <p:cNvPicPr preferRelativeResize="0"/>
          <p:nvPr/>
        </p:nvPicPr>
        <p:blipFill rotWithShape="1">
          <a:blip r:embed="rId4">
            <a:alphaModFix/>
          </a:blip>
          <a:srcRect/>
          <a:stretch/>
        </p:blipFill>
        <p:spPr>
          <a:xfrm>
            <a:off x="8071559" y="3806949"/>
            <a:ext cx="3001854" cy="12135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txBox="1"/>
          <p:nvPr/>
        </p:nvSpPr>
        <p:spPr>
          <a:xfrm>
            <a:off x="201750" y="26151"/>
            <a:ext cx="117885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Searching e.g. for „IIASA“ we find at the moment 9 reports from IIASA, 8 are shown below. </a:t>
            </a:r>
            <a:r>
              <a:rPr lang="de-DE" sz="2400" b="0" i="0" u="none" strike="noStrike" cap="none">
                <a:solidFill>
                  <a:schemeClr val="dk1"/>
                </a:solidFill>
                <a:latin typeface="Calibri"/>
                <a:ea typeface="Calibri"/>
                <a:cs typeface="Calibri"/>
                <a:sym typeface="Calibri"/>
              </a:rPr>
              <a:t>(IIASA stands for the internationally financed „International Institute for Applied System Analysis“ near Vienna).  </a:t>
            </a:r>
            <a:r>
              <a:rPr lang="de-DE" sz="2800" b="0" i="0" u="none" strike="noStrike" cap="none">
                <a:solidFill>
                  <a:schemeClr val="dk1"/>
                </a:solidFill>
                <a:latin typeface="Calibri"/>
                <a:ea typeface="Calibri"/>
                <a:cs typeface="Calibri"/>
                <a:sym typeface="Calibri"/>
              </a:rPr>
              <a:t>Notice that documents have been </a:t>
            </a:r>
            <a:r>
              <a:rPr lang="de-DE" sz="2800">
                <a:solidFill>
                  <a:schemeClr val="dk1"/>
                </a:solidFill>
                <a:latin typeface="Calibri"/>
                <a:ea typeface="Calibri"/>
                <a:cs typeface="Calibri"/>
                <a:sym typeface="Calibri"/>
              </a:rPr>
              <a:t>accessed</a:t>
            </a:r>
            <a:r>
              <a:rPr lang="de-DE" sz="2800" b="0" i="0" u="none" strike="noStrike" cap="none">
                <a:solidFill>
                  <a:schemeClr val="dk1"/>
                </a:solidFill>
                <a:latin typeface="Calibri"/>
                <a:ea typeface="Calibri"/>
                <a:cs typeface="Calibri"/>
                <a:sym typeface="Calibri"/>
              </a:rPr>
              <a:t>  quite frequently: The 4.7K on the left lower corner means it has been accessed already 4.700 times!</a:t>
            </a:r>
            <a:endParaRPr sz="1400" b="0" i="0" u="none" strike="noStrike" cap="none">
              <a:solidFill>
                <a:srgbClr val="000000"/>
              </a:solidFill>
              <a:latin typeface="Arial"/>
              <a:ea typeface="Arial"/>
              <a:cs typeface="Arial"/>
              <a:sym typeface="Arial"/>
            </a:endParaRPr>
          </a:p>
        </p:txBody>
      </p:sp>
      <p:sp>
        <p:nvSpPr>
          <p:cNvPr id="286" name="Google Shape;286;p38"/>
          <p:cNvSpPr txBox="1"/>
          <p:nvPr/>
        </p:nvSpPr>
        <p:spPr>
          <a:xfrm>
            <a:off x="6916349" y="2691617"/>
            <a:ext cx="5141179" cy="35393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It is worthwhile to browse through the journals, since not only have they been read a lot, but many users left interesting annotations pointing to  further material</a:t>
            </a:r>
            <a:r>
              <a:rPr lang="de-DE" sz="1800" b="0" i="0" u="none" strike="noStrike" cap="none">
                <a:solidFill>
                  <a:schemeClr val="dk1"/>
                </a:solidFill>
                <a:latin typeface="Calibri"/>
                <a:ea typeface="Calibri"/>
                <a:cs typeface="Calibri"/>
                <a:sym typeface="Calibri"/>
              </a:rPr>
              <a:t>.  </a:t>
            </a:r>
            <a:r>
              <a:rPr lang="de-DE" sz="2800" b="0" i="0" u="none" strike="noStrike" cap="none">
                <a:solidFill>
                  <a:schemeClr val="dk1"/>
                </a:solidFill>
                <a:latin typeface="Calibri"/>
                <a:ea typeface="Calibri"/>
                <a:cs typeface="Calibri"/>
                <a:sym typeface="Calibri"/>
              </a:rPr>
              <a:t>And there are also interesting discussions .We will show an example a bit later. </a:t>
            </a:r>
            <a:endParaRPr sz="1400" b="0" i="0" u="none" strike="noStrike" cap="none">
              <a:solidFill>
                <a:srgbClr val="000000"/>
              </a:solidFill>
              <a:latin typeface="Arial"/>
              <a:ea typeface="Arial"/>
              <a:cs typeface="Arial"/>
              <a:sym typeface="Arial"/>
            </a:endParaRPr>
          </a:p>
        </p:txBody>
      </p:sp>
      <p:pic>
        <p:nvPicPr>
          <p:cNvPr id="287" name="Google Shape;287;p38"/>
          <p:cNvPicPr preferRelativeResize="0"/>
          <p:nvPr/>
        </p:nvPicPr>
        <p:blipFill rotWithShape="1">
          <a:blip r:embed="rId3">
            <a:alphaModFix/>
          </a:blip>
          <a:srcRect/>
          <a:stretch/>
        </p:blipFill>
        <p:spPr>
          <a:xfrm>
            <a:off x="134471" y="2691617"/>
            <a:ext cx="6692995" cy="36869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9"/>
          <p:cNvSpPr/>
          <p:nvPr/>
        </p:nvSpPr>
        <p:spPr>
          <a:xfrm>
            <a:off x="870558" y="0"/>
            <a:ext cx="994813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Let us now turn attention to searches within a specific document.</a:t>
            </a:r>
            <a:endParaRPr sz="2800" b="0" i="0" u="none" strike="noStrike" cap="none">
              <a:solidFill>
                <a:schemeClr val="dk1"/>
              </a:solidFill>
              <a:latin typeface="Calibri"/>
              <a:ea typeface="Calibri"/>
              <a:cs typeface="Calibri"/>
              <a:sym typeface="Calibri"/>
            </a:endParaRPr>
          </a:p>
        </p:txBody>
      </p:sp>
      <p:sp>
        <p:nvSpPr>
          <p:cNvPr id="294" name="Google Shape;294;p39"/>
          <p:cNvSpPr txBox="1"/>
          <p:nvPr/>
        </p:nvSpPr>
        <p:spPr>
          <a:xfrm>
            <a:off x="129988" y="523220"/>
            <a:ext cx="11931900" cy="63709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NID documents are full text searchable, except if the font is e.g. an unusual one, or if the text is handwritten. In most systems, searching is restricted to plain text. In NID,  OCR is even experimentally applied to text within pictures! </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Annotations are added after a document  has been made available as NID document, i.e. at a time when the index used for textual search is finished. The NID Team has started to even provide search within annotations. This is work in progress: when choosing search, use the option „annotation“ if you want to search within annotations.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Search is done based on a phrase as input. Places in documents where that phrase is found are shown. NID offers experimentally in addition to this a search for objects! I.e. it is possible to search for „person“ and every page containing the word person </a:t>
            </a:r>
            <a:r>
              <a:rPr lang="de-DE" sz="2400" b="1" i="0" u="none" strike="noStrike" cap="none">
                <a:solidFill>
                  <a:schemeClr val="dk1"/>
                </a:solidFill>
                <a:latin typeface="Calibri"/>
                <a:ea typeface="Calibri"/>
                <a:cs typeface="Calibri"/>
                <a:sym typeface="Calibri"/>
              </a:rPr>
              <a:t>or an object of the type person </a:t>
            </a:r>
            <a:r>
              <a:rPr lang="de-DE" sz="2400" b="0" i="0" u="none" strike="noStrike" cap="none">
                <a:solidFill>
                  <a:schemeClr val="dk1"/>
                </a:solidFill>
                <a:latin typeface="Calibri"/>
                <a:ea typeface="Calibri"/>
                <a:cs typeface="Calibri"/>
                <a:sym typeface="Calibri"/>
              </a:rPr>
              <a:t>is found! This is implemented only for a limited number of objects, since advanced AI techniques have to be applied to define the properties typical for a certain type of object.</a:t>
            </a:r>
            <a:br>
              <a:rPr lang="de-DE" sz="2400" b="0" i="0" u="none" strike="noStrike" cap="none">
                <a:solidFill>
                  <a:schemeClr val="dk1"/>
                </a:solidFill>
                <a:latin typeface="Calibri"/>
                <a:ea typeface="Calibri"/>
                <a:cs typeface="Calibri"/>
                <a:sym typeface="Calibri"/>
              </a:rPr>
            </a:b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In what follows there a  few examples.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0"/>
          <p:cNvPicPr preferRelativeResize="0"/>
          <p:nvPr/>
        </p:nvPicPr>
        <p:blipFill rotWithShape="1">
          <a:blip r:embed="rId3">
            <a:alphaModFix/>
          </a:blip>
          <a:srcRect/>
          <a:stretch/>
        </p:blipFill>
        <p:spPr>
          <a:xfrm>
            <a:off x="7800622" y="0"/>
            <a:ext cx="4391378" cy="6177702"/>
          </a:xfrm>
          <a:prstGeom prst="rect">
            <a:avLst/>
          </a:prstGeom>
          <a:noFill/>
          <a:ln>
            <a:noFill/>
          </a:ln>
        </p:spPr>
      </p:pic>
      <p:sp>
        <p:nvSpPr>
          <p:cNvPr id="301" name="Google Shape;301;p40"/>
          <p:cNvSpPr txBox="1"/>
          <p:nvPr/>
        </p:nvSpPr>
        <p:spPr>
          <a:xfrm>
            <a:off x="-1" y="-56444"/>
            <a:ext cx="753392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search icon       is a small looking-glass in the left upper corner. Clicking on it  and searching for “solar” gives:</a:t>
            </a:r>
            <a:endParaRPr sz="1400" b="0" i="0" u="none" strike="noStrike" cap="none">
              <a:solidFill>
                <a:srgbClr val="000000"/>
              </a:solidFill>
              <a:latin typeface="Arial"/>
              <a:ea typeface="Arial"/>
              <a:cs typeface="Arial"/>
              <a:sym typeface="Arial"/>
            </a:endParaRPr>
          </a:p>
        </p:txBody>
      </p:sp>
      <p:sp>
        <p:nvSpPr>
          <p:cNvPr id="302" name="Google Shape;302;p40"/>
          <p:cNvSpPr txBox="1"/>
          <p:nvPr/>
        </p:nvSpPr>
        <p:spPr>
          <a:xfrm>
            <a:off x="3719688" y="774553"/>
            <a:ext cx="3990623"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Thus, 3 pages in the issue contain the words “solar.” They show up on the pages surrounded by a broken red  outline. Now, if before we search, we click at “Search in the book” we switch to  “Search in annotation” and</a:t>
            </a:r>
            <a:endParaRPr sz="1400" b="0" i="0" u="none" strike="noStrike" cap="none">
              <a:solidFill>
                <a:srgbClr val="000000"/>
              </a:solidFill>
              <a:latin typeface="Arial"/>
              <a:ea typeface="Arial"/>
              <a:cs typeface="Arial"/>
              <a:sym typeface="Arial"/>
            </a:endParaRPr>
          </a:p>
        </p:txBody>
      </p:sp>
      <p:pic>
        <p:nvPicPr>
          <p:cNvPr id="303" name="Google Shape;303;p40"/>
          <p:cNvPicPr preferRelativeResize="0"/>
          <p:nvPr/>
        </p:nvPicPr>
        <p:blipFill rotWithShape="1">
          <a:blip r:embed="rId4">
            <a:alphaModFix/>
          </a:blip>
          <a:srcRect/>
          <a:stretch/>
        </p:blipFill>
        <p:spPr>
          <a:xfrm>
            <a:off x="176389" y="774553"/>
            <a:ext cx="3543300" cy="3000375"/>
          </a:xfrm>
          <a:prstGeom prst="rect">
            <a:avLst/>
          </a:prstGeom>
          <a:noFill/>
          <a:ln>
            <a:noFill/>
          </a:ln>
        </p:spPr>
      </p:pic>
      <p:sp>
        <p:nvSpPr>
          <p:cNvPr id="304" name="Google Shape;304;p40"/>
          <p:cNvSpPr txBox="1"/>
          <p:nvPr/>
        </p:nvSpPr>
        <p:spPr>
          <a:xfrm>
            <a:off x="7710312" y="6177702"/>
            <a:ext cx="44326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Calibri"/>
                <a:ea typeface="Calibri"/>
                <a:cs typeface="Calibri"/>
                <a:sym typeface="Calibri"/>
              </a:rPr>
              <a:t>This is the issue </a:t>
            </a:r>
            <a:r>
              <a:rPr lang="de-DE" sz="1100" b="0" i="0" u="none" strike="noStrike" cap="none">
                <a:solidFill>
                  <a:schemeClr val="dk1"/>
                </a:solidFill>
                <a:latin typeface="Calibri"/>
                <a:ea typeface="Calibri"/>
                <a:cs typeface="Calibri"/>
                <a:sym typeface="Calibri"/>
              </a:rPr>
              <a:t>https://nid.iicm.tugraz.at/Home/ViewBook/127</a:t>
            </a:r>
            <a:endParaRPr sz="1400" b="0" i="0" u="none" strike="noStrike" cap="none">
              <a:solidFill>
                <a:srgbClr val="000000"/>
              </a:solidFill>
              <a:latin typeface="Arial"/>
              <a:ea typeface="Arial"/>
              <a:cs typeface="Arial"/>
              <a:sym typeface="Arial"/>
            </a:endParaRPr>
          </a:p>
        </p:txBody>
      </p:sp>
      <p:sp>
        <p:nvSpPr>
          <p:cNvPr id="305" name="Google Shape;305;p40"/>
          <p:cNvSpPr txBox="1"/>
          <p:nvPr/>
        </p:nvSpPr>
        <p:spPr>
          <a:xfrm>
            <a:off x="176389" y="3710176"/>
            <a:ext cx="75339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type “biodiversity” the system comes up with: </a:t>
            </a:r>
            <a:endParaRPr sz="1400" b="0" i="0" u="none" strike="noStrike" cap="none">
              <a:solidFill>
                <a:srgbClr val="000000"/>
              </a:solidFill>
              <a:latin typeface="Arial"/>
              <a:ea typeface="Arial"/>
              <a:cs typeface="Arial"/>
              <a:sym typeface="Arial"/>
            </a:endParaRPr>
          </a:p>
        </p:txBody>
      </p:sp>
      <p:pic>
        <p:nvPicPr>
          <p:cNvPr id="306" name="Google Shape;306;p40"/>
          <p:cNvPicPr preferRelativeResize="0"/>
          <p:nvPr/>
        </p:nvPicPr>
        <p:blipFill rotWithShape="1">
          <a:blip r:embed="rId5">
            <a:alphaModFix/>
          </a:blip>
          <a:srcRect/>
          <a:stretch/>
        </p:blipFill>
        <p:spPr>
          <a:xfrm>
            <a:off x="4119386" y="4127702"/>
            <a:ext cx="3590925" cy="2400300"/>
          </a:xfrm>
          <a:prstGeom prst="rect">
            <a:avLst/>
          </a:prstGeom>
          <a:noFill/>
          <a:ln>
            <a:noFill/>
          </a:ln>
        </p:spPr>
      </p:pic>
      <p:sp>
        <p:nvSpPr>
          <p:cNvPr id="307" name="Google Shape;307;p40"/>
          <p:cNvSpPr txBox="1"/>
          <p:nvPr/>
        </p:nvSpPr>
        <p:spPr>
          <a:xfrm>
            <a:off x="176389" y="4267200"/>
            <a:ext cx="3852686"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Thus it does not directly point to the annotation containing the word, but to the page where one of the annotations contains it.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(Work in progress!)</a:t>
            </a:r>
            <a:endParaRPr sz="1400" b="0" i="0" u="none" strike="noStrike" cap="none">
              <a:solidFill>
                <a:srgbClr val="000000"/>
              </a:solidFill>
              <a:latin typeface="Arial"/>
              <a:ea typeface="Arial"/>
              <a:cs typeface="Arial"/>
              <a:sym typeface="Arial"/>
            </a:endParaRPr>
          </a:p>
        </p:txBody>
      </p:sp>
      <p:pic>
        <p:nvPicPr>
          <p:cNvPr id="308" name="Google Shape;308;p40"/>
          <p:cNvPicPr preferRelativeResize="0"/>
          <p:nvPr/>
        </p:nvPicPr>
        <p:blipFill rotWithShape="1">
          <a:blip r:embed="rId6">
            <a:alphaModFix/>
          </a:blip>
          <a:srcRect/>
          <a:stretch/>
        </p:blipFill>
        <p:spPr>
          <a:xfrm>
            <a:off x="2067983" y="76126"/>
            <a:ext cx="314325" cy="266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41"/>
          <p:cNvPicPr preferRelativeResize="0"/>
          <p:nvPr/>
        </p:nvPicPr>
        <p:blipFill rotWithShape="1">
          <a:blip r:embed="rId3">
            <a:alphaModFix/>
          </a:blip>
          <a:srcRect/>
          <a:stretch/>
        </p:blipFill>
        <p:spPr>
          <a:xfrm>
            <a:off x="8508069" y="270932"/>
            <a:ext cx="3683931" cy="5532691"/>
          </a:xfrm>
          <a:prstGeom prst="rect">
            <a:avLst/>
          </a:prstGeom>
          <a:noFill/>
          <a:ln>
            <a:noFill/>
          </a:ln>
        </p:spPr>
      </p:pic>
      <p:sp>
        <p:nvSpPr>
          <p:cNvPr id="315" name="Google Shape;315;p41"/>
          <p:cNvSpPr/>
          <p:nvPr/>
        </p:nvSpPr>
        <p:spPr>
          <a:xfrm>
            <a:off x="8629755" y="5803624"/>
            <a:ext cx="4391378" cy="538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Calibri"/>
                <a:ea typeface="Calibri"/>
                <a:cs typeface="Calibri"/>
                <a:sym typeface="Calibri"/>
              </a:rPr>
              <a:t>This is the issue </a:t>
            </a:r>
            <a:br>
              <a:rPr lang="de-DE" sz="1800" b="0" i="0" u="none" strike="noStrike" cap="none">
                <a:solidFill>
                  <a:schemeClr val="dk1"/>
                </a:solidFill>
                <a:latin typeface="Calibri"/>
                <a:ea typeface="Calibri"/>
                <a:cs typeface="Calibri"/>
                <a:sym typeface="Calibri"/>
              </a:rPr>
            </a:br>
            <a:r>
              <a:rPr lang="de-DE" sz="1100" b="0" i="0" u="none" strike="noStrike" cap="none">
                <a:solidFill>
                  <a:srgbClr val="0070C0"/>
                </a:solidFill>
                <a:latin typeface="Calibri"/>
                <a:ea typeface="Calibri"/>
                <a:cs typeface="Calibri"/>
                <a:sym typeface="Calibri"/>
              </a:rPr>
              <a:t>https://nid.iicm.tugraz.at/Home/ViewBook/127</a:t>
            </a:r>
            <a:endParaRPr sz="1400" b="0" i="0" u="none" strike="noStrike" cap="none">
              <a:solidFill>
                <a:srgbClr val="0070C0"/>
              </a:solidFill>
              <a:latin typeface="Arial"/>
              <a:ea typeface="Arial"/>
              <a:cs typeface="Arial"/>
              <a:sym typeface="Arial"/>
            </a:endParaRPr>
          </a:p>
        </p:txBody>
      </p:sp>
      <p:sp>
        <p:nvSpPr>
          <p:cNvPr id="316" name="Google Shape;316;p41"/>
          <p:cNvSpPr txBox="1"/>
          <p:nvPr/>
        </p:nvSpPr>
        <p:spPr>
          <a:xfrm>
            <a:off x="32050" y="168774"/>
            <a:ext cx="8494288"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Next we show how „clever“ the system is in detecting objects (as mentioned, at them moment, a limited set. But could be expanded to fit a customer’s need). Using again the same search icon we </a:t>
            </a:r>
            <a:br>
              <a:rPr lang="de-DE" sz="2400" b="0" i="0" u="none" strike="noStrike" cap="none">
                <a:solidFill>
                  <a:schemeClr val="dk1"/>
                </a:solidFill>
                <a:latin typeface="Calibri"/>
                <a:ea typeface="Calibri"/>
                <a:cs typeface="Calibri"/>
                <a:sym typeface="Calibri"/>
              </a:rPr>
            </a:br>
            <a:r>
              <a:rPr lang="de-DE" sz="2400" b="0" i="0" u="none" strike="noStrike" cap="none">
                <a:solidFill>
                  <a:schemeClr val="dk1"/>
                </a:solidFill>
                <a:latin typeface="Calibri"/>
                <a:ea typeface="Calibri"/>
                <a:cs typeface="Calibri"/>
                <a:sym typeface="Calibri"/>
              </a:rPr>
              <a:t>type person. We get a long list. Only a part is shown below, starting as follows: </a:t>
            </a:r>
            <a:endParaRPr sz="1400" b="0" i="0" u="none" strike="noStrike" cap="none">
              <a:solidFill>
                <a:srgbClr val="000000"/>
              </a:solidFill>
              <a:latin typeface="Arial"/>
              <a:ea typeface="Arial"/>
              <a:cs typeface="Arial"/>
              <a:sym typeface="Arial"/>
            </a:endParaRPr>
          </a:p>
        </p:txBody>
      </p:sp>
      <p:pic>
        <p:nvPicPr>
          <p:cNvPr id="317" name="Google Shape;317;p41"/>
          <p:cNvPicPr preferRelativeResize="0"/>
          <p:nvPr/>
        </p:nvPicPr>
        <p:blipFill rotWithShape="1">
          <a:blip r:embed="rId4">
            <a:alphaModFix/>
          </a:blip>
          <a:srcRect/>
          <a:stretch/>
        </p:blipFill>
        <p:spPr>
          <a:xfrm>
            <a:off x="214489" y="2209925"/>
            <a:ext cx="3087381" cy="2923594"/>
          </a:xfrm>
          <a:prstGeom prst="rect">
            <a:avLst/>
          </a:prstGeom>
          <a:noFill/>
          <a:ln>
            <a:noFill/>
          </a:ln>
        </p:spPr>
      </p:pic>
      <p:pic>
        <p:nvPicPr>
          <p:cNvPr id="318" name="Google Shape;318;p41"/>
          <p:cNvPicPr preferRelativeResize="0"/>
          <p:nvPr/>
        </p:nvPicPr>
        <p:blipFill rotWithShape="1">
          <a:blip r:embed="rId5">
            <a:alphaModFix/>
          </a:blip>
          <a:srcRect/>
          <a:stretch/>
        </p:blipFill>
        <p:spPr>
          <a:xfrm>
            <a:off x="214489" y="5133519"/>
            <a:ext cx="3042194" cy="1340210"/>
          </a:xfrm>
          <a:prstGeom prst="rect">
            <a:avLst/>
          </a:prstGeom>
          <a:noFill/>
          <a:ln>
            <a:noFill/>
          </a:ln>
        </p:spPr>
      </p:pic>
      <p:sp>
        <p:nvSpPr>
          <p:cNvPr id="319" name="Google Shape;319;p41"/>
          <p:cNvSpPr txBox="1"/>
          <p:nvPr/>
        </p:nvSpPr>
        <p:spPr>
          <a:xfrm>
            <a:off x="3443110" y="2308505"/>
            <a:ext cx="5294489" cy="41549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This time, the system has found two pages 13 and 15 containing the word “person” but quite a few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object person (as indicated by the icon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In particular, it has found two objects “person” on page 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next slide shows this page 4. </a:t>
            </a:r>
            <a:br>
              <a:rPr lang="de-DE" sz="2400" b="0" i="0" u="none" strike="noStrike" cap="none">
                <a:solidFill>
                  <a:schemeClr val="dk1"/>
                </a:solidFill>
                <a:latin typeface="Calibri"/>
                <a:ea typeface="Calibri"/>
                <a:cs typeface="Calibri"/>
                <a:sym typeface="Calibri"/>
              </a:rPr>
            </a:br>
            <a:r>
              <a:rPr lang="de-DE" sz="2400" b="0" i="0" u="none" strike="noStrike" cap="none">
                <a:solidFill>
                  <a:schemeClr val="dk1"/>
                </a:solidFill>
                <a:latin typeface="Calibri"/>
                <a:ea typeface="Calibri"/>
                <a:cs typeface="Calibri"/>
                <a:sym typeface="Calibri"/>
              </a:rPr>
              <a:t>NID hopes you are impressed. </a:t>
            </a:r>
            <a:endParaRPr sz="1400" b="0" i="0" u="none" strike="noStrike" cap="none">
              <a:solidFill>
                <a:srgbClr val="000000"/>
              </a:solidFill>
              <a:latin typeface="Arial"/>
              <a:ea typeface="Arial"/>
              <a:cs typeface="Arial"/>
              <a:sym typeface="Arial"/>
            </a:endParaRPr>
          </a:p>
        </p:txBody>
      </p:sp>
      <p:pic>
        <p:nvPicPr>
          <p:cNvPr id="320" name="Google Shape;320;p41"/>
          <p:cNvPicPr preferRelativeResize="0"/>
          <p:nvPr/>
        </p:nvPicPr>
        <p:blipFill rotWithShape="1">
          <a:blip r:embed="rId6">
            <a:alphaModFix/>
          </a:blip>
          <a:srcRect/>
          <a:stretch/>
        </p:blipFill>
        <p:spPr>
          <a:xfrm>
            <a:off x="4155369" y="3852007"/>
            <a:ext cx="247650" cy="304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p:nvPr/>
        </p:nvSpPr>
        <p:spPr>
          <a:xfrm>
            <a:off x="156882" y="165317"/>
            <a:ext cx="11734800" cy="720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I found on the server:</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Huge  amounts of information and advertisements for special deals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variety of newsletters </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a:t>
            </a:r>
            <a:r>
              <a:rPr lang="de-DE" sz="2800">
                <a:solidFill>
                  <a:schemeClr val="dk1"/>
                </a:solidFill>
                <a:latin typeface="Calibri"/>
                <a:ea typeface="Calibri"/>
                <a:cs typeface="Calibri"/>
                <a:sym typeface="Calibri"/>
              </a:rPr>
              <a:t>questionnaire</a:t>
            </a:r>
            <a:r>
              <a:rPr lang="de-DE" sz="2800" b="0" i="0" u="none" strike="noStrike" cap="none">
                <a:solidFill>
                  <a:schemeClr val="dk1"/>
                </a:solidFill>
                <a:latin typeface="Calibri"/>
                <a:ea typeface="Calibri"/>
                <a:cs typeface="Calibri"/>
                <a:sym typeface="Calibri"/>
              </a:rPr>
              <a:t> about my experience with my last booking process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a:t>
            </a:r>
            <a:r>
              <a:rPr lang="de-DE" sz="2800">
                <a:solidFill>
                  <a:schemeClr val="dk1"/>
                </a:solidFill>
                <a:latin typeface="Calibri"/>
                <a:ea typeface="Calibri"/>
                <a:cs typeface="Calibri"/>
                <a:sym typeface="Calibri"/>
              </a:rPr>
              <a:t>questionnaire</a:t>
            </a:r>
            <a:r>
              <a:rPr lang="de-DE" sz="2800" b="0" i="0" u="none" strike="noStrike" cap="none">
                <a:solidFill>
                  <a:schemeClr val="dk1"/>
                </a:solidFill>
                <a:latin typeface="Calibri"/>
                <a:ea typeface="Calibri"/>
                <a:cs typeface="Calibri"/>
                <a:sym typeface="Calibri"/>
              </a:rPr>
              <a:t> about my experience with my last trip</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long list of FAQs (none relevant to my case)</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1" i="0" u="none" strike="noStrike" cap="none">
                <a:solidFill>
                  <a:schemeClr val="dk1"/>
                </a:solidFill>
                <a:latin typeface="Calibri"/>
                <a:ea typeface="Calibri"/>
                <a:cs typeface="Calibri"/>
                <a:sym typeface="Calibri"/>
              </a:rPr>
              <a:t>I did not find:</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an email address I could write to</a:t>
            </a:r>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1" i="0" u="none" strike="noStrike" cap="none">
                <a:solidFill>
                  <a:schemeClr val="dk1"/>
                </a:solidFill>
                <a:latin typeface="Calibri"/>
                <a:ea typeface="Calibri"/>
                <a:cs typeface="Calibri"/>
                <a:sym typeface="Calibri"/>
              </a:rPr>
              <a:t>I did find  (hurrah!)</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a phone number</a:t>
            </a:r>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however, when I called:   15 minutes of music,  then an incompetent person, forwarding me to a competent person, another few minutes of music, </a:t>
            </a:r>
            <a:r>
              <a:rPr lang="de-DE" sz="2800" b="0" i="0" u="none" strike="noStrike" cap="none">
                <a:solidFill>
                  <a:srgbClr val="C00000"/>
                </a:solidFill>
                <a:latin typeface="Calibri"/>
                <a:ea typeface="Calibri"/>
                <a:cs typeface="Calibri"/>
                <a:sym typeface="Calibri"/>
              </a:rPr>
              <a:t>then…</a:t>
            </a:r>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a:t>
            </a:r>
            <a:endParaRPr sz="2800" b="0" i="0" u="none" strike="noStrike" cap="none">
              <a:solidFill>
                <a:srgbClr val="C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2"/>
          <p:cNvPicPr preferRelativeResize="0"/>
          <p:nvPr/>
        </p:nvPicPr>
        <p:blipFill rotWithShape="1">
          <a:blip r:embed="rId3">
            <a:alphaModFix/>
          </a:blip>
          <a:srcRect/>
          <a:stretch/>
        </p:blipFill>
        <p:spPr>
          <a:xfrm>
            <a:off x="0" y="0"/>
            <a:ext cx="4793045" cy="6858000"/>
          </a:xfrm>
          <a:prstGeom prst="rect">
            <a:avLst/>
          </a:prstGeom>
          <a:noFill/>
          <a:ln>
            <a:noFill/>
          </a:ln>
        </p:spPr>
      </p:pic>
      <p:sp>
        <p:nvSpPr>
          <p:cNvPr id="327" name="Google Shape;327;p42"/>
          <p:cNvSpPr txBox="1"/>
          <p:nvPr/>
        </p:nvSpPr>
        <p:spPr>
          <a:xfrm>
            <a:off x="4936718" y="62523"/>
            <a:ext cx="7066845" cy="79405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Is  it not surprising that AI ( deep neural networks) are able to identify the  heavily clad women in the upper picture and the man seen from the back in the lower pictures as humans, as “person”?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If you are interested in learning more about such object recognition look at Dr. Zaka’s document </a:t>
            </a:r>
            <a:r>
              <a:rPr lang="de-DE" sz="2400" b="0" i="0" u="sng" strike="noStrike" cap="none">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https://nid-library.com/Home/BookDetail/305</a:t>
            </a:r>
            <a:endParaRPr sz="24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400" b="0" i="0" u="none" strike="noStrike" cap="none">
                <a:solidFill>
                  <a:schemeClr val="dk1"/>
                </a:solidFill>
                <a:latin typeface="Calibri"/>
                <a:ea typeface="Calibri"/>
                <a:cs typeface="Calibri"/>
                <a:sym typeface="Calibri"/>
              </a:rPr>
              <a:t>Let me take this opportunity to state very explicitly that the ideas of NID have been developed by me and Bilal ZAKA together, but the actual implementation and extensions were carried out by a team lead by the true genius ZAKA. We will continue our joint work on NID till at least end of 2023 to obtain a final product. However, it is already quite useable as is!</a:t>
            </a:r>
            <a:endParaRPr sz="1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3"/>
          <p:cNvSpPr txBox="1"/>
          <p:nvPr/>
        </p:nvSpPr>
        <p:spPr>
          <a:xfrm>
            <a:off x="140677" y="112542"/>
            <a:ext cx="11887200" cy="76020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NID allows to define user-groups. Certain books, or certain  annotations are only visible for persons belonging to a particular group.  </a:t>
            </a:r>
            <a:r>
              <a:rPr lang="de-DE" sz="2800" b="0" i="0" u="none" strike="noStrike" cap="none">
                <a:solidFill>
                  <a:schemeClr val="dk1"/>
                </a:solidFill>
                <a:latin typeface="Calibri"/>
                <a:ea typeface="Calibri"/>
                <a:cs typeface="Calibri"/>
                <a:sym typeface="Calibri"/>
              </a:rPr>
              <a:t>This can serve very different purposes as we explain with three examples.</a:t>
            </a:r>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3200" b="1" i="0" u="none" strike="noStrike" cap="none">
                <a:solidFill>
                  <a:schemeClr val="dk1"/>
                </a:solidFill>
                <a:latin typeface="Calibri"/>
                <a:ea typeface="Calibri"/>
                <a:cs typeface="Calibri"/>
                <a:sym typeface="Calibri"/>
              </a:rPr>
              <a:t>Consider a complicated mathematical formula. </a:t>
            </a:r>
            <a:endParaRPr/>
          </a:p>
          <a:p>
            <a:pPr marL="0" marR="0" lvl="0" indent="0" algn="l" rtl="0">
              <a:lnSpc>
                <a:spcPct val="100000"/>
              </a:lnSpc>
              <a:spcBef>
                <a:spcPts val="0"/>
              </a:spcBef>
              <a:spcAft>
                <a:spcPts val="0"/>
              </a:spcAft>
              <a:buNone/>
            </a:pP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3200" b="0" i="0" u="none" strike="noStrike" cap="none">
                <a:solidFill>
                  <a:schemeClr val="dk1"/>
                </a:solidFill>
                <a:latin typeface="Calibri"/>
                <a:ea typeface="Calibri"/>
                <a:cs typeface="Calibri"/>
                <a:sym typeface="Calibri"/>
              </a:rPr>
              <a:t>It may be shown as such to university students in mathematics. </a:t>
            </a:r>
            <a:endParaRPr/>
          </a:p>
          <a:p>
            <a:pPr marL="0" marR="0" lvl="0" indent="0" algn="l" rtl="0">
              <a:lnSpc>
                <a:spcPct val="100000"/>
              </a:lnSpc>
              <a:spcBef>
                <a:spcPts val="0"/>
              </a:spcBef>
              <a:spcAft>
                <a:spcPts val="0"/>
              </a:spcAft>
              <a:buNone/>
            </a:pP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3200" b="0" i="0" u="none" strike="noStrike" cap="none">
                <a:solidFill>
                  <a:schemeClr val="dk1"/>
                </a:solidFill>
                <a:latin typeface="Calibri"/>
                <a:ea typeface="Calibri"/>
                <a:cs typeface="Calibri"/>
                <a:sym typeface="Calibri"/>
              </a:rPr>
              <a:t>But  it must be shown with a short explanation to senior students in high school. </a:t>
            </a:r>
            <a:endParaRPr/>
          </a:p>
          <a:p>
            <a:pPr marL="0" marR="0" lvl="0" indent="0" algn="l" rtl="0">
              <a:lnSpc>
                <a:spcPct val="100000"/>
              </a:lnSpc>
              <a:spcBef>
                <a:spcPts val="0"/>
              </a:spcBef>
              <a:spcAft>
                <a:spcPts val="0"/>
              </a:spcAft>
              <a:buNone/>
            </a:pP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3200" b="0" i="0" u="none" strike="noStrike" cap="none">
                <a:solidFill>
                  <a:schemeClr val="dk1"/>
                </a:solidFill>
                <a:latin typeface="Calibri"/>
                <a:ea typeface="Calibri"/>
                <a:cs typeface="Calibri"/>
                <a:sym typeface="Calibri"/>
              </a:rPr>
              <a:t>And it may be shown only with extensive explanations, including maybe links leading to still easier to understand material for less experienced persons. </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4"/>
          <p:cNvSpPr txBox="1"/>
          <p:nvPr/>
        </p:nvSpPr>
        <p:spPr>
          <a:xfrm>
            <a:off x="315256" y="267286"/>
            <a:ext cx="11561400" cy="588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r>
              <a:rPr lang="de-DE" sz="3200" b="1" i="0" u="none" strike="noStrike" cap="none">
                <a:solidFill>
                  <a:schemeClr val="dk1"/>
                </a:solidFill>
                <a:latin typeface="Calibri"/>
                <a:ea typeface="Calibri"/>
                <a:cs typeface="Calibri"/>
                <a:sym typeface="Calibri"/>
              </a:rPr>
              <a:t>Or consider an application for a car company. A picture of a new car is shown.</a:t>
            </a:r>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For the general population, annotations will explain some  great features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For sales </a:t>
            </a:r>
            <a:r>
              <a:rPr lang="de-DE" sz="2800">
                <a:solidFill>
                  <a:schemeClr val="dk1"/>
                </a:solidFill>
                <a:latin typeface="Calibri"/>
                <a:ea typeface="Calibri"/>
                <a:cs typeface="Calibri"/>
                <a:sym typeface="Calibri"/>
              </a:rPr>
              <a:t>personnel</a:t>
            </a:r>
            <a:r>
              <a:rPr lang="de-DE" sz="2800" b="0" i="0" u="none" strike="noStrike" cap="none">
                <a:solidFill>
                  <a:schemeClr val="dk1"/>
                </a:solidFill>
                <a:latin typeface="Calibri"/>
                <a:ea typeface="Calibri"/>
                <a:cs typeface="Calibri"/>
                <a:sym typeface="Calibri"/>
              </a:rPr>
              <a:t>, annotations might explain advantages over rival products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For engineers, annotations will give more detail on technicalities</a:t>
            </a:r>
            <a:br>
              <a:rPr lang="de-DE" sz="2800" b="0" i="0" u="none" strike="noStrike" cap="none">
                <a:solidFill>
                  <a:schemeClr val="dk1"/>
                </a:solidFill>
                <a:latin typeface="Calibri"/>
                <a:ea typeface="Calibri"/>
                <a:cs typeface="Calibri"/>
                <a:sym typeface="Calibri"/>
              </a:rPr>
            </a:b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For repair crews, annotations will give hints how to handle potential problems, those annotations getting longer as more incidents happen</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5"/>
          <p:cNvSpPr txBox="1"/>
          <p:nvPr/>
        </p:nvSpPr>
        <p:spPr>
          <a:xfrm>
            <a:off x="89647" y="1355878"/>
            <a:ext cx="6804300"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And here is yet another of the many application of annotations only visible to certain groups:</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On the right is a picture of Edison. On the</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next page you can see two pictures of him with different pictures added as annotations:</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Different groups see different versions!  </a:t>
            </a:r>
            <a:endParaRPr sz="2800" b="0" i="0" u="none" strike="noStrike" cap="none">
              <a:solidFill>
                <a:srgbClr val="000000"/>
              </a:solidFill>
              <a:latin typeface="Calibri"/>
              <a:ea typeface="Calibri"/>
              <a:cs typeface="Calibri"/>
              <a:sym typeface="Calibri"/>
            </a:endParaRPr>
          </a:p>
        </p:txBody>
      </p:sp>
      <p:pic>
        <p:nvPicPr>
          <p:cNvPr id="346" name="Google Shape;346;p45"/>
          <p:cNvPicPr preferRelativeResize="0"/>
          <p:nvPr/>
        </p:nvPicPr>
        <p:blipFill rotWithShape="1">
          <a:blip r:embed="rId3">
            <a:alphaModFix/>
          </a:blip>
          <a:srcRect/>
          <a:stretch/>
        </p:blipFill>
        <p:spPr>
          <a:xfrm>
            <a:off x="7111253" y="66675"/>
            <a:ext cx="4991100" cy="6486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6"/>
          <p:cNvPicPr preferRelativeResize="0"/>
          <p:nvPr/>
        </p:nvPicPr>
        <p:blipFill rotWithShape="1">
          <a:blip r:embed="rId3">
            <a:alphaModFix/>
          </a:blip>
          <a:srcRect/>
          <a:stretch/>
        </p:blipFill>
        <p:spPr>
          <a:xfrm>
            <a:off x="91888" y="0"/>
            <a:ext cx="6324600" cy="4105275"/>
          </a:xfrm>
          <a:prstGeom prst="rect">
            <a:avLst/>
          </a:prstGeom>
          <a:noFill/>
          <a:ln>
            <a:noFill/>
          </a:ln>
        </p:spPr>
      </p:pic>
      <p:pic>
        <p:nvPicPr>
          <p:cNvPr id="353" name="Google Shape;353;p46"/>
          <p:cNvPicPr preferRelativeResize="0"/>
          <p:nvPr/>
        </p:nvPicPr>
        <p:blipFill rotWithShape="1">
          <a:blip r:embed="rId4">
            <a:alphaModFix/>
          </a:blip>
          <a:srcRect/>
          <a:stretch/>
        </p:blipFill>
        <p:spPr>
          <a:xfrm>
            <a:off x="6517341" y="2965464"/>
            <a:ext cx="5582771" cy="3926014"/>
          </a:xfrm>
          <a:prstGeom prst="rect">
            <a:avLst/>
          </a:prstGeom>
          <a:noFill/>
          <a:ln>
            <a:noFill/>
          </a:ln>
        </p:spPr>
      </p:pic>
      <p:sp>
        <p:nvSpPr>
          <p:cNvPr id="354" name="Google Shape;354;p46"/>
          <p:cNvSpPr txBox="1"/>
          <p:nvPr/>
        </p:nvSpPr>
        <p:spPr>
          <a:xfrm>
            <a:off x="6981265" y="439271"/>
            <a:ext cx="5118847"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This annotation shows  Edison with his famous phonograph,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for reasons unknown rather thoughtful or even unhappy.</a:t>
            </a:r>
            <a:endParaRPr sz="1400" b="0" i="0" u="none" strike="noStrike" cap="none">
              <a:solidFill>
                <a:srgbClr val="000000"/>
              </a:solidFill>
              <a:latin typeface="Arial"/>
              <a:ea typeface="Arial"/>
              <a:cs typeface="Arial"/>
              <a:sym typeface="Arial"/>
            </a:endParaRPr>
          </a:p>
        </p:txBody>
      </p:sp>
      <p:cxnSp>
        <p:nvCxnSpPr>
          <p:cNvPr id="355" name="Google Shape;355;p46"/>
          <p:cNvCxnSpPr/>
          <p:nvPr/>
        </p:nvCxnSpPr>
        <p:spPr>
          <a:xfrm flipH="1">
            <a:off x="5871882" y="921388"/>
            <a:ext cx="1207994" cy="1263097"/>
          </a:xfrm>
          <a:prstGeom prst="straightConnector1">
            <a:avLst/>
          </a:prstGeom>
          <a:noFill/>
          <a:ln w="38100" cap="flat" cmpd="sng">
            <a:solidFill>
              <a:srgbClr val="C00000"/>
            </a:solidFill>
            <a:prstDash val="solid"/>
            <a:miter lim="800000"/>
            <a:headEnd type="none" w="sm" len="sm"/>
            <a:tailEnd type="triangle" w="med" len="med"/>
          </a:ln>
        </p:spPr>
      </p:cxnSp>
      <p:sp>
        <p:nvSpPr>
          <p:cNvPr id="356" name="Google Shape;356;p46"/>
          <p:cNvSpPr txBox="1"/>
          <p:nvPr/>
        </p:nvSpPr>
        <p:spPr>
          <a:xfrm>
            <a:off x="242047" y="4673516"/>
            <a:ext cx="5432613"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This annotation also shows Edison in his lab, but this time in an elegant jacket. </a:t>
            </a:r>
            <a:endParaRPr sz="1400" b="0" i="0" u="none" strike="noStrike" cap="none">
              <a:solidFill>
                <a:srgbClr val="000000"/>
              </a:solidFill>
              <a:latin typeface="Arial"/>
              <a:ea typeface="Arial"/>
              <a:cs typeface="Arial"/>
              <a:sym typeface="Arial"/>
            </a:endParaRPr>
          </a:p>
        </p:txBody>
      </p:sp>
      <p:cxnSp>
        <p:nvCxnSpPr>
          <p:cNvPr id="357" name="Google Shape;357;p46"/>
          <p:cNvCxnSpPr/>
          <p:nvPr/>
        </p:nvCxnSpPr>
        <p:spPr>
          <a:xfrm>
            <a:off x="1246094" y="5827059"/>
            <a:ext cx="8390965" cy="349623"/>
          </a:xfrm>
          <a:prstGeom prst="straightConnector1">
            <a:avLst/>
          </a:prstGeom>
          <a:noFill/>
          <a:ln w="38100" cap="flat" cmpd="sng">
            <a:solidFill>
              <a:srgbClr val="C00000"/>
            </a:solidFill>
            <a:prstDash val="solid"/>
            <a:miter lim="800000"/>
            <a:headEnd type="none" w="sm" len="sm"/>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7"/>
          <p:cNvSpPr txBox="1"/>
          <p:nvPr/>
        </p:nvSpPr>
        <p:spPr>
          <a:xfrm>
            <a:off x="104775" y="0"/>
            <a:ext cx="1208722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It was mentioned before that NID books allow discussions. Here is the right upper part of page 5 of a book. The fact that the word Diskussionen is lit up shows there is a discussion on this page. </a:t>
            </a:r>
            <a:endParaRPr/>
          </a:p>
        </p:txBody>
      </p:sp>
      <p:pic>
        <p:nvPicPr>
          <p:cNvPr id="364" name="Google Shape;364;p47"/>
          <p:cNvPicPr preferRelativeResize="0"/>
          <p:nvPr/>
        </p:nvPicPr>
        <p:blipFill rotWithShape="1">
          <a:blip r:embed="rId3">
            <a:alphaModFix/>
          </a:blip>
          <a:srcRect/>
          <a:stretch/>
        </p:blipFill>
        <p:spPr>
          <a:xfrm>
            <a:off x="155550" y="924555"/>
            <a:ext cx="11880899" cy="5008890"/>
          </a:xfrm>
          <a:prstGeom prst="rect">
            <a:avLst/>
          </a:prstGeom>
          <a:noFill/>
          <a:ln>
            <a:noFill/>
          </a:ln>
        </p:spPr>
      </p:pic>
      <p:sp>
        <p:nvSpPr>
          <p:cNvPr id="365" name="Google Shape;365;p47"/>
          <p:cNvSpPr txBox="1"/>
          <p:nvPr/>
        </p:nvSpPr>
        <p:spPr>
          <a:xfrm>
            <a:off x="52387" y="6027003"/>
            <a:ext cx="1188089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Clicking at the word Diskussionen one gets a page (see next slide) where the gray part above is filled with the the initial part of a </a:t>
            </a:r>
            <a:r>
              <a:rPr lang="de-DE" sz="2400">
                <a:latin typeface="Calibri"/>
                <a:ea typeface="Calibri"/>
                <a:cs typeface="Calibri"/>
                <a:sym typeface="Calibri"/>
              </a:rPr>
              <a:t>discussion</a:t>
            </a:r>
            <a:r>
              <a:rPr lang="de-DE" sz="2400" b="0" i="0" u="none" strike="noStrike" cap="none">
                <a:solidFill>
                  <a:srgbClr val="000000"/>
                </a:solidFill>
                <a:latin typeface="Calibri"/>
                <a:ea typeface="Calibri"/>
                <a:cs typeface="Calibri"/>
                <a:sym typeface="Calibri"/>
              </a:rPr>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8"/>
          <p:cNvPicPr preferRelativeResize="0"/>
          <p:nvPr/>
        </p:nvPicPr>
        <p:blipFill rotWithShape="1">
          <a:blip r:embed="rId3">
            <a:alphaModFix/>
          </a:blip>
          <a:srcRect/>
          <a:stretch/>
        </p:blipFill>
        <p:spPr>
          <a:xfrm>
            <a:off x="0" y="0"/>
            <a:ext cx="12192000" cy="5667375"/>
          </a:xfrm>
          <a:prstGeom prst="rect">
            <a:avLst/>
          </a:prstGeom>
          <a:noFill/>
          <a:ln>
            <a:noFill/>
          </a:ln>
        </p:spPr>
      </p:pic>
      <p:sp>
        <p:nvSpPr>
          <p:cNvPr id="372" name="Google Shape;372;p48"/>
          <p:cNvSpPr txBox="1"/>
          <p:nvPr/>
        </p:nvSpPr>
        <p:spPr>
          <a:xfrm>
            <a:off x="0" y="5838092"/>
            <a:ext cx="12070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To see more, one has to scroll. To make following the discussion easier, it can be extended to the full page using the       symbol, see next </a:t>
            </a:r>
            <a:r>
              <a:rPr lang="de-DE" sz="2800">
                <a:latin typeface="Calibri"/>
                <a:ea typeface="Calibri"/>
                <a:cs typeface="Calibri"/>
                <a:sym typeface="Calibri"/>
              </a:rPr>
              <a:t>slide</a:t>
            </a:r>
            <a:r>
              <a:rPr lang="de-DE" sz="2800" b="0" i="0" u="none" strike="noStrike" cap="none">
                <a:solidFill>
                  <a:srgbClr val="000000"/>
                </a:solidFill>
                <a:latin typeface="Calibri"/>
                <a:ea typeface="Calibri"/>
                <a:cs typeface="Calibri"/>
                <a:sym typeface="Calibri"/>
              </a:rPr>
              <a:t>.</a:t>
            </a:r>
            <a:endParaRPr/>
          </a:p>
        </p:txBody>
      </p:sp>
      <p:pic>
        <p:nvPicPr>
          <p:cNvPr id="373" name="Google Shape;373;p48"/>
          <p:cNvPicPr preferRelativeResize="0"/>
          <p:nvPr/>
        </p:nvPicPr>
        <p:blipFill rotWithShape="1">
          <a:blip r:embed="rId4">
            <a:alphaModFix/>
          </a:blip>
          <a:srcRect/>
          <a:stretch/>
        </p:blipFill>
        <p:spPr>
          <a:xfrm>
            <a:off x="5290268" y="6315145"/>
            <a:ext cx="390525" cy="419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49"/>
          <p:cNvPicPr preferRelativeResize="0"/>
          <p:nvPr/>
        </p:nvPicPr>
        <p:blipFill rotWithShape="1">
          <a:blip r:embed="rId3">
            <a:alphaModFix/>
          </a:blip>
          <a:srcRect/>
          <a:stretch/>
        </p:blipFill>
        <p:spPr>
          <a:xfrm>
            <a:off x="406399" y="196948"/>
            <a:ext cx="10814757" cy="5247249"/>
          </a:xfrm>
          <a:prstGeom prst="rect">
            <a:avLst/>
          </a:prstGeom>
          <a:noFill/>
          <a:ln>
            <a:noFill/>
          </a:ln>
        </p:spPr>
      </p:pic>
      <p:sp>
        <p:nvSpPr>
          <p:cNvPr id="380" name="Google Shape;380;p49"/>
          <p:cNvSpPr txBox="1"/>
          <p:nvPr/>
        </p:nvSpPr>
        <p:spPr>
          <a:xfrm>
            <a:off x="406399" y="5444197"/>
            <a:ext cx="1081475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You still have to scroll to see the full discussion, but now it is easier to read. You can still post a contribution by typing in the open space at the bottom. By clicking at the arrow in left upper corner you can revert to the situation shown before.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0"/>
          <p:cNvSpPr txBox="1"/>
          <p:nvPr/>
        </p:nvSpPr>
        <p:spPr>
          <a:xfrm>
            <a:off x="5638800" y="2974622"/>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p50"/>
          <p:cNvSpPr txBox="1"/>
          <p:nvPr/>
        </p:nvSpPr>
        <p:spPr>
          <a:xfrm>
            <a:off x="293511" y="417689"/>
            <a:ext cx="117516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NID has many other interesting features. I can just try to give an idea of further things possible using NID, referring otherwise to the ample literature on NID on </a:t>
            </a:r>
            <a:r>
              <a:rPr lang="de-DE" sz="2800" b="0" i="0" u="sng" strike="noStrike" cap="none">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https://austria-forum.org/af/AEIOU/NID</a:t>
            </a:r>
            <a:r>
              <a:rPr lang="de-DE" sz="2800" b="0" i="0" u="none" strike="noStrike" cap="none">
                <a:solidFill>
                  <a:srgbClr val="0070C0"/>
                </a:solidFill>
                <a:latin typeface="Calibri"/>
                <a:ea typeface="Calibri"/>
                <a:cs typeface="Calibri"/>
                <a:sym typeface="Calibri"/>
              </a:rPr>
              <a:t> </a:t>
            </a:r>
            <a:r>
              <a:rPr lang="de-DE" sz="2800" b="0" i="0" u="none" strike="noStrike" cap="none">
                <a:solidFill>
                  <a:schemeClr val="dk1"/>
                </a:solidFill>
                <a:latin typeface="Calibri"/>
                <a:ea typeface="Calibri"/>
                <a:cs typeface="Calibri"/>
                <a:sym typeface="Calibri"/>
              </a:rPr>
              <a:t>or suggesting to contact me for info or a virtual meeting via  </a:t>
            </a:r>
            <a:r>
              <a:rPr lang="de-DE" sz="2800" b="0" i="0" u="sng" strike="noStrike" cap="none">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hmaurer100@gmail.com</a:t>
            </a:r>
            <a:r>
              <a:rPr lang="de-DE" sz="2800" b="0" i="0" u="none" strike="noStrike" cap="none">
                <a:solidFill>
                  <a:srgbClr val="0070C0"/>
                </a:solidFill>
                <a:latin typeface="Calibri"/>
                <a:ea typeface="Calibri"/>
                <a:cs typeface="Calibri"/>
                <a:sym typeface="Calibri"/>
              </a:rPr>
              <a:t>. </a:t>
            </a:r>
            <a:endParaRPr sz="1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One interesting feature of NID is that it allows to search for a phrase in a number of books at the same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Also, books may have a table of content added. In this case it can be used on </a:t>
            </a:r>
            <a:r>
              <a:rPr lang="de-DE" sz="2800" b="1" i="0" u="none" strike="noStrike" cap="none">
                <a:solidFill>
                  <a:schemeClr val="dk1"/>
                </a:solidFill>
                <a:latin typeface="Calibri"/>
                <a:ea typeface="Calibri"/>
                <a:cs typeface="Calibri"/>
                <a:sym typeface="Calibri"/>
              </a:rPr>
              <a:t>any</a:t>
            </a:r>
            <a:r>
              <a:rPr lang="de-DE" sz="2800" b="0" i="0" u="none" strike="noStrike" cap="none">
                <a:solidFill>
                  <a:schemeClr val="dk1"/>
                </a:solidFill>
                <a:latin typeface="Calibri"/>
                <a:ea typeface="Calibri"/>
                <a:cs typeface="Calibri"/>
                <a:sym typeface="Calibri"/>
              </a:rPr>
              <a:t> page of the book. We choose a book on Tesla: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de-DE" sz="2800" b="0" i="0" u="sng" strike="noStrike" cap="none">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https://nid-library.com/Home/ViewBook/172</a:t>
            </a:r>
            <a:r>
              <a:rPr lang="de-DE" sz="2800" b="0" i="0" u="none" strike="noStrike" cap="none">
                <a:solidFill>
                  <a:srgbClr val="0070C0"/>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To explain this and some other aspects, see first page of the book on the next page.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51"/>
          <p:cNvPicPr preferRelativeResize="0"/>
          <p:nvPr/>
        </p:nvPicPr>
        <p:blipFill rotWithShape="1">
          <a:blip r:embed="rId3">
            <a:alphaModFix/>
          </a:blip>
          <a:srcRect/>
          <a:stretch/>
        </p:blipFill>
        <p:spPr>
          <a:xfrm>
            <a:off x="5427647" y="0"/>
            <a:ext cx="479745" cy="6858000"/>
          </a:xfrm>
          <a:prstGeom prst="rect">
            <a:avLst/>
          </a:prstGeom>
          <a:noFill/>
          <a:ln>
            <a:noFill/>
          </a:ln>
        </p:spPr>
      </p:pic>
      <p:pic>
        <p:nvPicPr>
          <p:cNvPr id="394" name="Google Shape;394;p51"/>
          <p:cNvPicPr preferRelativeResize="0"/>
          <p:nvPr/>
        </p:nvPicPr>
        <p:blipFill rotWithShape="1">
          <a:blip r:embed="rId4">
            <a:alphaModFix/>
          </a:blip>
          <a:srcRect/>
          <a:stretch/>
        </p:blipFill>
        <p:spPr>
          <a:xfrm>
            <a:off x="5907392" y="0"/>
            <a:ext cx="5060508" cy="6858000"/>
          </a:xfrm>
          <a:prstGeom prst="rect">
            <a:avLst/>
          </a:prstGeom>
          <a:noFill/>
          <a:ln>
            <a:noFill/>
          </a:ln>
        </p:spPr>
      </p:pic>
      <p:pic>
        <p:nvPicPr>
          <p:cNvPr id="395" name="Google Shape;395;p51"/>
          <p:cNvPicPr preferRelativeResize="0"/>
          <p:nvPr/>
        </p:nvPicPr>
        <p:blipFill rotWithShape="1">
          <a:blip r:embed="rId5">
            <a:alphaModFix/>
          </a:blip>
          <a:srcRect/>
          <a:stretch/>
        </p:blipFill>
        <p:spPr>
          <a:xfrm>
            <a:off x="10967900" y="0"/>
            <a:ext cx="1224100" cy="6858000"/>
          </a:xfrm>
          <a:prstGeom prst="rect">
            <a:avLst/>
          </a:prstGeom>
          <a:noFill/>
          <a:ln>
            <a:noFill/>
          </a:ln>
        </p:spPr>
      </p:pic>
      <p:sp>
        <p:nvSpPr>
          <p:cNvPr id="396" name="Google Shape;396;p51"/>
          <p:cNvSpPr txBox="1"/>
          <p:nvPr/>
        </p:nvSpPr>
        <p:spPr>
          <a:xfrm>
            <a:off x="170329" y="0"/>
            <a:ext cx="5145741"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Notice the arrows &lt; and &gt; allowing to browse through the book; the icons at the right bottom corner allow zooming and shifting the current picture shown. </a:t>
            </a:r>
            <a:endParaRPr sz="1400" b="0" i="0" u="none" strike="noStrike" cap="none">
              <a:solidFill>
                <a:srgbClr val="000000"/>
              </a:solidFill>
              <a:latin typeface="Arial"/>
              <a:ea typeface="Arial"/>
              <a:cs typeface="Arial"/>
              <a:sym typeface="Arial"/>
            </a:endParaRPr>
          </a:p>
        </p:txBody>
      </p:sp>
      <p:sp>
        <p:nvSpPr>
          <p:cNvPr id="397" name="Google Shape;397;p51"/>
          <p:cNvSpPr txBox="1"/>
          <p:nvPr/>
        </p:nvSpPr>
        <p:spPr>
          <a:xfrm>
            <a:off x="114540" y="1595021"/>
            <a:ext cx="5257318"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icons in the upper right corner show the current page number (in this case:1). The option „Settings“allows the choice of interface language (e.g. English or German) and other options: When uploading the document, suitable starting choices can be made.</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closed lock means that the page is accessed anonymously. By logging in, the lock opens, and many more menu options become available. The icon for Feedback below the lock it has already been discussed earlier.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p:nvPr/>
        </p:nvSpPr>
        <p:spPr>
          <a:xfrm>
            <a:off x="369414" y="1120716"/>
            <a:ext cx="11196918"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dk1"/>
                </a:solidFill>
                <a:latin typeface="Calibri"/>
                <a:ea typeface="Calibri"/>
                <a:cs typeface="Calibri"/>
                <a:sym typeface="Calibri"/>
              </a:rPr>
              <a:t>A message:</a:t>
            </a:r>
            <a:endParaRPr/>
          </a:p>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C00000"/>
                </a:solidFill>
                <a:latin typeface="Calibri"/>
                <a:ea typeface="Calibri"/>
                <a:cs typeface="Calibri"/>
                <a:sym typeface="Calibri"/>
              </a:rPr>
              <a:t>Sorry, the person is on holiday</a:t>
            </a:r>
            <a:endParaRPr sz="4800" b="0" i="0" u="none" strike="noStrike" cap="none">
              <a:solidFill>
                <a:srgbClr val="C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2"/>
          <p:cNvPicPr preferRelativeResize="0"/>
          <p:nvPr/>
        </p:nvPicPr>
        <p:blipFill rotWithShape="1">
          <a:blip r:embed="rId3">
            <a:alphaModFix/>
          </a:blip>
          <a:srcRect/>
          <a:stretch/>
        </p:blipFill>
        <p:spPr>
          <a:xfrm>
            <a:off x="6022794" y="0"/>
            <a:ext cx="538478" cy="6858000"/>
          </a:xfrm>
          <a:prstGeom prst="rect">
            <a:avLst/>
          </a:prstGeom>
          <a:noFill/>
          <a:ln>
            <a:noFill/>
          </a:ln>
        </p:spPr>
      </p:pic>
      <p:pic>
        <p:nvPicPr>
          <p:cNvPr id="404" name="Google Shape;404;p52"/>
          <p:cNvPicPr preferRelativeResize="0"/>
          <p:nvPr/>
        </p:nvPicPr>
        <p:blipFill rotWithShape="1">
          <a:blip r:embed="rId4">
            <a:alphaModFix/>
          </a:blip>
          <a:srcRect/>
          <a:stretch/>
        </p:blipFill>
        <p:spPr>
          <a:xfrm>
            <a:off x="6477988" y="0"/>
            <a:ext cx="4407865" cy="6858000"/>
          </a:xfrm>
          <a:prstGeom prst="rect">
            <a:avLst/>
          </a:prstGeom>
          <a:noFill/>
          <a:ln>
            <a:noFill/>
          </a:ln>
        </p:spPr>
      </p:pic>
      <p:pic>
        <p:nvPicPr>
          <p:cNvPr id="405" name="Google Shape;405;p52"/>
          <p:cNvPicPr preferRelativeResize="0"/>
          <p:nvPr/>
        </p:nvPicPr>
        <p:blipFill rotWithShape="1">
          <a:blip r:embed="rId5">
            <a:alphaModFix/>
          </a:blip>
          <a:srcRect/>
          <a:stretch/>
        </p:blipFill>
        <p:spPr>
          <a:xfrm>
            <a:off x="10885853" y="0"/>
            <a:ext cx="1224100" cy="6858000"/>
          </a:xfrm>
          <a:prstGeom prst="rect">
            <a:avLst/>
          </a:prstGeom>
          <a:noFill/>
          <a:ln>
            <a:noFill/>
          </a:ln>
        </p:spPr>
      </p:pic>
      <p:sp>
        <p:nvSpPr>
          <p:cNvPr id="406" name="Google Shape;406;p52"/>
          <p:cNvSpPr txBox="1"/>
          <p:nvPr/>
        </p:nvSpPr>
        <p:spPr>
          <a:xfrm>
            <a:off x="1" y="107576"/>
            <a:ext cx="3155700" cy="711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Now to the icons in the left upper corner: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search icon       has been discussed before. The first icon        shows that this book has an automated table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content. It will appear on each page. When   clicked, the table of contents appears. The top part of the table is shown to the right.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Note the mark indicating the current place one is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407" name="Google Shape;407;p52"/>
          <p:cNvPicPr preferRelativeResize="0"/>
          <p:nvPr/>
        </p:nvPicPr>
        <p:blipFill rotWithShape="1">
          <a:blip r:embed="rId6">
            <a:alphaModFix/>
          </a:blip>
          <a:srcRect/>
          <a:stretch/>
        </p:blipFill>
        <p:spPr>
          <a:xfrm>
            <a:off x="1762882" y="2025614"/>
            <a:ext cx="390525" cy="333375"/>
          </a:xfrm>
          <a:prstGeom prst="rect">
            <a:avLst/>
          </a:prstGeom>
          <a:noFill/>
          <a:ln>
            <a:noFill/>
          </a:ln>
        </p:spPr>
      </p:pic>
      <p:pic>
        <p:nvPicPr>
          <p:cNvPr id="408" name="Google Shape;408;p52"/>
          <p:cNvPicPr preferRelativeResize="0"/>
          <p:nvPr/>
        </p:nvPicPr>
        <p:blipFill rotWithShape="1">
          <a:blip r:embed="rId7">
            <a:alphaModFix/>
          </a:blip>
          <a:srcRect/>
          <a:stretch/>
        </p:blipFill>
        <p:spPr>
          <a:xfrm>
            <a:off x="3491095" y="-4715"/>
            <a:ext cx="2304102" cy="6858000"/>
          </a:xfrm>
          <a:prstGeom prst="rect">
            <a:avLst/>
          </a:prstGeom>
          <a:noFill/>
          <a:ln>
            <a:noFill/>
          </a:ln>
        </p:spPr>
      </p:pic>
      <p:pic>
        <p:nvPicPr>
          <p:cNvPr id="409" name="Google Shape;409;p52"/>
          <p:cNvPicPr preferRelativeResize="0"/>
          <p:nvPr/>
        </p:nvPicPr>
        <p:blipFill rotWithShape="1">
          <a:blip r:embed="rId8">
            <a:alphaModFix/>
          </a:blip>
          <a:srcRect/>
          <a:stretch/>
        </p:blipFill>
        <p:spPr>
          <a:xfrm>
            <a:off x="2071732" y="1299816"/>
            <a:ext cx="390525" cy="247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3"/>
          <p:cNvSpPr txBox="1"/>
          <p:nvPr/>
        </p:nvSpPr>
        <p:spPr>
          <a:xfrm>
            <a:off x="206188" y="259976"/>
            <a:ext cx="1183341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Note that the options beyond &lt; and  &gt; are very limited, so that anonymous users are not confused by too many choices. If one logs in (after a one-time registration) the menus extend (or have been set to appear with more options when uploading the book also for anonymous users). The menu in the left upper corner  looks then typically like this: </a:t>
            </a:r>
            <a:endParaRPr sz="1400" b="0" i="0" u="none" strike="noStrike" cap="none">
              <a:solidFill>
                <a:srgbClr val="000000"/>
              </a:solidFill>
              <a:latin typeface="Arial"/>
              <a:ea typeface="Arial"/>
              <a:cs typeface="Arial"/>
              <a:sym typeface="Arial"/>
            </a:endParaRPr>
          </a:p>
        </p:txBody>
      </p:sp>
      <p:pic>
        <p:nvPicPr>
          <p:cNvPr id="416" name="Google Shape;416;p53"/>
          <p:cNvPicPr preferRelativeResize="0"/>
          <p:nvPr/>
        </p:nvPicPr>
        <p:blipFill rotWithShape="1">
          <a:blip r:embed="rId3">
            <a:alphaModFix/>
          </a:blip>
          <a:srcRect/>
          <a:stretch/>
        </p:blipFill>
        <p:spPr>
          <a:xfrm>
            <a:off x="443211" y="1933612"/>
            <a:ext cx="1068724" cy="1098139"/>
          </a:xfrm>
          <a:prstGeom prst="rect">
            <a:avLst/>
          </a:prstGeom>
          <a:noFill/>
          <a:ln>
            <a:noFill/>
          </a:ln>
        </p:spPr>
      </p:pic>
      <p:sp>
        <p:nvSpPr>
          <p:cNvPr id="417" name="Google Shape;417;p53"/>
          <p:cNvSpPr txBox="1"/>
          <p:nvPr/>
        </p:nvSpPr>
        <p:spPr>
          <a:xfrm>
            <a:off x="1658470" y="1933612"/>
            <a:ext cx="1053353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pencil icon is particularly important and easy to use: it allows to add annotations at any place of the current page. The icon        explains the very easy steps to create an annotation, so we skip the description here. The       icon allows</a:t>
            </a:r>
            <a:endParaRPr sz="2400" b="0" i="0" u="none" strike="noStrike" cap="none">
              <a:solidFill>
                <a:schemeClr val="dk1"/>
              </a:solidFill>
              <a:latin typeface="Calibri"/>
              <a:ea typeface="Calibri"/>
              <a:cs typeface="Calibri"/>
              <a:sym typeface="Calibri"/>
            </a:endParaRPr>
          </a:p>
        </p:txBody>
      </p:sp>
      <p:pic>
        <p:nvPicPr>
          <p:cNvPr id="418" name="Google Shape;418;p53"/>
          <p:cNvPicPr preferRelativeResize="0"/>
          <p:nvPr/>
        </p:nvPicPr>
        <p:blipFill rotWithShape="1">
          <a:blip r:embed="rId4">
            <a:alphaModFix/>
          </a:blip>
          <a:srcRect/>
          <a:stretch/>
        </p:blipFill>
        <p:spPr>
          <a:xfrm>
            <a:off x="8558099" y="2439787"/>
            <a:ext cx="266700" cy="200025"/>
          </a:xfrm>
          <a:prstGeom prst="rect">
            <a:avLst/>
          </a:prstGeom>
          <a:noFill/>
          <a:ln>
            <a:noFill/>
          </a:ln>
        </p:spPr>
      </p:pic>
      <p:pic>
        <p:nvPicPr>
          <p:cNvPr id="419" name="Google Shape;419;p53"/>
          <p:cNvPicPr preferRelativeResize="0"/>
          <p:nvPr/>
        </p:nvPicPr>
        <p:blipFill rotWithShape="1">
          <a:blip r:embed="rId5">
            <a:alphaModFix/>
          </a:blip>
          <a:srcRect/>
          <a:stretch/>
        </p:blipFill>
        <p:spPr>
          <a:xfrm>
            <a:off x="10050556" y="2822201"/>
            <a:ext cx="266700" cy="209550"/>
          </a:xfrm>
          <a:prstGeom prst="rect">
            <a:avLst/>
          </a:prstGeom>
          <a:noFill/>
          <a:ln>
            <a:noFill/>
          </a:ln>
        </p:spPr>
      </p:pic>
      <p:sp>
        <p:nvSpPr>
          <p:cNvPr id="420" name="Google Shape;420;p53"/>
          <p:cNvSpPr txBox="1"/>
          <p:nvPr/>
        </p:nvSpPr>
        <p:spPr>
          <a:xfrm>
            <a:off x="296675" y="3041420"/>
            <a:ext cx="114024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to hide annotations, and with a double click to open the way for „Fancy annotations“, annotations that have a border-colour different from the ordinary blue, or a contour shape different from a rectangle. It is best to try this out: anyone making logged-in an annotation can change or delete it again afterwards, so you cannot ruin  anything.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Actually, a special „Book for experiments“: </a:t>
            </a:r>
            <a:r>
              <a:rPr lang="de-DE" sz="2000" b="0" i="0" u="sng" strike="noStrike" cap="none">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https://nid-library.com/Home/BookDetail/220</a:t>
            </a:r>
            <a:endParaRPr sz="20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is available where you can fool around at will, since once in a while I will clean it up again!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 icon allows to ask a question (sent to the author of the document) who will then hopefully answer it, see next page.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4"/>
          <p:cNvSpPr txBox="1"/>
          <p:nvPr/>
        </p:nvSpPr>
        <p:spPr>
          <a:xfrm>
            <a:off x="201706" y="286871"/>
            <a:ext cx="117885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On page 28 of the beautiful document „Warum Pöllau?“ at </a:t>
            </a:r>
            <a:r>
              <a:rPr lang="de-DE" sz="1600" b="0" i="0" u="sng" strike="noStrike" cap="none">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https://nid.iicm.tugraz.at/Home/ViewBook/650</a:t>
            </a:r>
            <a:endParaRPr sz="16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427" name="Google Shape;427;p54"/>
          <p:cNvPicPr preferRelativeResize="0"/>
          <p:nvPr/>
        </p:nvPicPr>
        <p:blipFill rotWithShape="1">
          <a:blip r:embed="rId4">
            <a:alphaModFix/>
          </a:blip>
          <a:srcRect/>
          <a:stretch/>
        </p:blipFill>
        <p:spPr>
          <a:xfrm>
            <a:off x="242047" y="748536"/>
            <a:ext cx="6526306" cy="4576499"/>
          </a:xfrm>
          <a:prstGeom prst="rect">
            <a:avLst/>
          </a:prstGeom>
          <a:noFill/>
          <a:ln>
            <a:noFill/>
          </a:ln>
        </p:spPr>
      </p:pic>
      <p:sp>
        <p:nvSpPr>
          <p:cNvPr id="428" name="Google Shape;428;p54"/>
          <p:cNvSpPr txBox="1"/>
          <p:nvPr/>
        </p:nvSpPr>
        <p:spPr>
          <a:xfrm>
            <a:off x="7064188" y="623924"/>
            <a:ext cx="4966447"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Someone just dragged the ? icon into the creek, typed a question ( „What is the name of the creek?“)  and the authors of the book answered as you can see below: </a:t>
            </a:r>
            <a:endParaRPr sz="1400" b="0" i="0" u="none" strike="noStrike" cap="none">
              <a:solidFill>
                <a:srgbClr val="000000"/>
              </a:solidFill>
              <a:latin typeface="Arial"/>
              <a:ea typeface="Arial"/>
              <a:cs typeface="Arial"/>
              <a:sym typeface="Arial"/>
            </a:endParaRPr>
          </a:p>
        </p:txBody>
      </p:sp>
      <p:pic>
        <p:nvPicPr>
          <p:cNvPr id="429" name="Google Shape;429;p54"/>
          <p:cNvPicPr preferRelativeResize="0"/>
          <p:nvPr/>
        </p:nvPicPr>
        <p:blipFill rotWithShape="1">
          <a:blip r:embed="rId5">
            <a:alphaModFix/>
          </a:blip>
          <a:srcRect/>
          <a:stretch/>
        </p:blipFill>
        <p:spPr>
          <a:xfrm>
            <a:off x="7360356" y="2562916"/>
            <a:ext cx="3870352" cy="2083413"/>
          </a:xfrm>
          <a:prstGeom prst="rect">
            <a:avLst/>
          </a:prstGeom>
          <a:noFill/>
          <a:ln>
            <a:noFill/>
          </a:ln>
        </p:spPr>
      </p:pic>
      <p:sp>
        <p:nvSpPr>
          <p:cNvPr id="430" name="Google Shape;430;p54"/>
          <p:cNvSpPr txBox="1"/>
          <p:nvPr/>
        </p:nvSpPr>
        <p:spPr>
          <a:xfrm>
            <a:off x="7223643" y="4693713"/>
            <a:ext cx="458096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answer (Antwort in German ) was: „It is the „Pöllauer Safen“.</a:t>
            </a:r>
            <a:endParaRPr sz="1400" b="0" i="0" u="none" strike="noStrike" cap="none">
              <a:solidFill>
                <a:srgbClr val="000000"/>
              </a:solidFill>
              <a:latin typeface="Arial"/>
              <a:ea typeface="Arial"/>
              <a:cs typeface="Arial"/>
              <a:sym typeface="Arial"/>
            </a:endParaRPr>
          </a:p>
        </p:txBody>
      </p:sp>
      <p:sp>
        <p:nvSpPr>
          <p:cNvPr id="431" name="Google Shape;431;p54"/>
          <p:cNvSpPr txBox="1"/>
          <p:nvPr/>
        </p:nvSpPr>
        <p:spPr>
          <a:xfrm>
            <a:off x="201706" y="5496698"/>
            <a:ext cx="1178858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After discussion of the major menu items in the left upper corner as visible for logged in users we look at the right upper corner. Here one can e.g. select whether one wants just simple menu options for simple tasks, or more.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5"/>
          <p:cNvSpPr txBox="1"/>
          <p:nvPr/>
        </p:nvSpPr>
        <p:spPr>
          <a:xfrm>
            <a:off x="140354" y="263749"/>
            <a:ext cx="6721553"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On the left you see the Short Menu with the option to switch to Full Menu, on the right you see the Full </a:t>
            </a:r>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Menu with options  available via Settings.</a:t>
            </a:r>
            <a:br>
              <a:rPr lang="de-DE" sz="2400" b="0" i="0" u="none" strike="noStrike" cap="none">
                <a:solidFill>
                  <a:schemeClr val="dk1"/>
                </a:solidFill>
                <a:latin typeface="Calibri"/>
                <a:ea typeface="Calibri"/>
                <a:cs typeface="Calibri"/>
                <a:sym typeface="Calibri"/>
              </a:rPr>
            </a:br>
            <a:r>
              <a:rPr lang="de-DE" sz="2400" b="0" i="0" u="none" strike="noStrike" cap="none">
                <a:solidFill>
                  <a:schemeClr val="dk1"/>
                </a:solidFill>
                <a:latin typeface="Calibri"/>
                <a:ea typeface="Calibri"/>
                <a:cs typeface="Calibri"/>
                <a:sym typeface="Calibri"/>
              </a:rPr>
              <a:t>to the Short Menu.</a:t>
            </a:r>
            <a:endParaRPr sz="1400" b="0" i="0" u="none" strike="noStrike" cap="none">
              <a:solidFill>
                <a:srgbClr val="000000"/>
              </a:solidFill>
              <a:latin typeface="Arial"/>
              <a:ea typeface="Arial"/>
              <a:cs typeface="Arial"/>
              <a:sym typeface="Arial"/>
            </a:endParaRPr>
          </a:p>
        </p:txBody>
      </p:sp>
      <p:pic>
        <p:nvPicPr>
          <p:cNvPr id="438" name="Google Shape;438;p55"/>
          <p:cNvPicPr preferRelativeResize="0"/>
          <p:nvPr/>
        </p:nvPicPr>
        <p:blipFill rotWithShape="1">
          <a:blip r:embed="rId3">
            <a:alphaModFix/>
          </a:blip>
          <a:srcRect/>
          <a:stretch/>
        </p:blipFill>
        <p:spPr>
          <a:xfrm>
            <a:off x="245127" y="1404744"/>
            <a:ext cx="3095625" cy="752475"/>
          </a:xfrm>
          <a:prstGeom prst="rect">
            <a:avLst/>
          </a:prstGeom>
          <a:noFill/>
          <a:ln>
            <a:noFill/>
          </a:ln>
        </p:spPr>
      </p:pic>
      <p:pic>
        <p:nvPicPr>
          <p:cNvPr id="439" name="Google Shape;439;p55"/>
          <p:cNvPicPr preferRelativeResize="0"/>
          <p:nvPr/>
        </p:nvPicPr>
        <p:blipFill rotWithShape="1">
          <a:blip r:embed="rId4">
            <a:alphaModFix/>
          </a:blip>
          <a:srcRect/>
          <a:stretch/>
        </p:blipFill>
        <p:spPr>
          <a:xfrm>
            <a:off x="245127" y="1837483"/>
            <a:ext cx="1657350" cy="323850"/>
          </a:xfrm>
          <a:prstGeom prst="rect">
            <a:avLst/>
          </a:prstGeom>
          <a:noFill/>
          <a:ln>
            <a:noFill/>
          </a:ln>
        </p:spPr>
      </p:pic>
      <p:sp>
        <p:nvSpPr>
          <p:cNvPr id="440" name="Google Shape;440;p55"/>
          <p:cNvSpPr txBox="1"/>
          <p:nvPr/>
        </p:nvSpPr>
        <p:spPr>
          <a:xfrm>
            <a:off x="153018" y="2589685"/>
            <a:ext cx="302699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„Discussions“ allows to start a discussion on the current page and check if there are any discussions ongoing in the document. If there is already a discussion on the page, the word is lit up as mentioned earlier to alert visitors.</a:t>
            </a:r>
            <a:endParaRPr sz="1400" b="0" i="0" u="none" strike="noStrike" cap="none">
              <a:solidFill>
                <a:srgbClr val="000000"/>
              </a:solidFill>
              <a:latin typeface="Arial"/>
              <a:ea typeface="Arial"/>
              <a:cs typeface="Arial"/>
              <a:sym typeface="Arial"/>
            </a:endParaRPr>
          </a:p>
        </p:txBody>
      </p:sp>
      <p:sp>
        <p:nvSpPr>
          <p:cNvPr id="441" name="Google Shape;441;p55"/>
          <p:cNvSpPr txBox="1"/>
          <p:nvPr/>
        </p:nvSpPr>
        <p:spPr>
          <a:xfrm>
            <a:off x="3340752" y="2500187"/>
            <a:ext cx="8895179" cy="44319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Some of the Full Menu options are:  „Change Layout“ allows to place more than one page on the same screen and work with them independently. E.g. English text on the left, German one on the right, see next slide.</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„Settings“ provides language choice, group definition, quizzes and more. „Citation“ allows to automatically generate the correct citation according to a format of your choice for publishing. „Transclusion“ allows to create a link to part of a book-page, an unusual and powerful feature that can be used for anything much as graphic addresses are used for pictures.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2" name="Google Shape;442;p55"/>
          <p:cNvPicPr preferRelativeResize="0"/>
          <p:nvPr/>
        </p:nvPicPr>
        <p:blipFill rotWithShape="1">
          <a:blip r:embed="rId5">
            <a:alphaModFix/>
          </a:blip>
          <a:srcRect/>
          <a:stretch/>
        </p:blipFill>
        <p:spPr>
          <a:xfrm>
            <a:off x="6966681" y="29414"/>
            <a:ext cx="4933950" cy="2333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56"/>
          <p:cNvPicPr preferRelativeResize="0"/>
          <p:nvPr/>
        </p:nvPicPr>
        <p:blipFill rotWithShape="1">
          <a:blip r:embed="rId3">
            <a:alphaModFix/>
          </a:blip>
          <a:srcRect/>
          <a:stretch/>
        </p:blipFill>
        <p:spPr>
          <a:xfrm>
            <a:off x="0" y="453671"/>
            <a:ext cx="5849594" cy="5267620"/>
          </a:xfrm>
          <a:prstGeom prst="rect">
            <a:avLst/>
          </a:prstGeom>
          <a:noFill/>
          <a:ln>
            <a:noFill/>
          </a:ln>
        </p:spPr>
      </p:pic>
      <p:pic>
        <p:nvPicPr>
          <p:cNvPr id="448" name="Google Shape;448;p56"/>
          <p:cNvPicPr preferRelativeResize="0"/>
          <p:nvPr/>
        </p:nvPicPr>
        <p:blipFill rotWithShape="1">
          <a:blip r:embed="rId4">
            <a:alphaModFix/>
          </a:blip>
          <a:srcRect/>
          <a:stretch/>
        </p:blipFill>
        <p:spPr>
          <a:xfrm>
            <a:off x="6167659" y="453671"/>
            <a:ext cx="5786652" cy="5267620"/>
          </a:xfrm>
          <a:prstGeom prst="rect">
            <a:avLst/>
          </a:prstGeom>
          <a:noFill/>
          <a:ln>
            <a:noFill/>
          </a:ln>
        </p:spPr>
      </p:pic>
      <p:pic>
        <p:nvPicPr>
          <p:cNvPr id="449" name="Google Shape;449;p56"/>
          <p:cNvPicPr preferRelativeResize="0"/>
          <p:nvPr/>
        </p:nvPicPr>
        <p:blipFill rotWithShape="1">
          <a:blip r:embed="rId5">
            <a:alphaModFix/>
          </a:blip>
          <a:srcRect/>
          <a:stretch/>
        </p:blipFill>
        <p:spPr>
          <a:xfrm>
            <a:off x="4367322" y="5904570"/>
            <a:ext cx="1409700" cy="895350"/>
          </a:xfrm>
          <a:prstGeom prst="rect">
            <a:avLst/>
          </a:prstGeom>
          <a:noFill/>
          <a:ln>
            <a:noFill/>
          </a:ln>
        </p:spPr>
      </p:pic>
      <p:pic>
        <p:nvPicPr>
          <p:cNvPr id="450" name="Google Shape;450;p56"/>
          <p:cNvPicPr preferRelativeResize="0"/>
          <p:nvPr/>
        </p:nvPicPr>
        <p:blipFill rotWithShape="1">
          <a:blip r:embed="rId5">
            <a:alphaModFix/>
          </a:blip>
          <a:srcRect/>
          <a:stretch/>
        </p:blipFill>
        <p:spPr>
          <a:xfrm>
            <a:off x="10424173" y="5862712"/>
            <a:ext cx="1409700" cy="895350"/>
          </a:xfrm>
          <a:prstGeom prst="rect">
            <a:avLst/>
          </a:prstGeom>
          <a:noFill/>
          <a:ln>
            <a:noFill/>
          </a:ln>
        </p:spPr>
      </p:pic>
      <p:pic>
        <p:nvPicPr>
          <p:cNvPr id="451" name="Google Shape;451;p56"/>
          <p:cNvPicPr preferRelativeResize="0"/>
          <p:nvPr/>
        </p:nvPicPr>
        <p:blipFill rotWithShape="1">
          <a:blip r:embed="rId6">
            <a:alphaModFix/>
          </a:blip>
          <a:srcRect/>
          <a:stretch/>
        </p:blipFill>
        <p:spPr>
          <a:xfrm>
            <a:off x="137565" y="5867870"/>
            <a:ext cx="579387" cy="913963"/>
          </a:xfrm>
          <a:prstGeom prst="rect">
            <a:avLst/>
          </a:prstGeom>
          <a:noFill/>
          <a:ln>
            <a:noFill/>
          </a:ln>
        </p:spPr>
      </p:pic>
      <p:pic>
        <p:nvPicPr>
          <p:cNvPr id="452" name="Google Shape;452;p56"/>
          <p:cNvPicPr preferRelativeResize="0"/>
          <p:nvPr/>
        </p:nvPicPr>
        <p:blipFill rotWithShape="1">
          <a:blip r:embed="rId6">
            <a:alphaModFix/>
          </a:blip>
          <a:srcRect/>
          <a:stretch/>
        </p:blipFill>
        <p:spPr>
          <a:xfrm>
            <a:off x="6351389" y="5814214"/>
            <a:ext cx="624867" cy="985706"/>
          </a:xfrm>
          <a:prstGeom prst="rect">
            <a:avLst/>
          </a:prstGeom>
          <a:noFill/>
          <a:ln>
            <a:noFill/>
          </a:ln>
        </p:spPr>
      </p:pic>
      <p:pic>
        <p:nvPicPr>
          <p:cNvPr id="453" name="Google Shape;453;p56"/>
          <p:cNvPicPr preferRelativeResize="0"/>
          <p:nvPr/>
        </p:nvPicPr>
        <p:blipFill rotWithShape="1">
          <a:blip r:embed="rId7">
            <a:alphaModFix/>
          </a:blip>
          <a:srcRect/>
          <a:stretch/>
        </p:blipFill>
        <p:spPr>
          <a:xfrm>
            <a:off x="1169074" y="5862713"/>
            <a:ext cx="481033" cy="913963"/>
          </a:xfrm>
          <a:prstGeom prst="rect">
            <a:avLst/>
          </a:prstGeom>
          <a:noFill/>
          <a:ln>
            <a:noFill/>
          </a:ln>
        </p:spPr>
      </p:pic>
      <p:pic>
        <p:nvPicPr>
          <p:cNvPr id="454" name="Google Shape;454;p56"/>
          <p:cNvPicPr preferRelativeResize="0"/>
          <p:nvPr/>
        </p:nvPicPr>
        <p:blipFill rotWithShape="1">
          <a:blip r:embed="rId7">
            <a:alphaModFix/>
          </a:blip>
          <a:srcRect/>
          <a:stretch/>
        </p:blipFill>
        <p:spPr>
          <a:xfrm>
            <a:off x="7164169" y="5786195"/>
            <a:ext cx="533539" cy="1013725"/>
          </a:xfrm>
          <a:prstGeom prst="rect">
            <a:avLst/>
          </a:prstGeom>
          <a:noFill/>
          <a:ln>
            <a:noFill/>
          </a:ln>
        </p:spPr>
      </p:pic>
      <p:sp>
        <p:nvSpPr>
          <p:cNvPr id="455" name="Google Shape;455;p56"/>
          <p:cNvSpPr txBox="1"/>
          <p:nvPr/>
        </p:nvSpPr>
        <p:spPr>
          <a:xfrm>
            <a:off x="2726422" y="-8171"/>
            <a:ext cx="562646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Two pages from two different books!</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7"/>
          <p:cNvSpPr txBox="1"/>
          <p:nvPr/>
        </p:nvSpPr>
        <p:spPr>
          <a:xfrm>
            <a:off x="313765" y="313765"/>
            <a:ext cx="11492753" cy="56938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There are additional  possibilities that are quite unique:</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It has been mentioned that annotations of any type including links can be put into pictures--- in most systems e.g. links can only be added to textual objects. A typical example of using this feature of adding information in a picture  is seen on the next page.</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The system allows to load pictures with arbitrary resolution where one can zoom in maybe 50 fold or more.  An example of a high-resolution picture of a city is shown on the next but one page, with a small blue spot. Zooming in on the blue spot it turns out to be a swimming pool, showing still waves of swimmers.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58"/>
          <p:cNvPicPr preferRelativeResize="0"/>
          <p:nvPr/>
        </p:nvPicPr>
        <p:blipFill rotWithShape="1">
          <a:blip r:embed="rId3">
            <a:alphaModFix/>
          </a:blip>
          <a:srcRect/>
          <a:stretch/>
        </p:blipFill>
        <p:spPr>
          <a:xfrm>
            <a:off x="4043082" y="0"/>
            <a:ext cx="8148918" cy="4173066"/>
          </a:xfrm>
          <a:prstGeom prst="rect">
            <a:avLst/>
          </a:prstGeom>
          <a:noFill/>
          <a:ln>
            <a:noFill/>
          </a:ln>
        </p:spPr>
      </p:pic>
      <p:pic>
        <p:nvPicPr>
          <p:cNvPr id="468" name="Google Shape;468;p58"/>
          <p:cNvPicPr preferRelativeResize="0"/>
          <p:nvPr/>
        </p:nvPicPr>
        <p:blipFill rotWithShape="1">
          <a:blip r:embed="rId4">
            <a:alphaModFix/>
          </a:blip>
          <a:srcRect/>
          <a:stretch/>
        </p:blipFill>
        <p:spPr>
          <a:xfrm>
            <a:off x="0" y="3657600"/>
            <a:ext cx="3933825" cy="3200400"/>
          </a:xfrm>
          <a:prstGeom prst="rect">
            <a:avLst/>
          </a:prstGeom>
          <a:noFill/>
          <a:ln>
            <a:noFill/>
          </a:ln>
        </p:spPr>
      </p:pic>
      <p:sp>
        <p:nvSpPr>
          <p:cNvPr id="469" name="Google Shape;469;p58"/>
          <p:cNvSpPr txBox="1"/>
          <p:nvPr/>
        </p:nvSpPr>
        <p:spPr>
          <a:xfrm>
            <a:off x="0" y="314234"/>
            <a:ext cx="3674689" cy="22159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Part of the page</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sng" strike="noStrike" cap="none">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https://nid-library.com/Home/ViewBook/634</a:t>
            </a:r>
            <a:endParaRPr sz="24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70" name="Google Shape;470;p58"/>
          <p:cNvCxnSpPr/>
          <p:nvPr/>
        </p:nvCxnSpPr>
        <p:spPr>
          <a:xfrm>
            <a:off x="2162175" y="600636"/>
            <a:ext cx="1880907" cy="0"/>
          </a:xfrm>
          <a:prstGeom prst="straightConnector1">
            <a:avLst/>
          </a:prstGeom>
          <a:noFill/>
          <a:ln w="38100" cap="flat" cmpd="sng">
            <a:solidFill>
              <a:srgbClr val="C00000"/>
            </a:solidFill>
            <a:prstDash val="solid"/>
            <a:miter lim="800000"/>
            <a:headEnd type="none" w="sm" len="sm"/>
            <a:tailEnd type="triangle" w="med" len="med"/>
          </a:ln>
        </p:spPr>
      </p:cxnSp>
      <p:sp>
        <p:nvSpPr>
          <p:cNvPr id="471" name="Google Shape;471;p58"/>
          <p:cNvSpPr txBox="1"/>
          <p:nvPr/>
        </p:nvSpPr>
        <p:spPr>
          <a:xfrm>
            <a:off x="5100917" y="4545106"/>
            <a:ext cx="61408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When clicking at the leftmost annotation (Hallstatt) in above picture, the picture of the place with a link to extensive information is made available</a:t>
            </a:r>
            <a:endParaRPr sz="2400" b="0" i="0" u="none" strike="noStrike" cap="none">
              <a:solidFill>
                <a:schemeClr val="dk1"/>
              </a:solidFill>
              <a:latin typeface="Calibri"/>
              <a:ea typeface="Calibri"/>
              <a:cs typeface="Calibri"/>
              <a:sym typeface="Calibri"/>
            </a:endParaRPr>
          </a:p>
        </p:txBody>
      </p:sp>
      <p:cxnSp>
        <p:nvCxnSpPr>
          <p:cNvPr id="472" name="Google Shape;472;p58"/>
          <p:cNvCxnSpPr/>
          <p:nvPr/>
        </p:nvCxnSpPr>
        <p:spPr>
          <a:xfrm rot="10800000">
            <a:off x="3603812" y="5325872"/>
            <a:ext cx="1497105" cy="0"/>
          </a:xfrm>
          <a:prstGeom prst="straightConnector1">
            <a:avLst/>
          </a:prstGeom>
          <a:noFill/>
          <a:ln w="38100" cap="flat" cmpd="sng">
            <a:solidFill>
              <a:srgbClr val="C00000"/>
            </a:solidFill>
            <a:prstDash val="solid"/>
            <a:miter lim="800000"/>
            <a:headEnd type="none" w="sm" len="sm"/>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59"/>
          <p:cNvPicPr preferRelativeResize="0"/>
          <p:nvPr/>
        </p:nvPicPr>
        <p:blipFill rotWithShape="1">
          <a:blip r:embed="rId3">
            <a:alphaModFix/>
          </a:blip>
          <a:srcRect/>
          <a:stretch/>
        </p:blipFill>
        <p:spPr>
          <a:xfrm>
            <a:off x="0" y="304800"/>
            <a:ext cx="9520519" cy="6433493"/>
          </a:xfrm>
          <a:prstGeom prst="rect">
            <a:avLst/>
          </a:prstGeom>
          <a:noFill/>
          <a:ln>
            <a:noFill/>
          </a:ln>
        </p:spPr>
      </p:pic>
      <p:sp>
        <p:nvSpPr>
          <p:cNvPr id="479" name="Google Shape;479;p59"/>
          <p:cNvSpPr txBox="1"/>
          <p:nvPr/>
        </p:nvSpPr>
        <p:spPr>
          <a:xfrm>
            <a:off x="9592235" y="304800"/>
            <a:ext cx="2599765" cy="54783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This is from page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400" b="0" i="0" u="sng" strike="noStrike" cap="none">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https://www.nid-library.com/Home/ViewBook/411/33/view</a:t>
            </a:r>
            <a:endParaRPr sz="2400" b="0" i="0" u="sng"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Zooming in on the blue spot can be done to the extent that it covers the full page and is seen as a swimming pool, see next page!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60"/>
          <p:cNvPicPr preferRelativeResize="0"/>
          <p:nvPr/>
        </p:nvPicPr>
        <p:blipFill rotWithShape="1">
          <a:blip r:embed="rId3">
            <a:alphaModFix/>
          </a:blip>
          <a:srcRect/>
          <a:stretch/>
        </p:blipFill>
        <p:spPr>
          <a:xfrm>
            <a:off x="100950" y="-83127"/>
            <a:ext cx="9052937" cy="6858000"/>
          </a:xfrm>
          <a:prstGeom prst="rect">
            <a:avLst/>
          </a:prstGeom>
          <a:noFill/>
          <a:ln>
            <a:noFill/>
          </a:ln>
        </p:spPr>
      </p:pic>
      <p:sp>
        <p:nvSpPr>
          <p:cNvPr id="486" name="Google Shape;486;p60"/>
          <p:cNvSpPr txBox="1"/>
          <p:nvPr/>
        </p:nvSpPr>
        <p:spPr>
          <a:xfrm>
            <a:off x="9283195" y="929827"/>
            <a:ext cx="2733964" cy="48320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The blue spot was hardly recognizable as pool in the previous picture!</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So we have now zoomed in by a factor of 40 or more!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1"/>
          <p:cNvSpPr txBox="1"/>
          <p:nvPr/>
        </p:nvSpPr>
        <p:spPr>
          <a:xfrm>
            <a:off x="156900" y="0"/>
            <a:ext cx="11878200" cy="64940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de-DE" sz="3200" b="1" i="0" u="none" strike="noStrike" cap="none" dirty="0">
                <a:solidFill>
                  <a:schemeClr val="dk1"/>
                </a:solidFill>
                <a:latin typeface="Calibri"/>
                <a:ea typeface="Calibri"/>
                <a:cs typeface="Calibri"/>
                <a:sym typeface="Calibri"/>
              </a:rPr>
              <a:t>Summary</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dirty="0">
                <a:solidFill>
                  <a:schemeClr val="dk1"/>
                </a:solidFill>
                <a:latin typeface="Calibri"/>
                <a:ea typeface="Calibri"/>
                <a:cs typeface="Calibri"/>
                <a:sym typeface="Calibri"/>
              </a:rPr>
              <a:t>I </a:t>
            </a:r>
            <a:r>
              <a:rPr lang="de-DE" sz="2400" b="0" i="0" u="none" strike="noStrike" cap="none" dirty="0" err="1">
                <a:solidFill>
                  <a:schemeClr val="dk1"/>
                </a:solidFill>
                <a:latin typeface="Calibri"/>
                <a:ea typeface="Calibri"/>
                <a:cs typeface="Calibri"/>
                <a:sym typeface="Calibri"/>
              </a:rPr>
              <a:t>have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explained</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some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details</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of</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what</a:t>
            </a:r>
            <a:r>
              <a:rPr lang="de-DE" sz="2400" b="0" i="0" u="none" strike="noStrike" cap="none" dirty="0">
                <a:solidFill>
                  <a:schemeClr val="dk1"/>
                </a:solidFill>
                <a:latin typeface="Calibri"/>
                <a:ea typeface="Calibri"/>
                <a:cs typeface="Calibri"/>
                <a:sym typeface="Calibri"/>
              </a:rPr>
              <a:t> NID </a:t>
            </a:r>
            <a:r>
              <a:rPr lang="de-DE" sz="2400" b="0" i="0" u="none" strike="noStrike" cap="none" dirty="0" err="1">
                <a:solidFill>
                  <a:schemeClr val="dk1"/>
                </a:solidFill>
                <a:latin typeface="Calibri"/>
                <a:ea typeface="Calibri"/>
                <a:cs typeface="Calibri"/>
                <a:sym typeface="Calibri"/>
              </a:rPr>
              <a:t>can</a:t>
            </a:r>
            <a:r>
              <a:rPr lang="de-DE" sz="2400" b="0" i="0" u="none" strike="noStrike" cap="none" dirty="0">
                <a:solidFill>
                  <a:schemeClr val="dk1"/>
                </a:solidFill>
                <a:latin typeface="Calibri"/>
                <a:ea typeface="Calibri"/>
                <a:cs typeface="Calibri"/>
                <a:sym typeface="Calibri"/>
              </a:rPr>
              <a:t> do. I </a:t>
            </a:r>
            <a:r>
              <a:rPr lang="de-DE" sz="2400" b="0" i="0" u="none" strike="noStrike" cap="none" dirty="0" err="1">
                <a:solidFill>
                  <a:schemeClr val="dk1"/>
                </a:solidFill>
                <a:latin typeface="Calibri"/>
                <a:ea typeface="Calibri"/>
                <a:cs typeface="Calibri"/>
                <a:sym typeface="Calibri"/>
              </a:rPr>
              <a:t>have</a:t>
            </a:r>
            <a:r>
              <a:rPr lang="de-DE" sz="2400" b="0" i="0" u="none" strike="noStrike" cap="none" dirty="0">
                <a:solidFill>
                  <a:schemeClr val="dk1"/>
                </a:solidFill>
                <a:latin typeface="Calibri"/>
                <a:ea typeface="Calibri"/>
                <a:cs typeface="Calibri"/>
                <a:sym typeface="Calibri"/>
              </a:rPr>
              <a:t> not at all </a:t>
            </a:r>
            <a:r>
              <a:rPr lang="de-DE" sz="2400" b="0" i="0" u="none" strike="noStrike" cap="none" dirty="0" err="1">
                <a:solidFill>
                  <a:schemeClr val="dk1"/>
                </a:solidFill>
                <a:latin typeface="Calibri"/>
                <a:ea typeface="Calibri"/>
                <a:cs typeface="Calibri"/>
                <a:sym typeface="Calibri"/>
              </a:rPr>
              <a:t>covered</a:t>
            </a:r>
            <a:r>
              <a:rPr lang="de-DE" sz="2400" b="0" i="0" u="none" strike="noStrike" cap="none" dirty="0">
                <a:solidFill>
                  <a:schemeClr val="dk1"/>
                </a:solidFill>
                <a:latin typeface="Calibri"/>
                <a:ea typeface="Calibri"/>
                <a:cs typeface="Calibri"/>
                <a:sym typeface="Calibri"/>
              </a:rPr>
              <a:t> all </a:t>
            </a:r>
            <a:r>
              <a:rPr lang="de-DE" sz="2400" b="0" i="0" u="none" strike="noStrike" cap="none" dirty="0" err="1">
                <a:solidFill>
                  <a:schemeClr val="dk1"/>
                </a:solidFill>
                <a:latin typeface="Calibri"/>
                <a:ea typeface="Calibri"/>
                <a:cs typeface="Calibri"/>
                <a:sym typeface="Calibri"/>
              </a:rPr>
              <a:t>features</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nor</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the</a:t>
            </a:r>
            <a:r>
              <a:rPr lang="de-DE" sz="2400" b="0" i="0" u="none" strike="noStrike" cap="none" dirty="0">
                <a:solidFill>
                  <a:schemeClr val="dk1"/>
                </a:solidFill>
                <a:latin typeface="Calibri"/>
                <a:ea typeface="Calibri"/>
                <a:cs typeface="Calibri"/>
                <a:sym typeface="Calibri"/>
              </a:rPr>
              <a:t> powerful administrative </a:t>
            </a:r>
            <a:r>
              <a:rPr lang="de-DE" sz="2400" b="0" i="0" u="none" strike="noStrike" cap="none" dirty="0" err="1">
                <a:solidFill>
                  <a:schemeClr val="dk1"/>
                </a:solidFill>
                <a:latin typeface="Calibri"/>
                <a:ea typeface="Calibri"/>
                <a:cs typeface="Calibri"/>
                <a:sym typeface="Calibri"/>
              </a:rPr>
              <a:t>tools</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to</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set</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up</a:t>
            </a:r>
            <a:r>
              <a:rPr lang="de-DE" sz="2400" b="0" i="0" u="none" strike="noStrike" cap="none" dirty="0">
                <a:solidFill>
                  <a:schemeClr val="dk1"/>
                </a:solidFill>
                <a:latin typeface="Calibri"/>
                <a:ea typeface="Calibri"/>
                <a:cs typeface="Calibri"/>
                <a:sym typeface="Calibri"/>
              </a:rPr>
              <a:t>, and </a:t>
            </a:r>
            <a:r>
              <a:rPr lang="de-DE" sz="2400" b="0" i="0" u="none" strike="noStrike" cap="none" dirty="0" err="1">
                <a:solidFill>
                  <a:schemeClr val="dk1"/>
                </a:solidFill>
                <a:latin typeface="Calibri"/>
                <a:ea typeface="Calibri"/>
                <a:cs typeface="Calibri"/>
                <a:sym typeface="Calibri"/>
              </a:rPr>
              <a:t>maintain</a:t>
            </a:r>
            <a:r>
              <a:rPr lang="de-DE" sz="2400" b="0" i="0" u="none" strike="noStrike" cap="none" dirty="0">
                <a:solidFill>
                  <a:schemeClr val="dk1"/>
                </a:solidFill>
                <a:latin typeface="Calibri"/>
                <a:ea typeface="Calibri"/>
                <a:cs typeface="Calibri"/>
                <a:sym typeface="Calibri"/>
              </a:rPr>
              <a:t>  a NID </a:t>
            </a:r>
            <a:r>
              <a:rPr lang="de-DE" sz="2400" b="0" i="0" u="none" strike="noStrike" cap="none" dirty="0" err="1">
                <a:solidFill>
                  <a:schemeClr val="dk1"/>
                </a:solidFill>
                <a:latin typeface="Calibri"/>
                <a:ea typeface="Calibri"/>
                <a:cs typeface="Calibri"/>
                <a:sym typeface="Calibri"/>
              </a:rPr>
              <a:t>server</a:t>
            </a:r>
            <a:r>
              <a:rPr lang="de-DE" sz="2400" b="0" i="0" u="none" strike="noStrike" cap="none" dirty="0">
                <a:solidFill>
                  <a:schemeClr val="dk1"/>
                </a:solidFill>
                <a:latin typeface="Calibri"/>
                <a:ea typeface="Calibri"/>
                <a:cs typeface="Calibri"/>
                <a:sym typeface="Calibri"/>
              </a:rPr>
              <a:t>, and all </a:t>
            </a:r>
            <a:r>
              <a:rPr lang="de-DE" sz="2400" b="0" i="0" u="none" strike="noStrike" cap="none" dirty="0" err="1">
                <a:solidFill>
                  <a:schemeClr val="dk1"/>
                </a:solidFill>
                <a:latin typeface="Calibri"/>
                <a:ea typeface="Calibri"/>
                <a:cs typeface="Calibri"/>
                <a:sym typeface="Calibri"/>
              </a:rPr>
              <a:t>the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functions</a:t>
            </a:r>
            <a:r>
              <a:rPr lang="de-DE" sz="2400" b="0" i="0" u="none" strike="noStrike" cap="none" dirty="0">
                <a:solidFill>
                  <a:schemeClr val="dk1"/>
                </a:solidFill>
                <a:latin typeface="Calibri"/>
                <a:ea typeface="Calibri"/>
                <a:cs typeface="Calibri"/>
                <a:sym typeface="Calibri"/>
              </a:rPr>
              <a:t> and </a:t>
            </a:r>
            <a:r>
              <a:rPr lang="de-DE" sz="2400" b="0" i="0" u="none" strike="noStrike" cap="none" dirty="0" err="1">
                <a:solidFill>
                  <a:schemeClr val="dk1"/>
                </a:solidFill>
                <a:latin typeface="Calibri"/>
                <a:ea typeface="Calibri"/>
                <a:cs typeface="Calibri"/>
                <a:sym typeface="Calibri"/>
              </a:rPr>
              <a:t>parameters</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one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can</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choose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when</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uploading</a:t>
            </a:r>
            <a:r>
              <a:rPr lang="de-DE" sz="2400" b="0" i="0" u="none" strike="noStrike" cap="none" dirty="0">
                <a:solidFill>
                  <a:schemeClr val="dk1"/>
                </a:solidFill>
                <a:latin typeface="Calibri"/>
                <a:ea typeface="Calibri"/>
                <a:cs typeface="Calibri"/>
                <a:sym typeface="Calibri"/>
              </a:rPr>
              <a:t> a NID </a:t>
            </a:r>
            <a:r>
              <a:rPr lang="de-DE" sz="2400" b="0" i="0" u="none" strike="noStrike" cap="none" dirty="0" err="1">
                <a:solidFill>
                  <a:schemeClr val="dk1"/>
                </a:solidFill>
                <a:latin typeface="Calibri"/>
                <a:ea typeface="Calibri"/>
                <a:cs typeface="Calibri"/>
                <a:sym typeface="Calibri"/>
              </a:rPr>
              <a:t>document</a:t>
            </a:r>
            <a:r>
              <a:rPr lang="de-DE" sz="24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400" b="0" i="0" u="none" strike="noStrike" cap="none" dirty="0" err="1">
                <a:solidFill>
                  <a:schemeClr val="dk1"/>
                </a:solidFill>
                <a:latin typeface="Calibri"/>
                <a:ea typeface="Calibri"/>
                <a:cs typeface="Calibri"/>
                <a:sym typeface="Calibri"/>
              </a:rPr>
              <a:t>If</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you</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are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interested</a:t>
            </a:r>
            <a:r>
              <a:rPr lang="de-DE" sz="2400" b="0" i="0" u="none" strike="noStrike" cap="none" dirty="0">
                <a:solidFill>
                  <a:schemeClr val="dk1"/>
                </a:solidFill>
                <a:latin typeface="Calibri"/>
                <a:ea typeface="Calibri"/>
                <a:cs typeface="Calibri"/>
                <a:sym typeface="Calibri"/>
              </a:rPr>
              <a:t> in </a:t>
            </a:r>
            <a:r>
              <a:rPr lang="de-DE" sz="2400" b="0" i="0" u="none" strike="noStrike" cap="none" dirty="0" err="1">
                <a:solidFill>
                  <a:schemeClr val="dk1"/>
                </a:solidFill>
                <a:latin typeface="Calibri"/>
                <a:ea typeface="Calibri"/>
                <a:cs typeface="Calibri"/>
                <a:sym typeface="Calibri"/>
              </a:rPr>
              <a:t>trying</a:t>
            </a:r>
            <a:r>
              <a:rPr lang="de-DE" sz="2400" b="0" i="0" u="none" strike="noStrike" cap="none" dirty="0">
                <a:solidFill>
                  <a:schemeClr val="dk1"/>
                </a:solidFill>
                <a:latin typeface="Calibri"/>
                <a:ea typeface="Calibri"/>
                <a:cs typeface="Calibri"/>
                <a:sym typeface="Calibri"/>
              </a:rPr>
              <a:t> out NID </a:t>
            </a:r>
            <a:r>
              <a:rPr lang="de-DE" sz="2400" b="0" i="0" u="none" strike="noStrike" cap="none" dirty="0" err="1">
                <a:solidFill>
                  <a:schemeClr val="dk1"/>
                </a:solidFill>
                <a:latin typeface="Calibri"/>
                <a:ea typeface="Calibri"/>
                <a:cs typeface="Calibri"/>
                <a:sym typeface="Calibri"/>
              </a:rPr>
              <a:t>we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offer</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you</a:t>
            </a:r>
            <a:r>
              <a:rPr lang="de-DE" sz="2400" b="0" i="0" u="none" strike="noStrike" cap="none" dirty="0">
                <a:solidFill>
                  <a:schemeClr val="dk1"/>
                </a:solidFill>
                <a:latin typeface="Calibri"/>
                <a:ea typeface="Calibri"/>
                <a:cs typeface="Calibri"/>
                <a:sym typeface="Calibri"/>
              </a:rPr>
              <a:t> a </a:t>
            </a:r>
            <a:r>
              <a:rPr lang="de-DE" sz="2400" b="0" i="0" u="none" strike="noStrike" cap="none" dirty="0" err="1">
                <a:solidFill>
                  <a:schemeClr val="dk1"/>
                </a:solidFill>
                <a:latin typeface="Calibri"/>
                <a:ea typeface="Calibri"/>
                <a:cs typeface="Calibri"/>
                <a:sym typeface="Calibri"/>
              </a:rPr>
              <a:t>subcategory</a:t>
            </a:r>
            <a:r>
              <a:rPr lang="de-DE" sz="2400" b="0" i="0" u="none" strike="noStrike" cap="none" dirty="0">
                <a:solidFill>
                  <a:schemeClr val="dk1"/>
                </a:solidFill>
                <a:latin typeface="Calibri"/>
                <a:ea typeface="Calibri"/>
                <a:cs typeface="Calibri"/>
                <a:sym typeface="Calibri"/>
              </a:rPr>
              <a:t> on  </a:t>
            </a:r>
            <a:r>
              <a:rPr lang="de-DE" sz="2400" b="0" i="0" u="sng" strike="noStrike" cap="none"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https://nid-library.com//Home/Collections/32</a:t>
            </a:r>
            <a:r>
              <a:rPr lang="de-DE" sz="2400" b="0" i="0" u="none" strike="noStrike" cap="none" dirty="0">
                <a:solidFill>
                  <a:schemeClr val="dk1"/>
                </a:solidFill>
                <a:latin typeface="Calibri"/>
                <a:ea typeface="Calibri"/>
                <a:cs typeface="Calibri"/>
                <a:sym typeface="Calibri"/>
              </a:rPr>
              <a:t>. I.e. </a:t>
            </a:r>
            <a:r>
              <a:rPr lang="de-DE" sz="2400" b="0" i="0" u="none" strike="noStrike" cap="none" dirty="0" err="1">
                <a:solidFill>
                  <a:schemeClr val="dk1"/>
                </a:solidFill>
                <a:latin typeface="Calibri"/>
                <a:ea typeface="Calibri"/>
                <a:cs typeface="Calibri"/>
                <a:sym typeface="Calibri"/>
              </a:rPr>
              <a:t>we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make</a:t>
            </a:r>
            <a:r>
              <a:rPr lang="de-DE" sz="2400" b="0" i="0" u="none" strike="noStrike" cap="none" dirty="0">
                <a:solidFill>
                  <a:schemeClr val="dk1"/>
                </a:solidFill>
                <a:latin typeface="Calibri"/>
                <a:ea typeface="Calibri"/>
                <a:cs typeface="Calibri"/>
                <a:sym typeface="Calibri"/>
              </a:rPr>
              <a:t> a </a:t>
            </a:r>
            <a:r>
              <a:rPr lang="de-DE" sz="2400" b="0" i="0" u="none" strike="noStrike" cap="none" dirty="0" err="1">
                <a:solidFill>
                  <a:schemeClr val="dk1"/>
                </a:solidFill>
                <a:latin typeface="Calibri"/>
                <a:ea typeface="Calibri"/>
                <a:cs typeface="Calibri"/>
                <a:sym typeface="Calibri"/>
              </a:rPr>
              <a:t>computer</a:t>
            </a:r>
            <a:r>
              <a:rPr lang="de-DE" sz="2400" b="0" i="0" u="none" strike="noStrike" cap="none" dirty="0">
                <a:solidFill>
                  <a:schemeClr val="dk1"/>
                </a:solidFill>
                <a:latin typeface="Calibri"/>
                <a:ea typeface="Calibri"/>
                <a:cs typeface="Calibri"/>
                <a:sym typeface="Calibri"/>
              </a:rPr>
              <a:t>, network, </a:t>
            </a:r>
            <a:r>
              <a:rPr lang="de-DE" sz="2400" b="0" i="0" u="none" strike="noStrike" cap="none" dirty="0" err="1">
                <a:solidFill>
                  <a:schemeClr val="dk1"/>
                </a:solidFill>
                <a:latin typeface="Calibri"/>
                <a:ea typeface="Calibri"/>
                <a:cs typeface="Calibri"/>
                <a:sym typeface="Calibri"/>
              </a:rPr>
              <a:t>software</a:t>
            </a:r>
            <a:r>
              <a:rPr lang="de-DE" sz="2400" b="0" i="0" u="none" strike="noStrike" cap="none" dirty="0">
                <a:solidFill>
                  <a:schemeClr val="dk1"/>
                </a:solidFill>
                <a:latin typeface="Calibri"/>
                <a:ea typeface="Calibri"/>
                <a:cs typeface="Calibri"/>
                <a:sym typeface="Calibri"/>
              </a:rPr>
              <a:t> and </a:t>
            </a:r>
            <a:r>
              <a:rPr lang="de-DE" sz="2400" b="0" i="0" u="none" strike="noStrike" cap="none" dirty="0" err="1">
                <a:solidFill>
                  <a:schemeClr val="dk1"/>
                </a:solidFill>
                <a:latin typeface="Calibri"/>
                <a:ea typeface="Calibri"/>
                <a:cs typeface="Calibri"/>
                <a:sym typeface="Calibri"/>
              </a:rPr>
              <a:t>installation</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of</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documents</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available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to</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you</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for</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possibly</a:t>
            </a:r>
            <a:r>
              <a:rPr lang="de-DE" sz="2400" b="0" i="0" u="none" strike="noStrike" cap="none" dirty="0">
                <a:solidFill>
                  <a:schemeClr val="dk1"/>
                </a:solidFill>
                <a:latin typeface="Calibri"/>
                <a:ea typeface="Calibri"/>
                <a:cs typeface="Calibri"/>
                <a:sym typeface="Calibri"/>
              </a:rPr>
              <a:t> a </a:t>
            </a:r>
            <a:r>
              <a:rPr lang="de-DE" sz="2400" b="0" i="0" u="none" strike="noStrike" cap="none" dirty="0" err="1">
                <a:solidFill>
                  <a:schemeClr val="dk1"/>
                </a:solidFill>
                <a:latin typeface="Calibri"/>
                <a:ea typeface="Calibri"/>
                <a:cs typeface="Calibri"/>
                <a:sym typeface="Calibri"/>
              </a:rPr>
              <a:t>token</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donation</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to</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the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charitable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organisation</a:t>
            </a:r>
            <a:r>
              <a:rPr lang="de-DE" sz="2400" b="0" i="0" u="none" strike="noStrike" cap="none" dirty="0">
                <a:solidFill>
                  <a:schemeClr val="dk1"/>
                </a:solidFill>
                <a:latin typeface="Calibri"/>
                <a:ea typeface="Calibri"/>
                <a:cs typeface="Calibri"/>
                <a:sym typeface="Calibri"/>
              </a:rPr>
              <a:t> Austria-Forum.org  </a:t>
            </a:r>
            <a:r>
              <a:rPr lang="de-DE" sz="2400" b="0" i="0" u="none" strike="noStrike" cap="none" dirty="0" err="1">
                <a:solidFill>
                  <a:schemeClr val="dk1"/>
                </a:solidFill>
                <a:latin typeface="Calibri"/>
                <a:ea typeface="Calibri"/>
                <a:cs typeface="Calibri"/>
                <a:sym typeface="Calibri"/>
              </a:rPr>
              <a:t>You</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make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documents</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available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as</a:t>
            </a:r>
            <a:r>
              <a:rPr lang="de-DE" sz="2400" b="0" i="0" u="none" strike="noStrike" cap="none" dirty="0">
                <a:solidFill>
                  <a:schemeClr val="dk1"/>
                </a:solidFill>
                <a:latin typeface="Calibri"/>
                <a:ea typeface="Calibri"/>
                <a:cs typeface="Calibri"/>
                <a:sym typeface="Calibri"/>
              </a:rPr>
              <a:t> Word-, PDF- </a:t>
            </a:r>
            <a:r>
              <a:rPr lang="de-DE" sz="2400" b="0" i="0" u="none" strike="noStrike" cap="none" dirty="0" err="1">
                <a:solidFill>
                  <a:schemeClr val="dk1"/>
                </a:solidFill>
                <a:latin typeface="Calibri"/>
                <a:ea typeface="Calibri"/>
                <a:cs typeface="Calibri"/>
                <a:sym typeface="Calibri"/>
              </a:rPr>
              <a:t>or</a:t>
            </a:r>
            <a:r>
              <a:rPr lang="de-DE" sz="2400" b="0" i="0" u="none" strike="noStrike" cap="none" dirty="0">
                <a:solidFill>
                  <a:schemeClr val="dk1"/>
                </a:solidFill>
                <a:latin typeface="Calibri"/>
                <a:ea typeface="Calibri"/>
                <a:cs typeface="Calibri"/>
                <a:sym typeface="Calibri"/>
              </a:rPr>
              <a:t> PPT-file. </a:t>
            </a:r>
            <a:r>
              <a:rPr lang="de-DE" sz="2400" b="0" i="0" u="none" strike="noStrike" cap="none" dirty="0" err="1">
                <a:solidFill>
                  <a:schemeClr val="dk1"/>
                </a:solidFill>
                <a:latin typeface="Calibri"/>
                <a:ea typeface="Calibri"/>
                <a:cs typeface="Calibri"/>
                <a:sym typeface="Calibri"/>
              </a:rPr>
              <a:t>Of</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course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we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can</a:t>
            </a:r>
            <a:r>
              <a:rPr lang="de-DE" sz="2400" b="0" i="0" u="none" strike="noStrike" cap="none" dirty="0">
                <a:solidFill>
                  <a:schemeClr val="dk1"/>
                </a:solidFill>
                <a:latin typeface="Calibri"/>
                <a:ea typeface="Calibri"/>
                <a:cs typeface="Calibri"/>
                <a:sym typeface="Calibri"/>
              </a:rPr>
              <a:t> also </a:t>
            </a:r>
            <a:r>
              <a:rPr lang="de-DE" sz="2400" b="0" i="0" u="none" strike="noStrike" cap="none" dirty="0" err="1">
                <a:solidFill>
                  <a:schemeClr val="dk1"/>
                </a:solidFill>
                <a:latin typeface="Calibri"/>
                <a:ea typeface="Calibri"/>
                <a:cs typeface="Calibri"/>
                <a:sym typeface="Calibri"/>
              </a:rPr>
              <a:t>install</a:t>
            </a:r>
            <a:r>
              <a:rPr lang="de-DE" sz="2400" b="0" i="0" u="none" strike="noStrike" cap="none" dirty="0">
                <a:solidFill>
                  <a:schemeClr val="dk1"/>
                </a:solidFill>
                <a:latin typeface="Calibri"/>
                <a:ea typeface="Calibri"/>
                <a:cs typeface="Calibri"/>
                <a:sym typeface="Calibri"/>
              </a:rPr>
              <a:t> NID on </a:t>
            </a:r>
            <a:r>
              <a:rPr lang="de-DE" sz="2400" b="0" i="0" u="none" strike="noStrike" cap="none" dirty="0" err="1">
                <a:solidFill>
                  <a:schemeClr val="dk1"/>
                </a:solidFill>
                <a:latin typeface="Calibri"/>
                <a:ea typeface="Calibri"/>
                <a:cs typeface="Calibri"/>
                <a:sym typeface="Calibri"/>
              </a:rPr>
              <a:t>one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of</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your</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computers</a:t>
            </a:r>
            <a:r>
              <a:rPr lang="de-DE" sz="2400" b="0" i="0" u="none" strike="noStrike" cap="none" dirty="0">
                <a:solidFill>
                  <a:schemeClr val="dk1"/>
                </a:solidFill>
                <a:latin typeface="Calibri"/>
                <a:ea typeface="Calibri"/>
                <a:cs typeface="Calibri"/>
                <a:sym typeface="Calibri"/>
              </a:rPr>
              <a:t>, but </a:t>
            </a:r>
            <a:r>
              <a:rPr lang="de-DE" sz="2400" b="0" i="0" u="none" strike="noStrike" cap="none" dirty="0" err="1">
                <a:solidFill>
                  <a:schemeClr val="dk1"/>
                </a:solidFill>
                <a:latin typeface="Calibri"/>
                <a:ea typeface="Calibri"/>
                <a:cs typeface="Calibri"/>
                <a:sym typeface="Calibri"/>
              </a:rPr>
              <a:t>we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believe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that</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you</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first</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should</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try</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it</a:t>
            </a:r>
            <a:r>
              <a:rPr lang="de-DE" sz="2400" b="0" i="0" u="none" strike="noStrike" cap="none" dirty="0">
                <a:solidFill>
                  <a:schemeClr val="dk1"/>
                </a:solidFill>
                <a:latin typeface="Calibri"/>
                <a:ea typeface="Calibri"/>
                <a:cs typeface="Calibri"/>
                <a:sym typeface="Calibri"/>
              </a:rPr>
              <a:t> out!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dirty="0" err="1">
                <a:solidFill>
                  <a:schemeClr val="dk1"/>
                </a:solidFill>
                <a:latin typeface="Calibri"/>
                <a:ea typeface="Calibri"/>
                <a:cs typeface="Calibri"/>
                <a:sym typeface="Calibri"/>
              </a:rPr>
              <a:t>Why</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don‘t</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you</a:t>
            </a:r>
            <a:r>
              <a:rPr lang="de-DE" sz="2400" b="0" i="0" u="none" strike="noStrike" cap="none" dirty="0">
                <a:solidFill>
                  <a:schemeClr val="dk1"/>
                </a:solidFill>
                <a:latin typeface="Calibri"/>
                <a:ea typeface="Calibri"/>
                <a:cs typeface="Calibri"/>
                <a:sym typeface="Calibri"/>
              </a:rPr>
              <a:t> send </a:t>
            </a:r>
            <a:r>
              <a:rPr lang="de-DE" sz="2400" b="0" i="0" u="none" strike="noStrike" cap="none" dirty="0" err="1">
                <a:solidFill>
                  <a:schemeClr val="dk1"/>
                </a:solidFill>
                <a:latin typeface="Calibri"/>
                <a:ea typeface="Calibri"/>
                <a:cs typeface="Calibri"/>
                <a:sym typeface="Calibri"/>
              </a:rPr>
              <a:t>me</a:t>
            </a:r>
            <a:r>
              <a:rPr lang="de-DE" sz="2400" b="0" i="0" u="none" strike="noStrike" cap="none" dirty="0">
                <a:solidFill>
                  <a:schemeClr val="dk1"/>
                </a:solidFill>
                <a:latin typeface="Calibri"/>
                <a:ea typeface="Calibri"/>
                <a:cs typeface="Calibri"/>
                <a:sym typeface="Calibri"/>
              </a:rPr>
              <a:t> a </a:t>
            </a:r>
            <a:r>
              <a:rPr lang="de-DE" sz="2400" b="0" i="0" u="none" strike="noStrike" cap="none" dirty="0" err="1">
                <a:solidFill>
                  <a:schemeClr val="dk1"/>
                </a:solidFill>
                <a:latin typeface="Calibri"/>
                <a:ea typeface="Calibri"/>
                <a:cs typeface="Calibri"/>
                <a:sym typeface="Calibri"/>
              </a:rPr>
              <a:t>message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to</a:t>
            </a:r>
            <a:r>
              <a:rPr lang="de-DE" sz="2400" b="0" i="0" u="none" strike="noStrike" cap="none" dirty="0">
                <a:solidFill>
                  <a:schemeClr val="dk1"/>
                </a:solidFill>
                <a:latin typeface="Calibri"/>
                <a:ea typeface="Calibri"/>
                <a:cs typeface="Calibri"/>
                <a:sym typeface="Calibri"/>
              </a:rPr>
              <a:t> </a:t>
            </a:r>
            <a:r>
              <a:rPr lang="de-DE" sz="24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hmaurer@iicm.edu</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to</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let</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me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know</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if</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400" b="0" i="0" u="none" strike="noStrike" cap="none" dirty="0">
                <a:solidFill>
                  <a:schemeClr val="dk1"/>
                </a:solidFill>
                <a:latin typeface="Calibri"/>
                <a:ea typeface="Calibri"/>
                <a:cs typeface="Calibri"/>
                <a:sym typeface="Calibri"/>
              </a:rPr>
              <a:t>(</a:t>
            </a:r>
            <a:r>
              <a:rPr lang="de-DE" sz="2400" b="0" i="0" u="none" strike="noStrike" cap="none" dirty="0" err="1">
                <a:solidFill>
                  <a:schemeClr val="dk1"/>
                </a:solidFill>
                <a:latin typeface="Calibri"/>
                <a:ea typeface="Calibri"/>
                <a:cs typeface="Calibri"/>
                <a:sym typeface="Calibri"/>
              </a:rPr>
              <a:t>parts</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of</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the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presentation</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were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interesting</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for</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you</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If</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you</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want</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to</a:t>
            </a:r>
            <a:r>
              <a:rPr lang="de-DE" sz="2400" b="0" i="0" u="none" strike="noStrike" cap="none" dirty="0">
                <a:solidFill>
                  <a:schemeClr val="dk1"/>
                </a:solidFill>
                <a:latin typeface="Calibri"/>
                <a:ea typeface="Calibri"/>
                <a:cs typeface="Calibri"/>
                <a:sym typeface="Calibri"/>
              </a:rPr>
              <a:t> do </a:t>
            </a:r>
            <a:r>
              <a:rPr lang="de-DE" sz="2400" b="0" i="0" u="none" strike="noStrike" cap="none" dirty="0" err="1">
                <a:solidFill>
                  <a:schemeClr val="dk1"/>
                </a:solidFill>
                <a:latin typeface="Calibri"/>
                <a:ea typeface="Calibri"/>
                <a:cs typeface="Calibri"/>
                <a:sym typeface="Calibri"/>
              </a:rPr>
              <a:t>this</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anonymously</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go</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to</a:t>
            </a:r>
            <a:r>
              <a:rPr lang="de-DE" sz="2400" b="0" i="0" u="none" strike="noStrike" cap="none" dirty="0">
                <a:solidFill>
                  <a:schemeClr val="dk1"/>
                </a:solidFill>
                <a:latin typeface="Calibri"/>
                <a:ea typeface="Calibri"/>
                <a:cs typeface="Calibri"/>
                <a:sym typeface="Calibri"/>
              </a:rPr>
              <a:t>  </a:t>
            </a:r>
            <a:r>
              <a:rPr lang="de-DE" sz="24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https://austria-forum.org/af/AEIOU/Kurzvideos_und_mehr</a:t>
            </a:r>
            <a:r>
              <a:rPr lang="de-DE" sz="2400" b="0" i="0" u="none" strike="noStrike" cap="none" dirty="0">
                <a:solidFill>
                  <a:schemeClr val="dk1"/>
                </a:solidFill>
                <a:latin typeface="Calibri"/>
                <a:ea typeface="Calibri"/>
                <a:cs typeface="Calibri"/>
                <a:sym typeface="Calibri"/>
              </a:rPr>
              <a:t>  and </a:t>
            </a:r>
            <a:r>
              <a:rPr lang="de-DE" sz="2400" b="0" i="0" u="none" strike="noStrike" cap="none" dirty="0" err="1">
                <a:solidFill>
                  <a:schemeClr val="dk1"/>
                </a:solidFill>
                <a:latin typeface="Calibri"/>
                <a:ea typeface="Calibri"/>
                <a:cs typeface="Calibri"/>
                <a:sym typeface="Calibri"/>
              </a:rPr>
              <a:t>use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the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green</a:t>
            </a:r>
            <a:r>
              <a:rPr lang="de-DE" sz="2400" b="0" i="0" u="none" strike="noStrike" cap="none" dirty="0">
                <a:solidFill>
                  <a:schemeClr val="dk1"/>
                </a:solidFill>
                <a:latin typeface="Calibri"/>
                <a:ea typeface="Calibri"/>
                <a:cs typeface="Calibri"/>
                <a:sym typeface="Calibri"/>
              </a:rPr>
              <a:t> Feedback </a:t>
            </a:r>
            <a:r>
              <a:rPr lang="de-DE" sz="2400" b="0" i="0" u="none" strike="noStrike" cap="none" dirty="0" err="1">
                <a:solidFill>
                  <a:schemeClr val="dk1"/>
                </a:solidFill>
                <a:latin typeface="Calibri"/>
                <a:ea typeface="Calibri"/>
                <a:cs typeface="Calibri"/>
                <a:sym typeface="Calibri"/>
              </a:rPr>
              <a:t>button</a:t>
            </a:r>
            <a:r>
              <a:rPr lang="de-DE" sz="2400" b="0" i="0" u="none" strike="noStrike" cap="none" dirty="0">
                <a:solidFill>
                  <a:schemeClr val="dk1"/>
                </a:solidFill>
                <a:latin typeface="Calibri"/>
                <a:ea typeface="Calibri"/>
                <a:cs typeface="Calibri"/>
                <a:sym typeface="Calibri"/>
              </a:rPr>
              <a:t> on </a:t>
            </a:r>
            <a:r>
              <a:rPr lang="de-DE" sz="2400" b="0" i="0" u="none" strike="noStrike" cap="none" dirty="0" err="1">
                <a:solidFill>
                  <a:schemeClr val="dk1"/>
                </a:solidFill>
                <a:latin typeface="Calibri"/>
                <a:ea typeface="Calibri"/>
                <a:cs typeface="Calibri"/>
                <a:sym typeface="Calibri"/>
              </a:rPr>
              <a:t>the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right</a:t>
            </a:r>
            <a:r>
              <a:rPr lang="de-DE" sz="2400" b="0" i="0" u="none" strike="noStrike" cap="none" dirty="0">
                <a:solidFill>
                  <a:schemeClr val="dk1"/>
                </a:solidFill>
                <a:latin typeface="Calibri"/>
                <a:ea typeface="Calibri"/>
                <a:cs typeface="Calibri"/>
                <a:sym typeface="Calibri"/>
              </a:rPr>
              <a:t>. In </a:t>
            </a:r>
            <a:r>
              <a:rPr lang="de-DE" sz="2400" b="0" i="0" u="none" strike="noStrike" cap="none" dirty="0" err="1">
                <a:solidFill>
                  <a:schemeClr val="dk1"/>
                </a:solidFill>
                <a:latin typeface="Calibri"/>
                <a:ea typeface="Calibri"/>
                <a:cs typeface="Calibri"/>
                <a:sym typeface="Calibri"/>
              </a:rPr>
              <a:t>any</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case</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thanks</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for</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your</a:t>
            </a:r>
            <a:r>
              <a:rPr lang="de-DE" sz="2400" b="0" i="0" u="none" strike="noStrike" cap="none" dirty="0">
                <a:solidFill>
                  <a:schemeClr val="dk1"/>
                </a:solidFill>
                <a:latin typeface="Calibri"/>
                <a:ea typeface="Calibri"/>
                <a:cs typeface="Calibri"/>
                <a:sym typeface="Calibri"/>
              </a:rPr>
              <a:t> </a:t>
            </a:r>
            <a:r>
              <a:rPr lang="de-DE" sz="2400" b="0" i="0" u="none" strike="noStrike" cap="none" dirty="0" err="1">
                <a:solidFill>
                  <a:schemeClr val="dk1"/>
                </a:solidFill>
                <a:latin typeface="Calibri"/>
                <a:ea typeface="Calibri"/>
                <a:cs typeface="Calibri"/>
                <a:sym typeface="Calibri"/>
              </a:rPr>
              <a:t>attention</a:t>
            </a:r>
            <a:r>
              <a:rPr lang="de-DE" sz="2400" b="0" i="0" u="none" strike="noStrike" cap="none" dirty="0">
                <a:solidFill>
                  <a:schemeClr val="dk1"/>
                </a:solidFill>
                <a:latin typeface="Calibri"/>
                <a:ea typeface="Calibri"/>
                <a:cs typeface="Calibri"/>
                <a:sym typeface="Calibri"/>
              </a:rPr>
              <a:t>!</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dirty="0">
                <a:solidFill>
                  <a:schemeClr val="dk1"/>
                </a:solidFill>
                <a:latin typeface="Calibri"/>
                <a:ea typeface="Calibri"/>
                <a:cs typeface="Calibri"/>
                <a:sym typeface="Calibri"/>
              </a:rPr>
              <a:t>Prof. Dr. Hermann Maurer,  </a:t>
            </a:r>
            <a:r>
              <a:rPr lang="de-DE" sz="2400" b="0" i="0" u="sng" strike="noStrike" cap="none" dirty="0">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hmaurer100@gmail.com</a:t>
            </a:r>
            <a:r>
              <a:rPr lang="de-DE" sz="2400" b="0" i="0" u="none" strike="noStrike" cap="none" dirty="0">
                <a:solidFill>
                  <a:srgbClr val="0070C0"/>
                </a:solidFill>
                <a:latin typeface="Calibri"/>
                <a:ea typeface="Calibri"/>
                <a:cs typeface="Calibri"/>
                <a:sym typeface="Calibri"/>
              </a:rPr>
              <a:t> </a:t>
            </a:r>
            <a:endParaRPr sz="2400" b="0" i="0" u="none" strike="noStrike" cap="none" dirty="0">
              <a:solidFill>
                <a:srgbClr val="0070C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p:nvPr/>
        </p:nvSpPr>
        <p:spPr>
          <a:xfrm>
            <a:off x="125505" y="107593"/>
            <a:ext cx="1162895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I am running a large (1,4 million multimedia objects) information server myself: austria-forum.org . Part of a typical page looks like this: </a:t>
            </a:r>
            <a:endParaRPr sz="1400" b="0" i="0" u="none" strike="noStrike" cap="none">
              <a:solidFill>
                <a:srgbClr val="000000"/>
              </a:solidFill>
              <a:latin typeface="Arial"/>
              <a:ea typeface="Arial"/>
              <a:cs typeface="Arial"/>
              <a:sym typeface="Arial"/>
            </a:endParaRPr>
          </a:p>
        </p:txBody>
      </p:sp>
      <p:pic>
        <p:nvPicPr>
          <p:cNvPr id="120" name="Google Shape;120;p17"/>
          <p:cNvPicPr preferRelativeResize="0"/>
          <p:nvPr/>
        </p:nvPicPr>
        <p:blipFill rotWithShape="1">
          <a:blip r:embed="rId3">
            <a:alphaModFix/>
          </a:blip>
          <a:srcRect/>
          <a:stretch/>
        </p:blipFill>
        <p:spPr>
          <a:xfrm>
            <a:off x="207868" y="1131515"/>
            <a:ext cx="11125199" cy="1457325"/>
          </a:xfrm>
          <a:prstGeom prst="rect">
            <a:avLst/>
          </a:prstGeom>
          <a:noFill/>
          <a:ln>
            <a:noFill/>
          </a:ln>
        </p:spPr>
      </p:pic>
      <p:pic>
        <p:nvPicPr>
          <p:cNvPr id="121" name="Google Shape;121;p17"/>
          <p:cNvPicPr preferRelativeResize="0"/>
          <p:nvPr/>
        </p:nvPicPr>
        <p:blipFill rotWithShape="1">
          <a:blip r:embed="rId4">
            <a:alphaModFix/>
          </a:blip>
          <a:srcRect/>
          <a:stretch/>
        </p:blipFill>
        <p:spPr>
          <a:xfrm>
            <a:off x="214032" y="2588840"/>
            <a:ext cx="11125200" cy="2691084"/>
          </a:xfrm>
          <a:prstGeom prst="rect">
            <a:avLst/>
          </a:prstGeom>
          <a:noFill/>
          <a:ln>
            <a:noFill/>
          </a:ln>
        </p:spPr>
      </p:pic>
      <p:pic>
        <p:nvPicPr>
          <p:cNvPr id="122" name="Google Shape;122;p17"/>
          <p:cNvPicPr preferRelativeResize="0"/>
          <p:nvPr/>
        </p:nvPicPr>
        <p:blipFill rotWithShape="1">
          <a:blip r:embed="rId5">
            <a:alphaModFix/>
          </a:blip>
          <a:srcRect/>
          <a:stretch/>
        </p:blipFill>
        <p:spPr>
          <a:xfrm>
            <a:off x="10907806" y="1131513"/>
            <a:ext cx="342900" cy="4705351"/>
          </a:xfrm>
          <a:prstGeom prst="rect">
            <a:avLst/>
          </a:prstGeom>
          <a:noFill/>
          <a:ln>
            <a:noFill/>
          </a:ln>
        </p:spPr>
      </p:pic>
      <p:sp>
        <p:nvSpPr>
          <p:cNvPr id="123" name="Google Shape;123;p17"/>
          <p:cNvSpPr txBox="1"/>
          <p:nvPr/>
        </p:nvSpPr>
        <p:spPr>
          <a:xfrm>
            <a:off x="207867" y="5315135"/>
            <a:ext cx="11125200"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Notice: Every page has an author with an extensive vitae, so users can judge credibility. Every contribution has a „Feedback“ button. More on this later.  </a:t>
            </a:r>
            <a:r>
              <a:rPr lang="de-DE" sz="2800" b="0" i="0" u="none" strike="noStrike" cap="none">
                <a:solidFill>
                  <a:srgbClr val="C00000"/>
                </a:solidFill>
                <a:latin typeface="Calibri"/>
                <a:ea typeface="Calibri"/>
                <a:cs typeface="Calibri"/>
                <a:sym typeface="Calibri"/>
              </a:rPr>
              <a:t>But let me first show you a bit of our austria-forum.org</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Tree>
    <p:extLst>
      <p:ext uri="{BB962C8B-B14F-4D97-AF65-F5344CB8AC3E}">
        <p14:creationId xmlns:p14="http://schemas.microsoft.com/office/powerpoint/2010/main" val="830543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400"/>
              <a:buFont typeface="Times New Roman"/>
              <a:buNone/>
            </a:pPr>
            <a:fld id="{00000000-1234-1234-1234-123412341234}" type="slidenum">
              <a:rPr lang="de-DE" sz="1400" b="0" i="0" u="none" strike="noStrike" cap="none">
                <a:solidFill>
                  <a:schemeClr val="dk1"/>
                </a:solidFill>
                <a:latin typeface="Times New Roman"/>
                <a:ea typeface="Times New Roman"/>
                <a:cs typeface="Times New Roman"/>
                <a:sym typeface="Times New Roman"/>
              </a:rPr>
              <a:t>51</a:t>
            </a:fld>
            <a:endParaRPr sz="1400" b="0" i="0" u="none" strike="noStrike" cap="none">
              <a:solidFill>
                <a:schemeClr val="dk1"/>
              </a:solidFill>
              <a:latin typeface="Times New Roman"/>
              <a:ea typeface="Times New Roman"/>
              <a:cs typeface="Times New Roman"/>
              <a:sym typeface="Times New Roman"/>
            </a:endParaRPr>
          </a:p>
        </p:txBody>
      </p:sp>
      <p:sp>
        <p:nvSpPr>
          <p:cNvPr id="90" name="Google Shape;90;p13"/>
          <p:cNvSpPr txBox="1">
            <a:spLocks noGrp="1"/>
          </p:cNvSpPr>
          <p:nvPr>
            <p:ph type="title"/>
          </p:nvPr>
        </p:nvSpPr>
        <p:spPr>
          <a:xfrm>
            <a:off x="425908" y="30475"/>
            <a:ext cx="12191999" cy="107409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br>
              <a:rPr lang="de-DE" sz="3200" b="1" dirty="0">
                <a:latin typeface="Calibri"/>
                <a:ea typeface="Calibri"/>
                <a:cs typeface="Calibri"/>
                <a:sym typeface="Calibri"/>
              </a:rPr>
            </a:br>
            <a:r>
              <a:rPr lang="de-DE" sz="3200" b="1" dirty="0">
                <a:latin typeface="Calibri"/>
                <a:ea typeface="Calibri"/>
                <a:cs typeface="Calibri"/>
                <a:sym typeface="Calibri"/>
              </a:rPr>
              <a:t>Life Demo </a:t>
            </a:r>
            <a:r>
              <a:rPr lang="de-DE" sz="3200" b="1" dirty="0" err="1">
                <a:latin typeface="Calibri"/>
                <a:ea typeface="Calibri"/>
                <a:cs typeface="Calibri"/>
                <a:sym typeface="Calibri"/>
              </a:rPr>
              <a:t>of</a:t>
            </a:r>
            <a:r>
              <a:rPr lang="de-DE" sz="3200" b="1" dirty="0">
                <a:latin typeface="Calibri"/>
                <a:ea typeface="Calibri"/>
                <a:cs typeface="Calibri"/>
                <a:sym typeface="Calibri"/>
              </a:rPr>
              <a:t> Austria-Forum and Net Interactive </a:t>
            </a:r>
            <a:r>
              <a:rPr lang="de-DE" sz="3200" b="1" dirty="0" err="1">
                <a:latin typeface="Calibri"/>
                <a:ea typeface="Calibri"/>
                <a:cs typeface="Calibri"/>
                <a:sym typeface="Calibri"/>
              </a:rPr>
              <a:t>Documents</a:t>
            </a:r>
            <a:r>
              <a:rPr lang="de-DE" sz="3200" b="1" dirty="0">
                <a:latin typeface="Calibri"/>
                <a:ea typeface="Calibri"/>
                <a:cs typeface="Calibri"/>
                <a:sym typeface="Calibri"/>
              </a:rPr>
              <a:t> (NID)</a:t>
            </a:r>
            <a:endParaRPr sz="3200" b="1" dirty="0">
              <a:latin typeface="Calibri"/>
              <a:ea typeface="Calibri"/>
              <a:cs typeface="Calibri"/>
              <a:sym typeface="Calibri"/>
            </a:endParaRPr>
          </a:p>
        </p:txBody>
      </p:sp>
      <p:sp>
        <p:nvSpPr>
          <p:cNvPr id="91" name="Google Shape;91;p13"/>
          <p:cNvSpPr txBox="1"/>
          <p:nvPr/>
        </p:nvSpPr>
        <p:spPr>
          <a:xfrm>
            <a:off x="425908" y="2001186"/>
            <a:ext cx="6029755" cy="31700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Calibri"/>
              <a:buNone/>
            </a:pPr>
            <a:r>
              <a:rPr lang="de-DE" sz="4000" b="0" i="0" u="none" strike="noStrike" cap="none">
                <a:solidFill>
                  <a:schemeClr val="dk1"/>
                </a:solidFill>
                <a:latin typeface="Calibri"/>
                <a:ea typeface="Calibri"/>
                <a:cs typeface="Calibri"/>
                <a:sym typeface="Calibri"/>
              </a:rPr>
              <a:t>Hermann Maurer</a:t>
            </a:r>
            <a:br>
              <a:rPr lang="de-DE" sz="4000" b="0" i="0" u="none" strike="noStrike" cap="none">
                <a:solidFill>
                  <a:schemeClr val="dk1"/>
                </a:solidFill>
                <a:latin typeface="Calibri"/>
                <a:ea typeface="Calibri"/>
                <a:cs typeface="Calibri"/>
                <a:sym typeface="Calibri"/>
              </a:rPr>
            </a:br>
            <a:r>
              <a:rPr lang="de-DE" sz="4000" b="0" i="0" u="none" strike="noStrike" cap="none">
                <a:solidFill>
                  <a:schemeClr val="dk1"/>
                </a:solidFill>
                <a:latin typeface="Times New Roman"/>
                <a:ea typeface="Times New Roman"/>
                <a:cs typeface="Times New Roman"/>
                <a:sym typeface="Times New Roman"/>
              </a:rPr>
              <a:t>Graz U. of Technology</a:t>
            </a:r>
            <a:br>
              <a:rPr lang="de-DE" sz="4000" b="0" i="0" u="none" strike="noStrike" cap="none">
                <a:solidFill>
                  <a:schemeClr val="dk1"/>
                </a:solidFill>
                <a:latin typeface="Times New Roman"/>
                <a:ea typeface="Times New Roman"/>
                <a:cs typeface="Times New Roman"/>
                <a:sym typeface="Times New Roman"/>
              </a:rPr>
            </a:br>
            <a:r>
              <a:rPr lang="de-DE" sz="4000" b="0" i="0" u="none" strike="noStrike" cap="none">
                <a:solidFill>
                  <a:schemeClr val="dk1"/>
                </a:solidFill>
                <a:latin typeface="Times New Roman"/>
                <a:ea typeface="Times New Roman"/>
                <a:cs typeface="Times New Roman"/>
                <a:sym typeface="Times New Roman"/>
              </a:rPr>
              <a:t>Austria</a:t>
            </a:r>
            <a:br>
              <a:rPr lang="de-DE" sz="4000" b="0" i="0" u="none" strike="noStrike" cap="none">
                <a:solidFill>
                  <a:schemeClr val="dk1"/>
                </a:solidFill>
                <a:latin typeface="Times New Roman"/>
                <a:ea typeface="Times New Roman"/>
                <a:cs typeface="Times New Roman"/>
                <a:sym typeface="Times New Roman"/>
              </a:rPr>
            </a:br>
            <a:br>
              <a:rPr lang="de-DE" sz="4000" b="0" i="0" u="none" strike="noStrike" cap="none">
                <a:solidFill>
                  <a:schemeClr val="dk1"/>
                </a:solidFill>
                <a:latin typeface="Times New Roman"/>
                <a:ea typeface="Times New Roman"/>
                <a:cs typeface="Times New Roman"/>
                <a:sym typeface="Times New Roman"/>
              </a:rPr>
            </a:br>
            <a:endParaRPr sz="4000" b="0" i="0" u="none" strike="noStrike" cap="none">
              <a:solidFill>
                <a:schemeClr val="dk1"/>
              </a:solidFill>
              <a:latin typeface="Times New Roman"/>
              <a:ea typeface="Times New Roman"/>
              <a:cs typeface="Times New Roman"/>
              <a:sym typeface="Times New Roman"/>
            </a:endParaRPr>
          </a:p>
        </p:txBody>
      </p:sp>
      <p:pic>
        <p:nvPicPr>
          <p:cNvPr id="92" name="Google Shape;92;p13"/>
          <p:cNvPicPr preferRelativeResize="0"/>
          <p:nvPr/>
        </p:nvPicPr>
        <p:blipFill rotWithShape="1">
          <a:blip r:embed="rId3">
            <a:alphaModFix/>
          </a:blip>
          <a:srcRect/>
          <a:stretch/>
        </p:blipFill>
        <p:spPr>
          <a:xfrm>
            <a:off x="6303773" y="1535049"/>
            <a:ext cx="5462319" cy="3277392"/>
          </a:xfrm>
          <a:prstGeom prst="rect">
            <a:avLst/>
          </a:prstGeom>
          <a:noFill/>
          <a:ln>
            <a:noFill/>
          </a:ln>
        </p:spPr>
      </p:pic>
      <p:sp>
        <p:nvSpPr>
          <p:cNvPr id="93" name="Google Shape;93;p13"/>
          <p:cNvSpPr/>
          <p:nvPr/>
        </p:nvSpPr>
        <p:spPr>
          <a:xfrm>
            <a:off x="0" y="4919775"/>
            <a:ext cx="12192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600" b="1" i="0" u="none" strike="noStrike" cap="none" dirty="0">
                <a:solidFill>
                  <a:schemeClr val="dk1"/>
                </a:solidFill>
                <a:latin typeface="Calibri"/>
                <a:ea typeface="Calibri"/>
                <a:cs typeface="Calibri"/>
                <a:sym typeface="Calibri"/>
              </a:rPr>
              <a:t>Second </a:t>
            </a:r>
            <a:r>
              <a:rPr lang="de-DE" sz="3600" b="1" dirty="0" err="1">
                <a:solidFill>
                  <a:schemeClr val="dk1"/>
                </a:solidFill>
                <a:latin typeface="Calibri"/>
                <a:ea typeface="Calibri"/>
                <a:cs typeface="Calibri"/>
                <a:sym typeface="Calibri"/>
              </a:rPr>
              <a:t>p</a:t>
            </a:r>
            <a:r>
              <a:rPr lang="de-DE" sz="3600" b="1" i="0" u="none" strike="noStrike" cap="none" dirty="0" err="1">
                <a:solidFill>
                  <a:schemeClr val="dk1"/>
                </a:solidFill>
                <a:latin typeface="Calibri"/>
                <a:ea typeface="Calibri"/>
                <a:cs typeface="Calibri"/>
                <a:sym typeface="Calibri"/>
              </a:rPr>
              <a:t>resentation</a:t>
            </a:r>
            <a:r>
              <a:rPr lang="de-DE" sz="3600" b="1" i="0" u="none" strike="noStrike" cap="none" dirty="0">
                <a:solidFill>
                  <a:schemeClr val="dk1"/>
                </a:solidFill>
                <a:latin typeface="Calibri"/>
                <a:ea typeface="Calibri"/>
                <a:cs typeface="Calibri"/>
                <a:sym typeface="Calibri"/>
              </a:rPr>
              <a:t> </a:t>
            </a:r>
            <a:r>
              <a:rPr lang="de-DE" sz="3600" b="1" i="0" u="none" strike="noStrike" cap="none" dirty="0" err="1">
                <a:solidFill>
                  <a:schemeClr val="dk1"/>
                </a:solidFill>
                <a:latin typeface="Calibri"/>
                <a:ea typeface="Calibri"/>
                <a:cs typeface="Calibri"/>
                <a:sym typeface="Calibri"/>
              </a:rPr>
              <a:t>for</a:t>
            </a:r>
            <a:r>
              <a:rPr lang="de-DE" sz="3600" b="1" i="0" u="none" strike="noStrike" cap="none" dirty="0">
                <a:solidFill>
                  <a:schemeClr val="dk1"/>
                </a:solidFill>
                <a:latin typeface="Calibri"/>
                <a:ea typeface="Calibri"/>
                <a:cs typeface="Calibri"/>
                <a:sym typeface="Calibri"/>
              </a:rPr>
              <a:t> </a:t>
            </a:r>
            <a:r>
              <a:rPr lang="de-DE" sz="3600" b="1" i="0" u="none" strike="noStrike" cap="none" dirty="0" err="1">
                <a:solidFill>
                  <a:schemeClr val="dk1"/>
                </a:solidFill>
                <a:latin typeface="Calibri"/>
                <a:ea typeface="Calibri"/>
                <a:cs typeface="Calibri"/>
                <a:sym typeface="Calibri"/>
              </a:rPr>
              <a:t>the</a:t>
            </a:r>
            <a:r>
              <a:rPr lang="de-DE" sz="3600" b="1" i="0" u="none" strike="noStrike" cap="none" dirty="0">
                <a:solidFill>
                  <a:schemeClr val="dk1"/>
                </a:solidFill>
                <a:latin typeface="Calibri"/>
                <a:ea typeface="Calibri"/>
                <a:cs typeface="Calibri"/>
                <a:sym typeface="Calibri"/>
              </a:rPr>
              <a:t> National Academy </a:t>
            </a:r>
            <a:r>
              <a:rPr lang="de-DE" sz="3600" b="1" i="0" u="none" strike="noStrike" cap="none" dirty="0" err="1">
                <a:solidFill>
                  <a:schemeClr val="dk1"/>
                </a:solidFill>
                <a:latin typeface="Calibri"/>
                <a:ea typeface="Calibri"/>
                <a:cs typeface="Calibri"/>
                <a:sym typeface="Calibri"/>
              </a:rPr>
              <a:t>of</a:t>
            </a:r>
            <a:r>
              <a:rPr lang="de-DE" sz="3600" b="1" i="0" u="none" strike="noStrike" cap="none" dirty="0">
                <a:solidFill>
                  <a:schemeClr val="dk1"/>
                </a:solidFill>
                <a:latin typeface="Calibri"/>
                <a:ea typeface="Calibri"/>
                <a:cs typeface="Calibri"/>
                <a:sym typeface="Calibri"/>
              </a:rPr>
              <a:t> Montenegro</a:t>
            </a:r>
            <a:endParaRPr sz="3600" b="1" i="0" u="none" strike="noStrike" cap="none" dirty="0">
              <a:solidFill>
                <a:schemeClr val="dk1"/>
              </a:solidFill>
              <a:latin typeface="Calibri"/>
              <a:ea typeface="Calibri"/>
              <a:cs typeface="Calibri"/>
              <a:sym typeface="Calibri"/>
            </a:endParaRPr>
          </a:p>
        </p:txBody>
      </p:sp>
      <p:sp>
        <p:nvSpPr>
          <p:cNvPr id="94" name="Google Shape;94;p13"/>
          <p:cNvSpPr txBox="1"/>
          <p:nvPr/>
        </p:nvSpPr>
        <p:spPr>
          <a:xfrm>
            <a:off x="1161143" y="5682546"/>
            <a:ext cx="1019265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600" b="1" i="0" u="none" strike="noStrike" cap="none" dirty="0" err="1">
                <a:solidFill>
                  <a:schemeClr val="dk1"/>
                </a:solidFill>
                <a:latin typeface="Calibri"/>
                <a:ea typeface="Calibri"/>
                <a:cs typeface="Calibri"/>
                <a:sym typeface="Calibri"/>
              </a:rPr>
              <a:t>February</a:t>
            </a:r>
            <a:r>
              <a:rPr lang="de-DE" sz="3600" b="1" i="0" u="none" strike="noStrike" cap="none" dirty="0">
                <a:solidFill>
                  <a:schemeClr val="dk1"/>
                </a:solidFill>
                <a:latin typeface="Calibri"/>
                <a:ea typeface="Calibri"/>
                <a:cs typeface="Calibri"/>
                <a:sym typeface="Calibri"/>
              </a:rPr>
              <a:t> 2023                          Podgorica</a:t>
            </a:r>
            <a:endParaRPr sz="3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39445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2"/>
          <p:cNvSpPr txBox="1"/>
          <p:nvPr/>
        </p:nvSpPr>
        <p:spPr>
          <a:xfrm>
            <a:off x="0" y="102259"/>
            <a:ext cx="12044516" cy="655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1" i="0" u="none" strike="noStrike" cap="none" dirty="0">
                <a:solidFill>
                  <a:srgbClr val="000000"/>
                </a:solidFill>
                <a:latin typeface="Calibri"/>
                <a:ea typeface="Calibri"/>
                <a:cs typeface="Calibri"/>
                <a:sym typeface="Calibri"/>
              </a:rPr>
              <a:t>Here </a:t>
            </a:r>
            <a:r>
              <a:rPr lang="de-DE" sz="2400" b="1" i="0" u="none" strike="noStrike" cap="none" dirty="0" err="1">
                <a:solidFill>
                  <a:srgbClr val="000000"/>
                </a:solidFill>
                <a:latin typeface="Calibri"/>
                <a:ea typeface="Calibri"/>
                <a:cs typeface="Calibri"/>
                <a:sym typeface="Calibri"/>
              </a:rPr>
              <a:t>are</a:t>
            </a:r>
            <a:r>
              <a:rPr lang="de-DE" sz="2400" b="1" i="0" u="none" strike="noStrike" cap="none" dirty="0">
                <a:solidFill>
                  <a:srgbClr val="000000"/>
                </a:solidFill>
                <a:latin typeface="Calibri"/>
                <a:ea typeface="Calibri"/>
                <a:cs typeface="Calibri"/>
                <a:sym typeface="Calibri"/>
              </a:rPr>
              <a:t> </a:t>
            </a:r>
            <a:r>
              <a:rPr lang="de-DE" sz="2400" b="1" i="0" u="none" strike="noStrike" cap="none" dirty="0" err="1">
                <a:solidFill>
                  <a:srgbClr val="000000"/>
                </a:solidFill>
                <a:latin typeface="Calibri"/>
                <a:ea typeface="Calibri"/>
                <a:cs typeface="Calibri"/>
                <a:sym typeface="Calibri"/>
              </a:rPr>
              <a:t>some</a:t>
            </a:r>
            <a:r>
              <a:rPr lang="de-DE" sz="2400" b="1" i="0" u="none" strike="noStrike" cap="none" dirty="0">
                <a:solidFill>
                  <a:srgbClr val="000000"/>
                </a:solidFill>
                <a:latin typeface="Calibri"/>
                <a:ea typeface="Calibri"/>
                <a:cs typeface="Calibri"/>
                <a:sym typeface="Calibri"/>
              </a:rPr>
              <a:t> </a:t>
            </a:r>
            <a:r>
              <a:rPr lang="de-DE" sz="2400" b="1" i="0" u="none" strike="noStrike" cap="none" dirty="0" err="1">
                <a:solidFill>
                  <a:srgbClr val="000000"/>
                </a:solidFill>
                <a:latin typeface="Calibri"/>
                <a:ea typeface="Calibri"/>
                <a:cs typeface="Calibri"/>
                <a:sym typeface="Calibri"/>
              </a:rPr>
              <a:t>of</a:t>
            </a:r>
            <a:r>
              <a:rPr lang="de-DE" sz="2400" b="1" i="0" u="none" strike="noStrike" cap="none" dirty="0">
                <a:solidFill>
                  <a:srgbClr val="000000"/>
                </a:solidFill>
                <a:latin typeface="Calibri"/>
                <a:ea typeface="Calibri"/>
                <a:cs typeface="Calibri"/>
                <a:sym typeface="Calibri"/>
              </a:rPr>
              <a:t> </a:t>
            </a:r>
            <a:r>
              <a:rPr lang="de-DE" sz="2400" b="1" i="0" u="none" strike="noStrike" cap="none" dirty="0" err="1">
                <a:solidFill>
                  <a:srgbClr val="000000"/>
                </a:solidFill>
                <a:latin typeface="Calibri"/>
                <a:ea typeface="Calibri"/>
                <a:cs typeface="Calibri"/>
                <a:sym typeface="Calibri"/>
              </a:rPr>
              <a:t>the</a:t>
            </a:r>
            <a:r>
              <a:rPr lang="de-DE" sz="2400" b="1" i="0" u="none" strike="noStrike" cap="none" dirty="0">
                <a:solidFill>
                  <a:srgbClr val="000000"/>
                </a:solidFill>
                <a:latin typeface="Calibri"/>
                <a:ea typeface="Calibri"/>
                <a:cs typeface="Calibri"/>
                <a:sym typeface="Calibri"/>
              </a:rPr>
              <a:t> DEMOS </a:t>
            </a:r>
            <a:r>
              <a:rPr lang="de-DE" sz="2400" b="1" i="0" u="none" strike="noStrike" cap="none" dirty="0" err="1">
                <a:solidFill>
                  <a:srgbClr val="000000"/>
                </a:solidFill>
                <a:latin typeface="Calibri"/>
                <a:ea typeface="Calibri"/>
                <a:cs typeface="Calibri"/>
                <a:sym typeface="Calibri"/>
              </a:rPr>
              <a:t>shown</a:t>
            </a:r>
            <a:r>
              <a:rPr lang="de-DE" sz="2400" b="1" i="0" u="none" strike="noStrike" cap="none" dirty="0">
                <a:solidFill>
                  <a:srgbClr val="000000"/>
                </a:solidFill>
                <a:latin typeface="Calibri"/>
                <a:ea typeface="Calibri"/>
                <a:cs typeface="Calibri"/>
                <a:sym typeface="Calibri"/>
              </a:rPr>
              <a:t> </a:t>
            </a:r>
            <a:r>
              <a:rPr lang="de-DE" sz="2400" b="1" i="0" u="none" strike="noStrike" cap="none" dirty="0" err="1">
                <a:solidFill>
                  <a:srgbClr val="000000"/>
                </a:solidFill>
                <a:latin typeface="Calibri"/>
                <a:ea typeface="Calibri"/>
                <a:cs typeface="Calibri"/>
                <a:sym typeface="Calibri"/>
              </a:rPr>
              <a:t>life</a:t>
            </a:r>
            <a:r>
              <a:rPr lang="de-DE" sz="2400" b="1" i="0" u="none" strike="noStrike" cap="none" dirty="0">
                <a:solidFill>
                  <a:srgbClr val="000000"/>
                </a:solidFill>
                <a:latin typeface="Calibri"/>
                <a:ea typeface="Calibri"/>
                <a:cs typeface="Calibri"/>
                <a:sym typeface="Calibri"/>
              </a:rPr>
              <a:t> in </a:t>
            </a:r>
            <a:r>
              <a:rPr lang="de-DE" sz="2400" b="1" i="0" u="none" strike="noStrike" cap="none" dirty="0" err="1">
                <a:solidFill>
                  <a:srgbClr val="000000"/>
                </a:solidFill>
                <a:latin typeface="Calibri"/>
                <a:ea typeface="Calibri"/>
                <a:cs typeface="Calibri"/>
                <a:sym typeface="Calibri"/>
              </a:rPr>
              <a:t>this</a:t>
            </a:r>
            <a:r>
              <a:rPr lang="de-DE" sz="2400" b="1" i="0" u="none" strike="noStrike" cap="none" dirty="0">
                <a:solidFill>
                  <a:srgbClr val="000000"/>
                </a:solidFill>
                <a:latin typeface="Calibri"/>
                <a:ea typeface="Calibri"/>
                <a:cs typeface="Calibri"/>
                <a:sym typeface="Calibri"/>
              </a:rPr>
              <a:t> </a:t>
            </a:r>
            <a:r>
              <a:rPr lang="de-DE" sz="2400" b="1" i="0" u="none" strike="noStrike" cap="none" dirty="0" err="1">
                <a:solidFill>
                  <a:srgbClr val="000000"/>
                </a:solidFill>
                <a:latin typeface="Calibri"/>
                <a:ea typeface="Calibri"/>
                <a:cs typeface="Calibri"/>
                <a:sym typeface="Calibri"/>
              </a:rPr>
              <a:t>second</a:t>
            </a:r>
            <a:r>
              <a:rPr lang="de-DE" sz="2400" b="1" i="0" u="none" strike="noStrike" cap="none" dirty="0">
                <a:solidFill>
                  <a:srgbClr val="000000"/>
                </a:solidFill>
                <a:latin typeface="Calibri"/>
                <a:ea typeface="Calibri"/>
                <a:cs typeface="Calibri"/>
                <a:sym typeface="Calibri"/>
              </a:rPr>
              <a:t> </a:t>
            </a:r>
            <a:r>
              <a:rPr lang="de-DE" sz="2400" b="1" i="0" u="none" strike="noStrike" cap="none" dirty="0" err="1">
                <a:solidFill>
                  <a:srgbClr val="000000"/>
                </a:solidFill>
                <a:latin typeface="Calibri"/>
                <a:ea typeface="Calibri"/>
                <a:cs typeface="Calibri"/>
                <a:sym typeface="Calibri"/>
              </a:rPr>
              <a:t>talk</a:t>
            </a:r>
            <a:r>
              <a:rPr lang="de-DE" sz="2400" b="1" i="0" u="none" strike="noStrike" cap="none" dirty="0">
                <a:solidFill>
                  <a:srgbClr val="000000"/>
                </a:solidFill>
                <a:latin typeface="Calibri"/>
                <a:ea typeface="Calibri"/>
                <a:cs typeface="Calibri"/>
                <a:sym typeface="Calibri"/>
              </a:rPr>
              <a:t>.</a:t>
            </a:r>
            <a:br>
              <a:rPr lang="de-DE" sz="2400" b="1" i="0" u="none" strike="noStrike" cap="none" dirty="0">
                <a:solidFill>
                  <a:srgbClr val="000000"/>
                </a:solidFill>
                <a:latin typeface="Calibri"/>
                <a:ea typeface="Calibri"/>
                <a:cs typeface="Calibri"/>
                <a:sym typeface="Calibri"/>
              </a:rPr>
            </a:br>
            <a:r>
              <a:rPr lang="de-DE" sz="1800" b="1" i="0" u="none" strike="noStrike" cap="none" dirty="0">
                <a:solidFill>
                  <a:srgbClr val="000000"/>
                </a:solidFill>
                <a:latin typeface="Calibri"/>
                <a:ea typeface="Calibri"/>
                <a:cs typeface="Calibri"/>
                <a:sym typeface="Calibri"/>
              </a:rPr>
              <a:t>Austria-Forum: </a:t>
            </a:r>
            <a:r>
              <a:rPr lang="de-DE" sz="1800" b="0" i="0" u="sng" strike="noStrike" cap="none"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https://austria-forum.org</a:t>
            </a:r>
            <a:br>
              <a:rPr lang="de-DE" sz="1800" b="1"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Kunst und Kultur </a:t>
            </a:r>
            <a:r>
              <a:rPr lang="de-DE" sz="180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https://austria-forum.org/af/Kunst_und_Kultur</a:t>
            </a:r>
            <a:r>
              <a:rPr lang="de-DE" sz="1800" b="0" i="0" u="none" strike="noStrike" cap="none" dirty="0">
                <a:solidFill>
                  <a:srgbClr val="000000"/>
                </a:solidFill>
                <a:latin typeface="Calibri"/>
                <a:ea typeface="Calibri"/>
                <a:cs typeface="Calibri"/>
                <a:sym typeface="Calibri"/>
              </a:rPr>
              <a:t> : Symbole; Musik-Lexikon (</a:t>
            </a:r>
            <a:r>
              <a:rPr lang="de-DE" sz="1800" b="0" i="0" u="none" strike="noStrike" cap="none" dirty="0" err="1">
                <a:solidFill>
                  <a:srgbClr val="000000"/>
                </a:solidFill>
                <a:latin typeface="Calibri"/>
                <a:ea typeface="Calibri"/>
                <a:cs typeface="Calibri"/>
                <a:sym typeface="Calibri"/>
              </a:rPr>
              <a:t>show</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example</a:t>
            </a:r>
            <a:r>
              <a:rPr lang="de-DE" sz="1800" b="0" i="0" u="none" strike="noStrike" cap="none" dirty="0">
                <a:solidFill>
                  <a:srgbClr val="000000"/>
                </a:solidFill>
                <a:latin typeface="Calibri"/>
                <a:ea typeface="Calibri"/>
                <a:cs typeface="Calibri"/>
                <a:sym typeface="Calibri"/>
              </a:rPr>
              <a:t>); Heimatlexikon</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Video Alpengold: </a:t>
            </a:r>
            <a:r>
              <a:rPr lang="de-DE" sz="1800" b="0" i="0" u="sng" strike="noStrike" cap="none"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https://austria-forum.org/af/Heimatlexikon/Alpengold</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Blogmobil Video: </a:t>
            </a:r>
            <a:r>
              <a:rPr lang="de-DE" sz="1800" b="0" i="0" u="sng" strike="noStrike" cap="none" dirty="0">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https://www.youtube.com/watch?v=etxPMWWxUG4</a:t>
            </a:r>
            <a:r>
              <a:rPr lang="de-DE" sz="1800" b="0" i="0" u="none" strike="noStrike" cap="none" dirty="0">
                <a:solidFill>
                  <a:srgbClr val="000000"/>
                </a:solidFill>
                <a:latin typeface="Calibri"/>
                <a:ea typeface="Calibri"/>
                <a:cs typeface="Calibri"/>
                <a:sym typeface="Calibri"/>
              </a:rPr>
              <a:t>  Start, </a:t>
            </a:r>
            <a:r>
              <a:rPr lang="de-DE" sz="1800" b="0" i="0" u="none" strike="noStrike" cap="none" dirty="0" err="1">
                <a:solidFill>
                  <a:srgbClr val="000000"/>
                </a:solidFill>
                <a:latin typeface="Calibri"/>
                <a:ea typeface="Calibri"/>
                <a:cs typeface="Calibri"/>
                <a:sym typeface="Calibri"/>
              </a:rPr>
              <a:t>then</a:t>
            </a:r>
            <a:r>
              <a:rPr lang="de-DE" sz="1800" b="0" i="0" u="none" strike="noStrike" cap="none" dirty="0">
                <a:solidFill>
                  <a:srgbClr val="000000"/>
                </a:solidFill>
                <a:latin typeface="Calibri"/>
                <a:ea typeface="Calibri"/>
                <a:cs typeface="Calibri"/>
                <a:sym typeface="Calibri"/>
              </a:rPr>
              <a:t> jump </a:t>
            </a:r>
            <a:r>
              <a:rPr lang="de-DE" sz="1800" b="0" i="0" u="none" strike="noStrike" cap="none" dirty="0" err="1">
                <a:solidFill>
                  <a:srgbClr val="000000"/>
                </a:solidFill>
                <a:latin typeface="Calibri"/>
                <a:ea typeface="Calibri"/>
                <a:cs typeface="Calibri"/>
                <a:sym typeface="Calibri"/>
              </a:rPr>
              <a:t>to</a:t>
            </a:r>
            <a:r>
              <a:rPr lang="de-DE" sz="1800" b="0" i="0" u="none" strike="noStrike" cap="none" dirty="0">
                <a:solidFill>
                  <a:srgbClr val="000000"/>
                </a:solidFill>
                <a:latin typeface="Calibri"/>
                <a:ea typeface="Calibri"/>
                <a:cs typeface="Calibri"/>
                <a:sym typeface="Calibri"/>
              </a:rPr>
              <a:t> 3:40</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Essays: (In Kulturwandel durch Technik, Teil 3): </a:t>
            </a:r>
            <a:r>
              <a:rPr lang="de-DE" sz="1800" b="0" i="0" u="sng" strike="noStrike" cap="none" dirty="0">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https://austria-forum.org/af/Geography/Cross-country_information/Stability_of_digitized_information</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Allgemeinwissen: </a:t>
            </a:r>
            <a:r>
              <a:rPr lang="de-DE" sz="1800" b="0" i="0" u="sng" strike="noStrike" cap="none" dirty="0">
                <a:solidFill>
                  <a:schemeClr val="tx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https://austria-forum.org/af/Allgemeinwissen/Geographie</a:t>
            </a:r>
            <a:r>
              <a:rPr lang="de-DE" sz="1800" b="0" i="0" u="sng" strike="noStrike" cap="none" dirty="0">
                <a:solidFill>
                  <a:schemeClr val="tx1"/>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(Summary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relevant </a:t>
            </a:r>
            <a:r>
              <a:rPr lang="de-DE" sz="1800" b="0" i="0" u="none" strike="noStrike" cap="none" dirty="0" err="1">
                <a:solidFill>
                  <a:srgbClr val="000000"/>
                </a:solidFill>
                <a:latin typeface="Calibri"/>
                <a:ea typeface="Calibri"/>
                <a:cs typeface="Calibri"/>
                <a:sym typeface="Calibri"/>
              </a:rPr>
              <a:t>topics</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Bilder: </a:t>
            </a:r>
            <a:r>
              <a:rPr lang="de-DE" sz="1800" b="0" i="0" u="sng" strike="noStrike" cap="none" dirty="0">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https://austria-forum.org/af/Bilder_und_Videos/Kronprinzenwerk</a:t>
            </a:r>
            <a:r>
              <a:rPr lang="de-DE" sz="1800" b="0" i="0" u="sng" strike="noStrike" cap="none" dirty="0">
                <a:solidFill>
                  <a:srgbClr val="000000"/>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a:t>
            </a:r>
            <a:r>
              <a:rPr lang="de-DE" sz="1800" b="0" i="0" u="none" strike="noStrike" cap="none" dirty="0" err="1">
                <a:solidFill>
                  <a:srgbClr val="000000"/>
                </a:solidFill>
                <a:latin typeface="Calibri"/>
                <a:ea typeface="Calibri"/>
                <a:cs typeface="Calibri"/>
                <a:sym typeface="Calibri"/>
              </a:rPr>
              <a:t>Choose</a:t>
            </a:r>
            <a:r>
              <a:rPr lang="de-DE" sz="1800" b="0" i="0" u="none" strike="noStrike" cap="none" dirty="0">
                <a:solidFill>
                  <a:srgbClr val="000000"/>
                </a:solidFill>
                <a:latin typeface="Calibri"/>
                <a:ea typeface="Calibri"/>
                <a:cs typeface="Calibri"/>
                <a:sym typeface="Calibri"/>
              </a:rPr>
              <a:t> a </a:t>
            </a:r>
            <a:r>
              <a:rPr lang="de-DE" sz="1800" b="0" i="0" u="none" strike="noStrike" cap="none" dirty="0" err="1">
                <a:solidFill>
                  <a:srgbClr val="000000"/>
                </a:solidFill>
                <a:latin typeface="Calibri"/>
                <a:ea typeface="Calibri"/>
                <a:cs typeface="Calibri"/>
                <a:sym typeface="Calibri"/>
              </a:rPr>
              <a:t>picture</a:t>
            </a:r>
            <a:r>
              <a:rPr lang="de-DE" sz="1800" b="0" i="0" u="none" strike="noStrike" cap="none" dirty="0">
                <a:solidFill>
                  <a:srgbClr val="000000"/>
                </a:solidFill>
                <a:latin typeface="Calibri"/>
                <a:ea typeface="Calibri"/>
                <a:cs typeface="Calibri"/>
                <a:sym typeface="Calibri"/>
              </a:rPr>
              <a:t>, e.g. in Dalmatien,  Ragusa=  Dubrovnik), </a:t>
            </a:r>
            <a:r>
              <a:rPr lang="de-DE" sz="1800" b="0" i="0" u="none" strike="noStrike" cap="none" dirty="0" err="1">
                <a:solidFill>
                  <a:srgbClr val="000000"/>
                </a:solidFill>
                <a:latin typeface="Calibri"/>
                <a:ea typeface="Calibri"/>
                <a:cs typeface="Calibri"/>
                <a:sym typeface="Calibri"/>
              </a:rPr>
              <a:t>then</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bookpage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then</a:t>
            </a:r>
            <a:r>
              <a:rPr lang="de-DE" sz="1800" b="0" i="0" u="none" strike="noStrike" cap="none" dirty="0">
                <a:solidFill>
                  <a:srgbClr val="000000"/>
                </a:solidFill>
                <a:latin typeface="Calibri"/>
                <a:ea typeface="Calibri"/>
                <a:cs typeface="Calibri"/>
                <a:sym typeface="Calibri"/>
              </a:rPr>
              <a:t> OCR)</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Suche nach Energie: </a:t>
            </a:r>
            <a:r>
              <a:rPr lang="de-DE" sz="1800" b="0" i="0" u="sng" strike="noStrike" cap="none" dirty="0">
                <a:solidFill>
                  <a:srgbClr val="000000"/>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https://austria-forum.org/af/AEIOU/Energie</a:t>
            </a:r>
            <a:r>
              <a:rPr lang="de-DE" sz="1800" b="0" i="0" u="sng" strike="noStrike" cap="none" dirty="0">
                <a:solidFill>
                  <a:srgbClr val="000000"/>
                </a:solidFill>
                <a:latin typeface="Calibri"/>
                <a:ea typeface="Calibri"/>
                <a:cs typeface="Calibri"/>
                <a:sym typeface="Calibri"/>
              </a:rPr>
              <a:t> </a:t>
            </a:r>
            <a:br>
              <a:rPr lang="de-DE" sz="1800" b="0" i="0" u="none" strike="noStrike" cap="none" dirty="0">
                <a:solidFill>
                  <a:srgbClr val="000000"/>
                </a:solidFill>
                <a:latin typeface="Calibri"/>
                <a:ea typeface="Calibri"/>
                <a:cs typeface="Calibri"/>
                <a:sym typeface="Calibri"/>
              </a:rPr>
            </a:br>
            <a:r>
              <a:rPr lang="de-DE" sz="1800" b="0" i="0" u="none" strike="noStrike" cap="none" dirty="0" err="1">
                <a:solidFill>
                  <a:srgbClr val="000000"/>
                </a:solidFill>
                <a:latin typeface="Calibri"/>
                <a:ea typeface="Calibri"/>
                <a:cs typeface="Calibri"/>
                <a:sym typeface="Calibri"/>
              </a:rPr>
              <a:t>Geography</a:t>
            </a:r>
            <a:r>
              <a:rPr lang="de-DE" sz="1800" b="0" i="0" u="none" strike="noStrike" cap="none" dirty="0">
                <a:solidFill>
                  <a:srgbClr val="000000"/>
                </a:solidFill>
                <a:latin typeface="Calibri"/>
                <a:ea typeface="Calibri"/>
                <a:cs typeface="Calibri"/>
                <a:sym typeface="Calibri"/>
              </a:rPr>
              <a:t>: Montenegro: </a:t>
            </a:r>
            <a:r>
              <a:rPr lang="de-DE" sz="1800" b="0" i="0" u="sng" strike="noStrike" cap="none" dirty="0">
                <a:solidFill>
                  <a:srgbClr val="000000"/>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https://austria-forum.org/af/Geography/Europe/Montenegro</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Choose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pictures</a:t>
            </a:r>
            <a:r>
              <a:rPr lang="de-DE" sz="1800" b="0" i="0" u="none" strike="noStrike" cap="none" dirty="0">
                <a:solidFill>
                  <a:srgbClr val="000000"/>
                </a:solidFill>
                <a:latin typeface="Calibri"/>
                <a:ea typeface="Calibri"/>
                <a:cs typeface="Calibri"/>
                <a:sym typeface="Calibri"/>
              </a:rPr>
              <a:t>; and </a:t>
            </a:r>
            <a:r>
              <a:rPr lang="de-DE" sz="1800" b="0" i="0" u="none" strike="noStrike" cap="none" dirty="0" err="1">
                <a:solidFill>
                  <a:srgbClr val="000000"/>
                </a:solidFill>
                <a:latin typeface="Calibri"/>
                <a:ea typeface="Calibri"/>
                <a:cs typeface="Calibri"/>
                <a:sym typeface="Calibri"/>
              </a:rPr>
              <a:t>panoramas</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under</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special</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information</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then</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maybe</a:t>
            </a:r>
            <a:r>
              <a:rPr lang="de-DE" sz="1800" b="0" i="0" u="none" strike="noStrike" cap="none" dirty="0">
                <a:solidFill>
                  <a:srgbClr val="000000"/>
                </a:solidFill>
                <a:latin typeface="Calibri"/>
                <a:ea typeface="Calibri"/>
                <a:cs typeface="Calibri"/>
                <a:sym typeface="Calibri"/>
              </a:rPr>
              <a:t> same </a:t>
            </a:r>
            <a:r>
              <a:rPr lang="de-DE" sz="1800" b="0" i="0" u="none" strike="noStrike" cap="none" dirty="0" err="1">
                <a:solidFill>
                  <a:srgbClr val="000000"/>
                </a:solidFill>
                <a:latin typeface="Calibri"/>
                <a:ea typeface="Calibri"/>
                <a:cs typeface="Calibri"/>
                <a:sym typeface="Calibri"/>
              </a:rPr>
              <a:t>for</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Croatia</a:t>
            </a:r>
            <a:r>
              <a:rPr lang="de-DE" sz="18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de-DE" sz="1800" b="1" i="0" u="none" strike="noStrike" cap="none" dirty="0">
                <a:solidFill>
                  <a:srgbClr val="000000"/>
                </a:solidFill>
                <a:latin typeface="Calibri"/>
                <a:ea typeface="Calibri"/>
                <a:cs typeface="Calibri"/>
                <a:sym typeface="Calibri"/>
              </a:rPr>
              <a:t>NID: </a:t>
            </a:r>
            <a:r>
              <a:rPr lang="de-DE" sz="1800" b="0" i="0" u="sng" strike="noStrike" cap="none" dirty="0">
                <a:solidFill>
                  <a:srgbClr val="000000"/>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https://nid-library.com</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1800" b="0" i="0" u="none" strike="noStrike" cap="none" dirty="0">
                <a:solidFill>
                  <a:srgbClr val="000000"/>
                </a:solidFill>
                <a:latin typeface="Calibri"/>
                <a:ea typeface="Calibri"/>
                <a:cs typeface="Calibri"/>
                <a:sym typeface="Calibri"/>
              </a:rPr>
              <a:t>Montenegro: </a:t>
            </a:r>
            <a:r>
              <a:rPr lang="de-DE" sz="1800" b="0" i="0" u="sng" strike="noStrike" cap="none" dirty="0">
                <a:solidFill>
                  <a:srgbClr val="000000"/>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https://www.nid-library.com/Home/Collections/41</a:t>
            </a:r>
            <a:r>
              <a:rPr lang="de-DE" sz="1800" b="0" i="0" u="sng" strike="noStrike" cap="none" dirty="0">
                <a:solidFill>
                  <a:srgbClr val="000000"/>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(Note interface-</a:t>
            </a:r>
            <a:r>
              <a:rPr lang="de-DE" sz="1800" b="0" i="0" u="none" strike="noStrike" cap="none" dirty="0" err="1">
                <a:solidFill>
                  <a:srgbClr val="000000"/>
                </a:solidFill>
                <a:latin typeface="Calibri"/>
                <a:ea typeface="Calibri"/>
                <a:cs typeface="Calibri"/>
                <a:sym typeface="Calibri"/>
              </a:rPr>
              <a:t>language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can</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be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switched</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to</a:t>
            </a:r>
            <a:r>
              <a:rPr lang="de-DE" sz="1800" b="0" i="0" u="none" strike="noStrike" cap="none" dirty="0">
                <a:solidFill>
                  <a:srgbClr val="000000"/>
                </a:solidFill>
                <a:latin typeface="Calibri"/>
                <a:ea typeface="Calibri"/>
                <a:cs typeface="Calibri"/>
                <a:sym typeface="Calibri"/>
              </a:rPr>
              <a:t> e.g. </a:t>
            </a:r>
            <a:r>
              <a:rPr lang="de-DE" sz="1800" b="0" i="0" u="none" strike="noStrike" cap="none" dirty="0" err="1">
                <a:solidFill>
                  <a:srgbClr val="000000"/>
                </a:solidFill>
                <a:latin typeface="Calibri"/>
                <a:ea typeface="Calibri"/>
                <a:cs typeface="Calibri"/>
                <a:sym typeface="Calibri"/>
              </a:rPr>
              <a:t>Serbian</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Support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ordinary</a:t>
            </a:r>
            <a:r>
              <a:rPr lang="de-DE" sz="1800" b="0" i="0" u="none" strike="noStrike" cap="none" dirty="0">
                <a:solidFill>
                  <a:srgbClr val="000000"/>
                </a:solidFill>
                <a:latin typeface="Calibri"/>
                <a:ea typeface="Calibri"/>
                <a:cs typeface="Calibri"/>
                <a:sym typeface="Calibri"/>
              </a:rPr>
              <a:t> Webservers (e.g. </a:t>
            </a:r>
            <a:r>
              <a:rPr lang="de-DE" sz="1800" b="0" i="0" u="sng" strike="noStrike" cap="none" dirty="0">
                <a:solidFill>
                  <a:srgbClr val="000000"/>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https://austria-forum.org/af/Biographien/Fuchs,_Ernst_(geb_1851)</a:t>
            </a:r>
            <a:r>
              <a:rPr lang="de-DE" sz="18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de-DE" sz="1800" b="0" i="0" u="none" strike="noStrike" cap="none" dirty="0">
                <a:solidFill>
                  <a:srgbClr val="000000"/>
                </a:solidFill>
                <a:latin typeface="Calibri"/>
                <a:ea typeface="Calibri"/>
                <a:cs typeface="Calibri"/>
                <a:sym typeface="Calibri"/>
              </a:rPr>
              <a:t>(</a:t>
            </a:r>
            <a:r>
              <a:rPr lang="de-DE" sz="1800" b="0" i="0" u="none" strike="noStrike" cap="none" dirty="0" err="1">
                <a:solidFill>
                  <a:srgbClr val="000000"/>
                </a:solidFill>
                <a:latin typeface="Calibri"/>
                <a:ea typeface="Calibri"/>
                <a:cs typeface="Calibri"/>
                <a:sym typeface="Calibri"/>
              </a:rPr>
              <a:t>see</a:t>
            </a:r>
            <a:r>
              <a:rPr lang="de-DE" sz="1800" b="0" i="0" u="none" strike="noStrike" cap="none" dirty="0">
                <a:solidFill>
                  <a:srgbClr val="000000"/>
                </a:solidFill>
                <a:latin typeface="Calibri"/>
                <a:ea typeface="Calibri"/>
                <a:cs typeface="Calibri"/>
                <a:sym typeface="Calibri"/>
              </a:rPr>
              <a:t> Link </a:t>
            </a:r>
            <a:r>
              <a:rPr lang="de-DE" sz="1800" b="0" i="0" u="none" strike="noStrike" cap="none" dirty="0" err="1">
                <a:solidFill>
                  <a:srgbClr val="000000"/>
                </a:solidFill>
                <a:latin typeface="Calibri"/>
                <a:ea typeface="Calibri"/>
                <a:cs typeface="Calibri"/>
                <a:sym typeface="Calibri"/>
              </a:rPr>
              <a:t>to</a:t>
            </a:r>
            <a:r>
              <a:rPr lang="de-DE" sz="1800" b="0" i="0" u="none" strike="noStrike" cap="none" dirty="0">
                <a:solidFill>
                  <a:srgbClr val="000000"/>
                </a:solidFill>
                <a:latin typeface="Calibri"/>
                <a:ea typeface="Calibri"/>
                <a:cs typeface="Calibri"/>
                <a:sym typeface="Calibri"/>
              </a:rPr>
              <a:t> NID Book!)</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IIASA: </a:t>
            </a:r>
            <a:r>
              <a:rPr lang="de-DE" sz="1800" b="0" i="0" u="sng" strike="noStrike" cap="none" dirty="0">
                <a:solidFill>
                  <a:srgbClr val="000000"/>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https://www.nid-library.com/Home/Collections/37</a:t>
            </a:r>
            <a:r>
              <a:rPr lang="de-DE" sz="1800" b="0" i="0" u="sng" strike="noStrike" cap="none" dirty="0">
                <a:solidFill>
                  <a:srgbClr val="000000"/>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(Note </a:t>
            </a:r>
            <a:r>
              <a:rPr lang="de-DE" sz="1800" b="0" i="0" u="none" strike="noStrike" cap="none" dirty="0" err="1">
                <a:solidFill>
                  <a:srgbClr val="000000"/>
                </a:solidFill>
                <a:latin typeface="Calibri"/>
                <a:ea typeface="Calibri"/>
                <a:cs typeface="Calibri"/>
                <a:sym typeface="Calibri"/>
              </a:rPr>
              <a:t>frequency</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access</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Conference Proceedings: </a:t>
            </a:r>
            <a:r>
              <a:rPr lang="de-DE" sz="1800" b="0" i="0" u="sng" strike="noStrike" cap="none" dirty="0">
                <a:solidFill>
                  <a:srgbClr val="000000"/>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https://www.nid-library.com/Home/Collections/31</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Das grüne Juwel: </a:t>
            </a:r>
            <a:r>
              <a:rPr lang="de-DE" sz="1800" b="0" i="0" u="sng" strike="noStrike" cap="none" dirty="0">
                <a:solidFill>
                  <a:srgbClr val="000000"/>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https://www.nid-library.com/Home/BookDetail/243</a:t>
            </a:r>
            <a:r>
              <a:rPr lang="de-DE" sz="1800" b="0" i="0" u="sng" strike="noStrike" cap="none" dirty="0">
                <a:solidFill>
                  <a:srgbClr val="000000"/>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(Look at </a:t>
            </a:r>
            <a:r>
              <a:rPr lang="de-DE" sz="1800" b="0" i="0" u="none" strike="noStrike" cap="none" dirty="0" err="1">
                <a:solidFill>
                  <a:srgbClr val="000000"/>
                </a:solidFill>
                <a:latin typeface="Calibri"/>
                <a:ea typeface="Calibri"/>
                <a:cs typeface="Calibri"/>
                <a:sym typeface="Calibri"/>
              </a:rPr>
              <a:t>one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discussion</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err="1">
                <a:solidFill>
                  <a:srgbClr val="000000"/>
                </a:solidFill>
                <a:latin typeface="Calibri"/>
                <a:ea typeface="Calibri"/>
                <a:cs typeface="Calibri"/>
                <a:sym typeface="Calibri"/>
              </a:rPr>
              <a:t>Touristic</a:t>
            </a:r>
            <a:r>
              <a:rPr lang="de-DE" sz="1800" b="0" i="0" u="none" strike="noStrike" cap="none" dirty="0">
                <a:solidFill>
                  <a:srgbClr val="000000"/>
                </a:solidFill>
                <a:latin typeface="Calibri"/>
                <a:ea typeface="Calibri"/>
                <a:cs typeface="Calibri"/>
                <a:sym typeface="Calibri"/>
              </a:rPr>
              <a:t> Information: </a:t>
            </a:r>
            <a:r>
              <a:rPr lang="de-DE" sz="1800" b="0" i="0" u="sng" strike="noStrike" cap="none" dirty="0">
                <a:solidFill>
                  <a:srgbClr val="000000"/>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https://www.nid-library.com/Home/BookDetail/857</a:t>
            </a:r>
            <a:r>
              <a:rPr lang="de-DE" sz="1800" b="0" i="0" u="none" strike="noStrike" cap="none" dirty="0">
                <a:solidFill>
                  <a:srgbClr val="000000"/>
                </a:solidFill>
                <a:latin typeface="Calibri"/>
                <a:ea typeface="Calibri"/>
                <a:cs typeface="Calibri"/>
                <a:sym typeface="Calibri"/>
              </a:rPr>
              <a:t> (Try Suche in Annotationen, </a:t>
            </a:r>
            <a:r>
              <a:rPr lang="de-DE" sz="1800" b="0" i="0" u="none" strike="noStrike" cap="none" dirty="0" err="1">
                <a:solidFill>
                  <a:srgbClr val="000000"/>
                </a:solidFill>
                <a:latin typeface="Calibri"/>
                <a:ea typeface="Calibri"/>
                <a:cs typeface="Calibri"/>
                <a:sym typeface="Calibri"/>
              </a:rPr>
              <a:t>go</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to</a:t>
            </a:r>
            <a:r>
              <a:rPr lang="de-DE" sz="1800" b="0" i="0" u="none" strike="noStrike" cap="none" dirty="0">
                <a:solidFill>
                  <a:srgbClr val="000000"/>
                </a:solidFill>
                <a:latin typeface="Calibri"/>
                <a:ea typeface="Calibri"/>
                <a:cs typeface="Calibri"/>
                <a:sym typeface="Calibri"/>
              </a:rPr>
              <a:t> 200 </a:t>
            </a:r>
            <a:r>
              <a:rPr lang="de-DE" sz="1800" b="0" i="0" u="none" strike="noStrike" cap="none" dirty="0" err="1">
                <a:solidFill>
                  <a:srgbClr val="000000"/>
                </a:solidFill>
                <a:latin typeface="Calibri"/>
                <a:ea typeface="Calibri"/>
                <a:cs typeface="Calibri"/>
                <a:sym typeface="Calibri"/>
              </a:rPr>
              <a:t>page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book</a:t>
            </a:r>
            <a:r>
              <a:rPr lang="de-DE" sz="18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None/>
            </a:pPr>
            <a:r>
              <a:rPr lang="de-DE" sz="1800" b="0" i="0" u="none" strike="noStrike" cap="none" dirty="0">
                <a:solidFill>
                  <a:srgbClr val="000000"/>
                </a:solidFill>
                <a:latin typeface="Calibri"/>
                <a:ea typeface="Calibri"/>
                <a:cs typeface="Calibri"/>
                <a:sym typeface="Calibri"/>
              </a:rPr>
              <a:t>Demo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annotation</a:t>
            </a:r>
            <a:r>
              <a:rPr lang="de-DE" sz="1800" b="0" i="0" u="none" strike="noStrike" cap="none" dirty="0">
                <a:solidFill>
                  <a:srgbClr val="000000"/>
                </a:solidFill>
                <a:latin typeface="Calibri"/>
                <a:ea typeface="Calibri"/>
                <a:cs typeface="Calibri"/>
                <a:sym typeface="Calibri"/>
              </a:rPr>
              <a:t>. Use </a:t>
            </a:r>
            <a:r>
              <a:rPr lang="de-DE" sz="1800" b="0" i="0" u="none" strike="noStrike" cap="none" dirty="0" err="1">
                <a:solidFill>
                  <a:srgbClr val="000000"/>
                </a:solidFill>
                <a:latin typeface="Calibri"/>
                <a:ea typeface="Calibri"/>
                <a:cs typeface="Calibri"/>
                <a:sym typeface="Calibri"/>
              </a:rPr>
              <a:t>Graphic</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address</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a </a:t>
            </a:r>
            <a:r>
              <a:rPr lang="de-DE" sz="1800" b="0" i="0" u="none" strike="noStrike" cap="none" dirty="0" err="1">
                <a:solidFill>
                  <a:srgbClr val="000000"/>
                </a:solidFill>
                <a:latin typeface="Calibri"/>
                <a:ea typeface="Calibri"/>
                <a:cs typeface="Calibri"/>
                <a:sym typeface="Calibri"/>
              </a:rPr>
              <a:t>picture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Podgorica</a:t>
            </a:r>
          </a:p>
          <a:p>
            <a:pPr marL="0" marR="0" lvl="0" indent="0" algn="l" rtl="0">
              <a:lnSpc>
                <a:spcPct val="100000"/>
              </a:lnSpc>
              <a:spcBef>
                <a:spcPts val="0"/>
              </a:spcBef>
              <a:spcAft>
                <a:spcPts val="0"/>
              </a:spcAft>
              <a:buNone/>
            </a:pPr>
            <a:r>
              <a:rPr lang="de-DE" sz="1800" dirty="0">
                <a:latin typeface="Calibri"/>
                <a:cs typeface="Calibri"/>
                <a:sym typeface="Calibri"/>
              </a:rPr>
              <a:t>Search in NID-Books „</a:t>
            </a:r>
            <a:r>
              <a:rPr lang="de-DE" sz="1800" dirty="0" err="1">
                <a:latin typeface="Calibri"/>
                <a:cs typeface="Calibri"/>
                <a:sym typeface="Calibri"/>
              </a:rPr>
              <a:t>Hoamatland</a:t>
            </a:r>
            <a:r>
              <a:rPr lang="de-DE" sz="1800" dirty="0">
                <a:latin typeface="Calibri"/>
                <a:cs typeface="Calibri"/>
                <a:sym typeface="Calibri"/>
              </a:rPr>
              <a:t>“, </a:t>
            </a:r>
            <a:r>
              <a:rPr lang="de-DE" sz="1800" dirty="0" err="1">
                <a:latin typeface="Calibri"/>
                <a:cs typeface="Calibri"/>
                <a:sym typeface="Calibri"/>
              </a:rPr>
              <a:t>noting</a:t>
            </a:r>
            <a:r>
              <a:rPr lang="de-DE" sz="1800" dirty="0">
                <a:latin typeface="Calibri"/>
                <a:cs typeface="Calibri"/>
                <a:sym typeface="Calibri"/>
              </a:rPr>
              <a:t> </a:t>
            </a:r>
            <a:r>
              <a:rPr lang="de-DE" sz="1800" dirty="0" err="1">
                <a:latin typeface="Calibri"/>
                <a:cs typeface="Calibri"/>
                <a:sym typeface="Calibri"/>
              </a:rPr>
              <a:t>crossreferences</a:t>
            </a:r>
            <a:r>
              <a:rPr lang="de-DE" sz="1800" dirty="0">
                <a:latin typeface="Calibri"/>
                <a:cs typeface="Calibri"/>
                <a:sym typeface="Calibri"/>
              </a:rPr>
              <a:t> </a:t>
            </a:r>
            <a:r>
              <a:rPr lang="de-DE" sz="1800" dirty="0" err="1">
                <a:latin typeface="Calibri"/>
                <a:cs typeface="Calibri"/>
                <a:sym typeface="Calibri"/>
              </a:rPr>
              <a:t>to</a:t>
            </a:r>
            <a:r>
              <a:rPr lang="de-DE" sz="1800" dirty="0">
                <a:latin typeface="Calibri"/>
                <a:cs typeface="Calibri"/>
                <a:sym typeface="Calibri"/>
              </a:rPr>
              <a:t> Austria-Forum, </a:t>
            </a:r>
            <a:r>
              <a:rPr lang="de-DE" sz="1800" dirty="0" err="1">
                <a:latin typeface="Calibri"/>
                <a:cs typeface="Calibri"/>
                <a:sym typeface="Calibri"/>
              </a:rPr>
              <a:t>or</a:t>
            </a:r>
            <a:r>
              <a:rPr lang="de-DE" sz="1800" dirty="0">
                <a:latin typeface="Calibri"/>
                <a:cs typeface="Calibri"/>
                <a:sym typeface="Calibri"/>
              </a:rPr>
              <a:t> „Mein </a:t>
            </a:r>
            <a:r>
              <a:rPr lang="de-DE" sz="1800" dirty="0" err="1">
                <a:latin typeface="Calibri"/>
                <a:cs typeface="Calibri"/>
                <a:sym typeface="Calibri"/>
              </a:rPr>
              <a:t>Altausee</a:t>
            </a:r>
            <a:r>
              <a:rPr lang="de-DE" sz="1800" dirty="0">
                <a:latin typeface="Calibri"/>
                <a:cs typeface="Calibri"/>
                <a:sym typeface="Calibri"/>
              </a:rPr>
              <a:t>“ </a:t>
            </a:r>
            <a:r>
              <a:rPr lang="de-DE" sz="1800" dirty="0" err="1">
                <a:latin typeface="Calibri"/>
                <a:cs typeface="Calibri"/>
                <a:sym typeface="Calibri"/>
              </a:rPr>
              <a:t>as</a:t>
            </a:r>
            <a:r>
              <a:rPr lang="de-DE" sz="1800" dirty="0">
                <a:latin typeface="Calibri"/>
                <a:cs typeface="Calibri"/>
                <a:sym typeface="Calibri"/>
              </a:rPr>
              <a:t> </a:t>
            </a:r>
            <a:r>
              <a:rPr lang="de-DE" sz="1800" dirty="0" err="1">
                <a:latin typeface="Calibri"/>
                <a:cs typeface="Calibri"/>
                <a:sym typeface="Calibri"/>
              </a:rPr>
              <a:t>touristic</a:t>
            </a:r>
            <a:r>
              <a:rPr lang="de-DE" sz="1800" dirty="0">
                <a:latin typeface="Calibri"/>
                <a:cs typeface="Calibri"/>
                <a:sym typeface="Calibri"/>
              </a:rPr>
              <a:t> </a:t>
            </a:r>
            <a:r>
              <a:rPr lang="de-DE" sz="1800" dirty="0" err="1">
                <a:latin typeface="Calibri"/>
                <a:cs typeface="Calibri"/>
                <a:sym typeface="Calibri"/>
              </a:rPr>
              <a:t>application</a:t>
            </a:r>
            <a:r>
              <a:rPr lang="de-DE" sz="1800" dirty="0">
                <a:latin typeface="Calibri"/>
                <a:cs typeface="Calibri"/>
                <a:sym typeface="Calibri"/>
              </a:rPr>
              <a:t>, etc.</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8"/>
          <p:cNvPicPr preferRelativeResize="0"/>
          <p:nvPr/>
        </p:nvPicPr>
        <p:blipFill rotWithShape="1">
          <a:blip r:embed="rId3">
            <a:alphaModFix/>
          </a:blip>
          <a:srcRect/>
          <a:stretch/>
        </p:blipFill>
        <p:spPr>
          <a:xfrm>
            <a:off x="126098" y="210026"/>
            <a:ext cx="9961798" cy="5615587"/>
          </a:xfrm>
          <a:prstGeom prst="rect">
            <a:avLst/>
          </a:prstGeom>
          <a:noFill/>
          <a:ln>
            <a:noFill/>
          </a:ln>
        </p:spPr>
      </p:pic>
      <p:sp>
        <p:nvSpPr>
          <p:cNvPr id="130" name="Google Shape;130;p18"/>
          <p:cNvSpPr txBox="1"/>
          <p:nvPr/>
        </p:nvSpPr>
        <p:spPr>
          <a:xfrm>
            <a:off x="10087896" y="0"/>
            <a:ext cx="2104104"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Note:</a:t>
            </a:r>
            <a:endParaRPr dirty="0"/>
          </a:p>
          <a:p>
            <a:pPr marL="0" marR="0" lvl="0" indent="0" algn="l" rtl="0">
              <a:lnSpc>
                <a:spcPct val="100000"/>
              </a:lnSpc>
              <a:spcBef>
                <a:spcPts val="0"/>
              </a:spcBef>
              <a:spcAft>
                <a:spcPts val="0"/>
              </a:spcAft>
              <a:buNone/>
            </a:pPr>
            <a:r>
              <a:rPr lang="de-DE" sz="2800" b="0" i="0" u="none" strike="noStrike" cap="none" dirty="0" err="1">
                <a:solidFill>
                  <a:srgbClr val="000000"/>
                </a:solidFill>
                <a:latin typeface="Calibri"/>
                <a:ea typeface="Calibri"/>
                <a:cs typeface="Calibri"/>
                <a:sym typeface="Calibri"/>
              </a:rPr>
              <a:t>There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is</a:t>
            </a:r>
            <a:r>
              <a:rPr lang="de-DE" sz="2800" b="0" i="0" u="none" strike="noStrike" cap="none" dirty="0">
                <a:solidFill>
                  <a:srgbClr val="000000"/>
                </a:solidFill>
                <a:latin typeface="Calibri"/>
                <a:ea typeface="Calibri"/>
                <a:cs typeface="Calibri"/>
                <a:sym typeface="Calibri"/>
              </a:rPr>
              <a:t> a</a:t>
            </a:r>
            <a:endParaRPr dirty="0"/>
          </a:p>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A </a:t>
            </a:r>
            <a:r>
              <a:rPr lang="de-DE" sz="2800" b="0" i="0" u="none" strike="noStrike" cap="none" dirty="0" err="1">
                <a:solidFill>
                  <a:srgbClr val="000000"/>
                </a:solidFill>
                <a:latin typeface="Calibri"/>
                <a:ea typeface="Calibri"/>
                <a:cs typeface="Calibri"/>
                <a:sym typeface="Calibri"/>
              </a:rPr>
              <a:t>general</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search</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field</a:t>
            </a:r>
            <a:endParaRPr sz="2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but </a:t>
            </a:r>
            <a:r>
              <a:rPr lang="de-DE" sz="2800" b="0" i="0" u="none" strike="noStrike" cap="none" dirty="0" err="1">
                <a:solidFill>
                  <a:srgbClr val="000000"/>
                </a:solidFill>
                <a:latin typeface="Calibri"/>
                <a:ea typeface="Calibri"/>
                <a:cs typeface="Calibri"/>
                <a:sym typeface="Calibri"/>
              </a:rPr>
              <a:t>there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are</a:t>
            </a:r>
            <a:r>
              <a:rPr lang="de-DE" sz="2800" b="0" i="0" u="none" strike="noStrike" cap="none" dirty="0">
                <a:solidFill>
                  <a:srgbClr val="000000"/>
                </a:solidFill>
                <a:latin typeface="Calibri"/>
                <a:ea typeface="Calibri"/>
                <a:cs typeface="Calibri"/>
                <a:sym typeface="Calibri"/>
              </a:rPr>
              <a:t> also </a:t>
            </a:r>
            <a:r>
              <a:rPr lang="de-DE" sz="2800" b="0" i="0" u="none" strike="noStrike" cap="none" dirty="0" err="1">
                <a:solidFill>
                  <a:srgbClr val="000000"/>
                </a:solidFill>
                <a:latin typeface="Calibri"/>
                <a:ea typeface="Calibri"/>
                <a:cs typeface="Calibri"/>
                <a:sym typeface="Calibri"/>
              </a:rPr>
              <a:t>many</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categories</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to</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choose</a:t>
            </a:r>
            <a:r>
              <a:rPr lang="de-DE" sz="28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de-DE" sz="2800" b="0" i="0" u="none" strike="noStrike" cap="none" dirty="0" err="1">
                <a:solidFill>
                  <a:srgbClr val="000000"/>
                </a:solidFill>
                <a:latin typeface="Calibri"/>
                <a:ea typeface="Calibri"/>
                <a:cs typeface="Calibri"/>
                <a:sym typeface="Calibri"/>
              </a:rPr>
              <a:t>from</a:t>
            </a:r>
            <a:r>
              <a:rPr lang="de-DE" sz="2800" b="0" i="0" u="none" strike="noStrike" cap="none" dirty="0">
                <a:solidFill>
                  <a:srgbClr val="000000"/>
                </a:solidFill>
                <a:latin typeface="Calibri"/>
                <a:ea typeface="Calibri"/>
                <a:cs typeface="Calibri"/>
                <a:sym typeface="Calibri"/>
              </a:rPr>
              <a:t>.</a:t>
            </a:r>
            <a:endParaRPr dirty="0"/>
          </a:p>
        </p:txBody>
      </p:sp>
      <p:cxnSp>
        <p:nvCxnSpPr>
          <p:cNvPr id="131" name="Google Shape;131;p18"/>
          <p:cNvCxnSpPr/>
          <p:nvPr/>
        </p:nvCxnSpPr>
        <p:spPr>
          <a:xfrm rot="10800000">
            <a:off x="5899355" y="545690"/>
            <a:ext cx="4188541" cy="988142"/>
          </a:xfrm>
          <a:prstGeom prst="straightConnector1">
            <a:avLst/>
          </a:prstGeom>
          <a:noFill/>
          <a:ln w="38100" cap="flat" cmpd="sng">
            <a:solidFill>
              <a:srgbClr val="C00000"/>
            </a:solidFill>
            <a:prstDash val="solid"/>
            <a:round/>
            <a:headEnd type="none" w="sm" len="sm"/>
            <a:tailEnd type="triangle" w="med" len="med"/>
          </a:ln>
        </p:spPr>
      </p:cxnSp>
      <p:sp>
        <p:nvSpPr>
          <p:cNvPr id="132" name="Google Shape;132;p18"/>
          <p:cNvSpPr txBox="1"/>
          <p:nvPr/>
        </p:nvSpPr>
        <p:spPr>
          <a:xfrm>
            <a:off x="10087896" y="3970318"/>
            <a:ext cx="1961400" cy="267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1" i="0" u="none" strike="noStrike" cap="none" dirty="0" err="1">
                <a:solidFill>
                  <a:srgbClr val="000000"/>
                </a:solidFill>
                <a:latin typeface="Calibri"/>
                <a:ea typeface="Calibri"/>
                <a:cs typeface="Calibri"/>
                <a:sym typeface="Calibri"/>
              </a:rPr>
              <a:t>Why</a:t>
            </a:r>
            <a:r>
              <a:rPr lang="de-DE" sz="2800" b="1"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de-DE" sz="2800" b="0" i="0" u="none" strike="noStrike" cap="none" dirty="0" err="1">
                <a:solidFill>
                  <a:srgbClr val="000000"/>
                </a:solidFill>
                <a:latin typeface="Calibri"/>
                <a:ea typeface="Calibri"/>
                <a:cs typeface="Calibri"/>
                <a:sym typeface="Calibri"/>
              </a:rPr>
              <a:t>To</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avoid</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too</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many</a:t>
            </a:r>
            <a:endParaRPr sz="2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dirty="0" err="1">
                <a:solidFill>
                  <a:srgbClr val="000000"/>
                </a:solidFill>
                <a:latin typeface="Calibri"/>
                <a:ea typeface="Calibri"/>
                <a:cs typeface="Calibri"/>
                <a:sym typeface="Calibri"/>
              </a:rPr>
              <a:t>answers</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that</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are</a:t>
            </a:r>
            <a:r>
              <a:rPr lang="de-DE" sz="2800" b="0" i="0" u="none" strike="noStrike" cap="none" dirty="0">
                <a:solidFill>
                  <a:srgbClr val="000000"/>
                </a:solidFill>
                <a:latin typeface="Calibri"/>
                <a:ea typeface="Calibri"/>
                <a:cs typeface="Calibri"/>
                <a:sym typeface="Calibri"/>
              </a:rPr>
              <a:t> not </a:t>
            </a:r>
            <a:r>
              <a:rPr lang="de-DE" sz="2800" b="0" i="0" u="none" strike="noStrike" cap="none" dirty="0" err="1">
                <a:solidFill>
                  <a:srgbClr val="000000"/>
                </a:solidFill>
                <a:latin typeface="Calibri"/>
                <a:ea typeface="Calibri"/>
                <a:cs typeface="Calibri"/>
                <a:sym typeface="Calibri"/>
              </a:rPr>
              <a:t>fitting</a:t>
            </a:r>
            <a:endParaRPr sz="2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a:stretch/>
        </p:blipFill>
        <p:spPr>
          <a:xfrm>
            <a:off x="0" y="0"/>
            <a:ext cx="5707626" cy="3337793"/>
          </a:xfrm>
          <a:prstGeom prst="rect">
            <a:avLst/>
          </a:prstGeom>
          <a:noFill/>
          <a:ln>
            <a:noFill/>
          </a:ln>
        </p:spPr>
      </p:pic>
      <p:sp>
        <p:nvSpPr>
          <p:cNvPr id="138" name="Google Shape;138;p19"/>
          <p:cNvSpPr txBox="1"/>
          <p:nvPr/>
        </p:nvSpPr>
        <p:spPr>
          <a:xfrm>
            <a:off x="5899355" y="117988"/>
            <a:ext cx="61353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Suppose I am looking for a flower like Enzian (gentian). I will be overwhelmed</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with hits. </a:t>
            </a:r>
            <a:endParaRPr/>
          </a:p>
        </p:txBody>
      </p:sp>
      <p:sp>
        <p:nvSpPr>
          <p:cNvPr id="139" name="Google Shape;139;p19"/>
          <p:cNvSpPr txBox="1"/>
          <p:nvPr/>
        </p:nvSpPr>
        <p:spPr>
          <a:xfrm>
            <a:off x="5707626" y="2813220"/>
            <a:ext cx="603209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Hence: First choose  „Natur“ (nature):</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pic>
        <p:nvPicPr>
          <p:cNvPr id="140" name="Google Shape;140;p19"/>
          <p:cNvPicPr preferRelativeResize="0"/>
          <p:nvPr/>
        </p:nvPicPr>
        <p:blipFill rotWithShape="1">
          <a:blip r:embed="rId4">
            <a:alphaModFix/>
          </a:blip>
          <a:srcRect/>
          <a:stretch/>
        </p:blipFill>
        <p:spPr>
          <a:xfrm>
            <a:off x="-72513" y="3858012"/>
            <a:ext cx="10439400" cy="1476375"/>
          </a:xfrm>
          <a:prstGeom prst="rect">
            <a:avLst/>
          </a:prstGeom>
          <a:noFill/>
          <a:ln>
            <a:noFill/>
          </a:ln>
        </p:spPr>
      </p:pic>
      <p:sp>
        <p:nvSpPr>
          <p:cNvPr id="141" name="Google Shape;141;p19"/>
          <p:cNvSpPr txBox="1"/>
          <p:nvPr/>
        </p:nvSpPr>
        <p:spPr>
          <a:xfrm>
            <a:off x="95865" y="3297647"/>
            <a:ext cx="1010264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And then „Flora“ (plants)</a:t>
            </a:r>
            <a:endParaRPr/>
          </a:p>
        </p:txBody>
      </p:sp>
      <p:sp>
        <p:nvSpPr>
          <p:cNvPr id="142" name="Google Shape;142;p19"/>
          <p:cNvSpPr txBox="1"/>
          <p:nvPr/>
        </p:nvSpPr>
        <p:spPr>
          <a:xfrm>
            <a:off x="23352" y="5334387"/>
            <a:ext cx="120114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And then search for the flower you are </a:t>
            </a:r>
            <a:r>
              <a:rPr lang="de-DE" sz="2800">
                <a:latin typeface="Calibri"/>
                <a:ea typeface="Calibri"/>
                <a:cs typeface="Calibri"/>
                <a:sym typeface="Calibri"/>
              </a:rPr>
              <a:t>interested</a:t>
            </a:r>
            <a:r>
              <a:rPr lang="de-DE" sz="2800" b="0" i="0" u="none" strike="noStrike" cap="none">
                <a:solidFill>
                  <a:srgbClr val="000000"/>
                </a:solidFill>
                <a:latin typeface="Calibri"/>
                <a:ea typeface="Calibri"/>
                <a:cs typeface="Calibri"/>
                <a:sym typeface="Calibri"/>
              </a:rPr>
              <a:t> in. Let </a:t>
            </a:r>
            <a:r>
              <a:rPr lang="de-DE" sz="2800">
                <a:latin typeface="Calibri"/>
                <a:ea typeface="Calibri"/>
                <a:cs typeface="Calibri"/>
                <a:sym typeface="Calibri"/>
              </a:rPr>
              <a:t>us</a:t>
            </a:r>
            <a:r>
              <a:rPr lang="de-DE" sz="2800" b="0" i="0" u="none" strike="noStrike" cap="none">
                <a:solidFill>
                  <a:srgbClr val="000000"/>
                </a:solidFill>
                <a:latin typeface="Calibri"/>
                <a:ea typeface="Calibri"/>
                <a:cs typeface="Calibri"/>
                <a:sym typeface="Calibri"/>
              </a:rPr>
              <a:t> choose „Seidelbast“.We get pictures, botanical information and at the bottom an entry:  A c                                                                       A  click leads to the page of a book:</a:t>
            </a:r>
            <a:endParaRPr/>
          </a:p>
        </p:txBody>
      </p:sp>
      <p:pic>
        <p:nvPicPr>
          <p:cNvPr id="143" name="Google Shape;143;p19"/>
          <p:cNvPicPr preferRelativeResize="0"/>
          <p:nvPr/>
        </p:nvPicPr>
        <p:blipFill rotWithShape="1">
          <a:blip r:embed="rId5">
            <a:alphaModFix/>
          </a:blip>
          <a:srcRect/>
          <a:stretch/>
        </p:blipFill>
        <p:spPr>
          <a:xfrm>
            <a:off x="95865" y="6288494"/>
            <a:ext cx="5923283" cy="522268"/>
          </a:xfrm>
          <a:prstGeom prst="rect">
            <a:avLst/>
          </a:prstGeom>
          <a:noFill/>
          <a:ln>
            <a:noFill/>
          </a:ln>
        </p:spPr>
      </p:pic>
      <p:cxnSp>
        <p:nvCxnSpPr>
          <p:cNvPr id="144" name="Google Shape;144;p19"/>
          <p:cNvCxnSpPr/>
          <p:nvPr/>
        </p:nvCxnSpPr>
        <p:spPr>
          <a:xfrm rot="10800000">
            <a:off x="1725562" y="2300748"/>
            <a:ext cx="7270954" cy="678610"/>
          </a:xfrm>
          <a:prstGeom prst="straightConnector1">
            <a:avLst/>
          </a:prstGeom>
          <a:noFill/>
          <a:ln w="38100" cap="flat" cmpd="sng">
            <a:solidFill>
              <a:srgbClr val="C00000"/>
            </a:solidFill>
            <a:prstDash val="solid"/>
            <a:round/>
            <a:headEnd type="none" w="sm" len="sm"/>
            <a:tailEnd type="triangle" w="med" len="med"/>
          </a:ln>
        </p:spPr>
      </p:cxnSp>
      <p:cxnSp>
        <p:nvCxnSpPr>
          <p:cNvPr id="145" name="Google Shape;145;p19"/>
          <p:cNvCxnSpPr/>
          <p:nvPr/>
        </p:nvCxnSpPr>
        <p:spPr>
          <a:xfrm>
            <a:off x="2109019" y="3767327"/>
            <a:ext cx="870155" cy="1335615"/>
          </a:xfrm>
          <a:prstGeom prst="straightConnector1">
            <a:avLst/>
          </a:prstGeom>
          <a:noFill/>
          <a:ln w="38100" cap="flat" cmpd="sng">
            <a:solidFill>
              <a:srgbClr val="C00000"/>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0"/>
          <p:cNvPicPr preferRelativeResize="0"/>
          <p:nvPr/>
        </p:nvPicPr>
        <p:blipFill rotWithShape="1">
          <a:blip r:embed="rId3">
            <a:alphaModFix/>
          </a:blip>
          <a:srcRect/>
          <a:stretch/>
        </p:blipFill>
        <p:spPr>
          <a:xfrm>
            <a:off x="134861" y="0"/>
            <a:ext cx="8913605" cy="6858000"/>
          </a:xfrm>
          <a:prstGeom prst="rect">
            <a:avLst/>
          </a:prstGeom>
          <a:noFill/>
          <a:ln>
            <a:noFill/>
          </a:ln>
        </p:spPr>
      </p:pic>
      <p:sp>
        <p:nvSpPr>
          <p:cNvPr id="152" name="Google Shape;152;p20"/>
          <p:cNvSpPr txBox="1"/>
          <p:nvPr/>
        </p:nvSpPr>
        <p:spPr>
          <a:xfrm>
            <a:off x="9313939" y="1017639"/>
            <a:ext cx="27432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Maybe many of </a:t>
            </a:r>
            <a:r>
              <a:rPr lang="de-DE" sz="2800">
                <a:latin typeface="Calibri"/>
                <a:ea typeface="Calibri"/>
                <a:cs typeface="Calibri"/>
                <a:sym typeface="Calibri"/>
              </a:rPr>
              <a:t>today's</a:t>
            </a:r>
            <a:r>
              <a:rPr lang="de-DE" sz="2800" b="0" i="0" u="none" strike="noStrike" cap="none">
                <a:solidFill>
                  <a:srgbClr val="000000"/>
                </a:solidFill>
                <a:latin typeface="Calibri"/>
                <a:ea typeface="Calibri"/>
                <a:cs typeface="Calibri"/>
                <a:sym typeface="Calibri"/>
              </a:rPr>
              <a:t> pupils</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cannot read this old font any more.</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One click an it is converted to a modern font.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1"/>
          <p:cNvPicPr preferRelativeResize="0"/>
          <p:nvPr/>
        </p:nvPicPr>
        <p:blipFill rotWithShape="1">
          <a:blip r:embed="rId3">
            <a:alphaModFix/>
          </a:blip>
          <a:srcRect/>
          <a:stretch/>
        </p:blipFill>
        <p:spPr>
          <a:xfrm>
            <a:off x="16104" y="376871"/>
            <a:ext cx="7832748" cy="5987845"/>
          </a:xfrm>
          <a:prstGeom prst="rect">
            <a:avLst/>
          </a:prstGeom>
          <a:noFill/>
          <a:ln>
            <a:noFill/>
          </a:ln>
        </p:spPr>
      </p:pic>
      <p:sp>
        <p:nvSpPr>
          <p:cNvPr id="159" name="Google Shape;159;p21"/>
          <p:cNvSpPr txBox="1"/>
          <p:nvPr/>
        </p:nvSpPr>
        <p:spPr>
          <a:xfrm>
            <a:off x="7867666" y="-14749"/>
            <a:ext cx="4326900" cy="67710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So </a:t>
            </a:r>
            <a:r>
              <a:rPr lang="de-DE" sz="2800" b="0" i="0" u="none" strike="noStrike" cap="none" dirty="0" err="1">
                <a:solidFill>
                  <a:srgbClr val="000000"/>
                </a:solidFill>
                <a:latin typeface="Calibri"/>
                <a:ea typeface="Calibri"/>
                <a:cs typeface="Calibri"/>
                <a:sym typeface="Calibri"/>
              </a:rPr>
              <a:t>you</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have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seen</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by</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now</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three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advantages</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of</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our</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system</a:t>
            </a:r>
            <a:r>
              <a:rPr lang="de-DE" sz="2800" b="0" i="0" u="none" strike="noStrike" cap="none" dirty="0">
                <a:solidFill>
                  <a:srgbClr val="000000"/>
                </a:solidFill>
                <a:latin typeface="Calibri"/>
                <a:ea typeface="Calibri"/>
                <a:cs typeface="Calibri"/>
                <a:sym typeface="Calibri"/>
              </a:rPr>
              <a:t> vs. e.g. Wikipedia </a:t>
            </a:r>
            <a:r>
              <a:rPr lang="de-DE" sz="2800" b="0" i="0" u="none" strike="noStrike" cap="none" dirty="0" err="1">
                <a:solidFill>
                  <a:srgbClr val="000000"/>
                </a:solidFill>
                <a:latin typeface="Calibri"/>
                <a:ea typeface="Calibri"/>
                <a:cs typeface="Calibri"/>
                <a:sym typeface="Calibri"/>
              </a:rPr>
              <a:t>contributions</a:t>
            </a:r>
            <a:r>
              <a:rPr lang="de-DE" sz="28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They</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have</a:t>
            </a:r>
            <a:r>
              <a:rPr lang="de-DE" sz="2800" b="0" i="0" u="none" strike="noStrike" cap="none" dirty="0">
                <a:solidFill>
                  <a:srgbClr val="000000"/>
                </a:solidFill>
                <a:latin typeface="Calibri"/>
                <a:ea typeface="Calibri"/>
                <a:cs typeface="Calibri"/>
                <a:sym typeface="Calibri"/>
              </a:rPr>
              <a:t> an </a:t>
            </a:r>
            <a:r>
              <a:rPr lang="de-DE" sz="2800" b="0" i="0" u="none" strike="noStrike" cap="none" dirty="0" err="1">
                <a:solidFill>
                  <a:srgbClr val="000000"/>
                </a:solidFill>
                <a:latin typeface="Calibri"/>
                <a:ea typeface="Calibri"/>
                <a:cs typeface="Calibri"/>
                <a:sym typeface="Calibri"/>
              </a:rPr>
              <a:t>author</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or</a:t>
            </a:r>
            <a:r>
              <a:rPr lang="de-DE" sz="2800" b="0" i="0" u="none" strike="noStrike" cap="none" dirty="0">
                <a:solidFill>
                  <a:srgbClr val="000000"/>
                </a:solidFill>
                <a:latin typeface="Calibri"/>
                <a:ea typeface="Calibri"/>
                <a:cs typeface="Calibri"/>
                <a:sym typeface="Calibri"/>
              </a:rPr>
              <a:t> reliable source</a:t>
            </a:r>
            <a:endParaRPr dirty="0"/>
          </a:p>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They</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can</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use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one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of</a:t>
            </a:r>
            <a:r>
              <a:rPr lang="de-DE" sz="2800" b="0" i="0" u="none" strike="noStrike" cap="none" dirty="0">
                <a:solidFill>
                  <a:srgbClr val="000000"/>
                </a:solidFill>
                <a:latin typeface="Calibri"/>
                <a:ea typeface="Calibri"/>
                <a:cs typeface="Calibri"/>
                <a:sym typeface="Calibri"/>
              </a:rPr>
              <a:t> 4.000 </a:t>
            </a:r>
            <a:r>
              <a:rPr lang="de-DE" sz="2800" b="0" i="0" u="none" strike="noStrike" cap="none" dirty="0" err="1">
                <a:solidFill>
                  <a:srgbClr val="000000"/>
                </a:solidFill>
                <a:latin typeface="Calibri"/>
                <a:ea typeface="Calibri"/>
                <a:cs typeface="Calibri"/>
                <a:sym typeface="Calibri"/>
              </a:rPr>
              <a:t>books</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for</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more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explanations</a:t>
            </a:r>
            <a:endParaRPr sz="2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Each</a:t>
            </a:r>
            <a:r>
              <a:rPr lang="de-DE" sz="2800" b="0" i="0" u="none" strike="noStrike" cap="none" dirty="0">
                <a:solidFill>
                  <a:srgbClr val="000000"/>
                </a:solidFill>
                <a:latin typeface="Calibri"/>
                <a:ea typeface="Calibri"/>
                <a:cs typeface="Calibri"/>
                <a:sym typeface="Calibri"/>
              </a:rPr>
              <a:t> </a:t>
            </a:r>
            <a:r>
              <a:rPr lang="de-DE" sz="2800" dirty="0" err="1">
                <a:latin typeface="Calibri"/>
                <a:ea typeface="Calibri"/>
                <a:cs typeface="Calibri"/>
                <a:sym typeface="Calibri"/>
              </a:rPr>
              <a:t>contribution</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allows</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to</a:t>
            </a:r>
            <a:r>
              <a:rPr lang="de-DE" sz="2800" b="0" i="0" u="none" strike="noStrike" cap="none" dirty="0">
                <a:solidFill>
                  <a:srgbClr val="000000"/>
                </a:solidFill>
                <a:latin typeface="Calibri"/>
                <a:ea typeface="Calibri"/>
                <a:cs typeface="Calibri"/>
                <a:sym typeface="Calibri"/>
              </a:rPr>
              <a:t> send a </a:t>
            </a:r>
            <a:r>
              <a:rPr lang="de-DE" sz="2800" b="0" i="0" u="none" strike="noStrike" cap="none" dirty="0" err="1">
                <a:solidFill>
                  <a:srgbClr val="000000"/>
                </a:solidFill>
                <a:latin typeface="Calibri"/>
                <a:ea typeface="Calibri"/>
                <a:cs typeface="Calibri"/>
                <a:sym typeface="Calibri"/>
              </a:rPr>
              <a:t>feedback</a:t>
            </a:r>
            <a:endParaRPr sz="2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We</a:t>
            </a:r>
            <a:r>
              <a:rPr lang="de-DE" sz="2800" b="0" i="0" u="none" strike="noStrike" cap="none" dirty="0">
                <a:solidFill>
                  <a:srgbClr val="000000"/>
                </a:solidFill>
                <a:latin typeface="Calibri"/>
                <a:ea typeface="Calibri"/>
                <a:cs typeface="Calibri"/>
                <a:sym typeface="Calibri"/>
              </a:rPr>
              <a:t> will </a:t>
            </a:r>
            <a:r>
              <a:rPr lang="de-DE" sz="2800" b="0" i="0" u="none" strike="noStrike" cap="none" dirty="0" err="1">
                <a:solidFill>
                  <a:srgbClr val="000000"/>
                </a:solidFill>
                <a:latin typeface="Calibri"/>
                <a:ea typeface="Calibri"/>
                <a:cs typeface="Calibri"/>
                <a:sym typeface="Calibri"/>
              </a:rPr>
              <a:t>show</a:t>
            </a:r>
            <a:r>
              <a:rPr lang="de-DE" sz="2800" b="0" i="0" u="none" strike="noStrike" cap="none" dirty="0">
                <a:solidFill>
                  <a:srgbClr val="000000"/>
                </a:solidFill>
                <a:latin typeface="Calibri"/>
                <a:ea typeface="Calibri"/>
                <a:cs typeface="Calibri"/>
                <a:sym typeface="Calibri"/>
              </a:rPr>
              <a:t> a </a:t>
            </a:r>
            <a:r>
              <a:rPr lang="de-DE" sz="2800" b="0" i="0" u="none" strike="noStrike" cap="none" dirty="0" err="1">
                <a:solidFill>
                  <a:srgbClr val="000000"/>
                </a:solidFill>
                <a:latin typeface="Calibri"/>
                <a:ea typeface="Calibri"/>
                <a:cs typeface="Calibri"/>
                <a:sym typeface="Calibri"/>
              </a:rPr>
              <a:t>bit</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of</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this</a:t>
            </a:r>
            <a:r>
              <a:rPr lang="de-DE" sz="2800" b="0" i="0" u="none" strike="noStrike" cap="none" dirty="0">
                <a:solidFill>
                  <a:srgbClr val="000000"/>
                </a:solidFill>
                <a:latin typeface="Calibri"/>
                <a:ea typeface="Calibri"/>
                <a:cs typeface="Calibri"/>
                <a:sym typeface="Calibri"/>
              </a:rPr>
              <a:t> and </a:t>
            </a:r>
            <a:r>
              <a:rPr lang="de-DE" sz="2800" b="0" i="0" u="none" strike="noStrike" cap="none" dirty="0" err="1">
                <a:solidFill>
                  <a:srgbClr val="000000"/>
                </a:solidFill>
                <a:latin typeface="Calibri"/>
                <a:ea typeface="Calibri"/>
                <a:cs typeface="Calibri"/>
                <a:sym typeface="Calibri"/>
              </a:rPr>
              <a:t>more</a:t>
            </a:r>
            <a:r>
              <a:rPr lang="de-DE" sz="2800" b="0" i="0" u="none" strike="noStrike" cap="none" dirty="0">
                <a:solidFill>
                  <a:srgbClr val="000000"/>
                </a:solidFill>
                <a:latin typeface="Calibri"/>
                <a:ea typeface="Calibri"/>
                <a:cs typeface="Calibri"/>
                <a:sym typeface="Calibri"/>
              </a:rPr>
              <a:t> in </a:t>
            </a:r>
            <a:r>
              <a:rPr lang="de-DE" sz="2800" b="0" i="0" u="none" strike="noStrike" cap="none" dirty="0" err="1">
                <a:solidFill>
                  <a:srgbClr val="000000"/>
                </a:solidFill>
                <a:latin typeface="Calibri"/>
                <a:ea typeface="Calibri"/>
                <a:cs typeface="Calibri"/>
                <a:sym typeface="Calibri"/>
              </a:rPr>
              <a:t>the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second</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part</a:t>
            </a:r>
            <a:r>
              <a:rPr lang="de-DE" sz="2800" b="0" i="0" u="none" strike="noStrike" cap="none" dirty="0">
                <a:solidFill>
                  <a:srgbClr val="000000"/>
                </a:solidFill>
                <a:latin typeface="Calibri"/>
                <a:ea typeface="Calibri"/>
                <a:cs typeface="Calibri"/>
                <a:sym typeface="Calibri"/>
              </a:rPr>
              <a:t> (live </a:t>
            </a:r>
            <a:r>
              <a:rPr lang="de-DE" sz="2800" b="0" i="0" u="none" strike="noStrike" cap="none" dirty="0" err="1">
                <a:solidFill>
                  <a:srgbClr val="000000"/>
                </a:solidFill>
                <a:latin typeface="Calibri"/>
                <a:ea typeface="Calibri"/>
                <a:cs typeface="Calibri"/>
                <a:sym typeface="Calibri"/>
              </a:rPr>
              <a:t>demo</a:t>
            </a:r>
            <a:r>
              <a:rPr lang="de-DE" sz="2800" b="0" i="0" u="none" strike="noStrike" cap="none" dirty="0">
                <a:solidFill>
                  <a:srgbClr val="000000"/>
                </a:solidFill>
                <a:latin typeface="Calibri"/>
                <a:ea typeface="Calibri"/>
                <a:cs typeface="Calibri"/>
                <a:sym typeface="Calibri"/>
              </a:rPr>
              <a:t>), but </a:t>
            </a:r>
            <a:r>
              <a:rPr lang="de-DE" sz="2800" b="0" i="0" u="none" strike="noStrike" cap="none" dirty="0" err="1">
                <a:solidFill>
                  <a:srgbClr val="000000"/>
                </a:solidFill>
                <a:latin typeface="Calibri"/>
                <a:ea typeface="Calibri"/>
                <a:cs typeface="Calibri"/>
                <a:sym typeface="Calibri"/>
              </a:rPr>
              <a:t>now</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return</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to</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the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issue</a:t>
            </a:r>
            <a:r>
              <a:rPr lang="de-DE" sz="2800" b="0" i="0" u="none" strike="noStrike" cap="none" dirty="0">
                <a:solidFill>
                  <a:srgbClr val="000000"/>
                </a:solidFill>
                <a:latin typeface="Calibri"/>
                <a:ea typeface="Calibri"/>
                <a:cs typeface="Calibri"/>
                <a:sym typeface="Calibri"/>
              </a:rPr>
              <a:t> </a:t>
            </a:r>
            <a:r>
              <a:rPr lang="de-DE" sz="2800" b="0" i="0" u="none" strike="noStrike" cap="none" dirty="0" err="1">
                <a:solidFill>
                  <a:srgbClr val="000000"/>
                </a:solidFill>
                <a:latin typeface="Calibri"/>
                <a:ea typeface="Calibri"/>
                <a:cs typeface="Calibri"/>
                <a:sym typeface="Calibri"/>
              </a:rPr>
              <a:t>of</a:t>
            </a:r>
            <a:r>
              <a:rPr lang="de-DE" sz="2800" b="0" i="0" u="none" strike="noStrike" cap="none" dirty="0">
                <a:solidFill>
                  <a:srgbClr val="000000"/>
                </a:solidFill>
                <a:latin typeface="Calibri"/>
                <a:ea typeface="Calibri"/>
                <a:cs typeface="Calibri"/>
                <a:sym typeface="Calibri"/>
              </a:rPr>
              <a:t> Feedback</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5221</Words>
  <Application>Microsoft Office PowerPoint</Application>
  <PresentationFormat>Breitbild</PresentationFormat>
  <Paragraphs>352</Paragraphs>
  <Slides>52</Slides>
  <Notes>52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52</vt:i4>
      </vt:variant>
    </vt:vector>
  </HeadingPairs>
  <TitlesOfParts>
    <vt:vector size="56" baseType="lpstr">
      <vt:lpstr>Arial</vt:lpstr>
      <vt:lpstr>Calibri</vt:lpstr>
      <vt:lpstr>Times New Roman</vt:lpstr>
      <vt:lpstr>Office Theme</vt:lpstr>
      <vt:lpstr> Digital documents should allow different types of interaction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Life Demo of Austria-Forum and Net Interactive Documents (NID)</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Digital documents should allow different types of interaction</dc:title>
  <dc:creator>oUniv. Prof. Dr. Dr.h.c. Hermann Maurer</dc:creator>
  <cp:lastModifiedBy>Hermann Maurer</cp:lastModifiedBy>
  <cp:revision>7</cp:revision>
  <dcterms:created xsi:type="dcterms:W3CDTF">2016-10-15T12:07:43Z</dcterms:created>
  <dcterms:modified xsi:type="dcterms:W3CDTF">2023-01-23T10:40:52Z</dcterms:modified>
</cp:coreProperties>
</file>