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5" r:id="rId9"/>
    <p:sldId id="264" r:id="rId10"/>
    <p:sldId id="263"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4650" autoAdjust="0"/>
  </p:normalViewPr>
  <p:slideViewPr>
    <p:cSldViewPr snapToGrid="0">
      <p:cViewPr varScale="1">
        <p:scale>
          <a:sx n="100" d="100"/>
          <a:sy n="100" d="100"/>
        </p:scale>
        <p:origin x="23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15F00D-7E9C-4EA3-837B-9165D1936E16}" type="datetimeFigureOut">
              <a:rPr lang="de-DE" smtClean="0"/>
              <a:t>20.06.2020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B970F8-238B-4115-BB70-FEC11E1F939F}" type="slidenum">
              <a:rPr lang="de-DE" smtClean="0"/>
              <a:t>‹Nr.›</a:t>
            </a:fld>
            <a:endParaRPr lang="de-DE"/>
          </a:p>
        </p:txBody>
      </p:sp>
    </p:spTree>
    <p:extLst>
      <p:ext uri="{BB962C8B-B14F-4D97-AF65-F5344CB8AC3E}">
        <p14:creationId xmlns:p14="http://schemas.microsoft.com/office/powerpoint/2010/main" val="3567538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156945-49C7-43AB-9290-F3ADAC9A53A2}"/>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E220FA6F-C72D-4A02-8AE2-00A4B580DC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66067BA5-8376-40D1-8521-F8864705230C}"/>
              </a:ext>
            </a:extLst>
          </p:cNvPr>
          <p:cNvSpPr>
            <a:spLocks noGrp="1"/>
          </p:cNvSpPr>
          <p:nvPr>
            <p:ph type="dt" sz="half" idx="10"/>
          </p:nvPr>
        </p:nvSpPr>
        <p:spPr/>
        <p:txBody>
          <a:bodyPr/>
          <a:lstStyle/>
          <a:p>
            <a:fld id="{1A62FA5A-D76F-4097-A286-119AD0E268EB}" type="datetime2">
              <a:rPr lang="de-DE" smtClean="0"/>
              <a:t>Samstag, 20. Juni 2020</a:t>
            </a:fld>
            <a:endParaRPr lang="de-DE"/>
          </a:p>
        </p:txBody>
      </p:sp>
      <p:sp>
        <p:nvSpPr>
          <p:cNvPr id="5" name="Fußzeilenplatzhalter 4">
            <a:extLst>
              <a:ext uri="{FF2B5EF4-FFF2-40B4-BE49-F238E27FC236}">
                <a16:creationId xmlns:a16="http://schemas.microsoft.com/office/drawing/2014/main" id="{BC632D7F-CF2B-4C81-899D-9F5CDCD065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D413ECE-10EA-4B59-8B8A-659F815B74E3}"/>
              </a:ext>
            </a:extLst>
          </p:cNvPr>
          <p:cNvSpPr>
            <a:spLocks noGrp="1"/>
          </p:cNvSpPr>
          <p:nvPr>
            <p:ph type="sldNum" sz="quarter" idx="12"/>
          </p:nvPr>
        </p:nvSpPr>
        <p:spPr/>
        <p:txBody>
          <a:bodyPr/>
          <a:lstStyle/>
          <a:p>
            <a:fld id="{557532D6-E53E-4B21-9F73-B60CD8648A44}" type="slidenum">
              <a:rPr lang="de-DE" smtClean="0"/>
              <a:t>‹Nr.›</a:t>
            </a:fld>
            <a:endParaRPr lang="de-DE"/>
          </a:p>
        </p:txBody>
      </p:sp>
    </p:spTree>
    <p:extLst>
      <p:ext uri="{BB962C8B-B14F-4D97-AF65-F5344CB8AC3E}">
        <p14:creationId xmlns:p14="http://schemas.microsoft.com/office/powerpoint/2010/main" val="2432410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9A077D-42AD-4FD5-AE5A-FD1B8F0C625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E10DC5EB-0B98-442C-B256-7C194FA09DC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1937D67-FBF7-47CA-9FE5-6C6B52FECEBD}"/>
              </a:ext>
            </a:extLst>
          </p:cNvPr>
          <p:cNvSpPr>
            <a:spLocks noGrp="1"/>
          </p:cNvSpPr>
          <p:nvPr>
            <p:ph type="dt" sz="half" idx="10"/>
          </p:nvPr>
        </p:nvSpPr>
        <p:spPr/>
        <p:txBody>
          <a:bodyPr/>
          <a:lstStyle/>
          <a:p>
            <a:fld id="{0E5081DE-3B1A-4CE9-8367-26A6CB011DBA}" type="datetime2">
              <a:rPr lang="de-DE" smtClean="0"/>
              <a:t>Samstag, 20. Juni 2020</a:t>
            </a:fld>
            <a:endParaRPr lang="de-DE"/>
          </a:p>
        </p:txBody>
      </p:sp>
      <p:sp>
        <p:nvSpPr>
          <p:cNvPr id="5" name="Fußzeilenplatzhalter 4">
            <a:extLst>
              <a:ext uri="{FF2B5EF4-FFF2-40B4-BE49-F238E27FC236}">
                <a16:creationId xmlns:a16="http://schemas.microsoft.com/office/drawing/2014/main" id="{FCB01A0C-94FC-4693-8586-6A205158A0D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556DC07-4DF7-42B4-8AB1-DF4AD8F93FA2}"/>
              </a:ext>
            </a:extLst>
          </p:cNvPr>
          <p:cNvSpPr>
            <a:spLocks noGrp="1"/>
          </p:cNvSpPr>
          <p:nvPr>
            <p:ph type="sldNum" sz="quarter" idx="12"/>
          </p:nvPr>
        </p:nvSpPr>
        <p:spPr/>
        <p:txBody>
          <a:bodyPr/>
          <a:lstStyle/>
          <a:p>
            <a:fld id="{557532D6-E53E-4B21-9F73-B60CD8648A44}" type="slidenum">
              <a:rPr lang="de-DE" smtClean="0"/>
              <a:t>‹Nr.›</a:t>
            </a:fld>
            <a:endParaRPr lang="de-DE"/>
          </a:p>
        </p:txBody>
      </p:sp>
    </p:spTree>
    <p:extLst>
      <p:ext uri="{BB962C8B-B14F-4D97-AF65-F5344CB8AC3E}">
        <p14:creationId xmlns:p14="http://schemas.microsoft.com/office/powerpoint/2010/main" val="3556682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B7C3882-5916-4783-B43F-6921CFFB3D3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AD1B5D4-1F75-4F6F-93CD-E0002E07553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DFD7C42-9743-484E-8C6E-27434666FAC5}"/>
              </a:ext>
            </a:extLst>
          </p:cNvPr>
          <p:cNvSpPr>
            <a:spLocks noGrp="1"/>
          </p:cNvSpPr>
          <p:nvPr>
            <p:ph type="dt" sz="half" idx="10"/>
          </p:nvPr>
        </p:nvSpPr>
        <p:spPr/>
        <p:txBody>
          <a:bodyPr/>
          <a:lstStyle/>
          <a:p>
            <a:fld id="{F08363FC-9606-48EC-9406-FEC87987705A}" type="datetime2">
              <a:rPr lang="de-DE" smtClean="0"/>
              <a:t>Samstag, 20. Juni 2020</a:t>
            </a:fld>
            <a:endParaRPr lang="de-DE"/>
          </a:p>
        </p:txBody>
      </p:sp>
      <p:sp>
        <p:nvSpPr>
          <p:cNvPr id="5" name="Fußzeilenplatzhalter 4">
            <a:extLst>
              <a:ext uri="{FF2B5EF4-FFF2-40B4-BE49-F238E27FC236}">
                <a16:creationId xmlns:a16="http://schemas.microsoft.com/office/drawing/2014/main" id="{873B1246-CE4D-49E3-8AB7-7DEFE164832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72AE42D-7D1B-4904-8880-C8964544E9E5}"/>
              </a:ext>
            </a:extLst>
          </p:cNvPr>
          <p:cNvSpPr>
            <a:spLocks noGrp="1"/>
          </p:cNvSpPr>
          <p:nvPr>
            <p:ph type="sldNum" sz="quarter" idx="12"/>
          </p:nvPr>
        </p:nvSpPr>
        <p:spPr/>
        <p:txBody>
          <a:bodyPr/>
          <a:lstStyle/>
          <a:p>
            <a:fld id="{557532D6-E53E-4B21-9F73-B60CD8648A44}" type="slidenum">
              <a:rPr lang="de-DE" smtClean="0"/>
              <a:t>‹Nr.›</a:t>
            </a:fld>
            <a:endParaRPr lang="de-DE"/>
          </a:p>
        </p:txBody>
      </p:sp>
    </p:spTree>
    <p:extLst>
      <p:ext uri="{BB962C8B-B14F-4D97-AF65-F5344CB8AC3E}">
        <p14:creationId xmlns:p14="http://schemas.microsoft.com/office/powerpoint/2010/main" val="81178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FA9B5E-CBF7-44DE-87F6-410D3C4E45B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ECC9129-27F1-4F47-B881-694A70A19169}"/>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3853AB2-FFD7-4158-A3FE-0A4E8C1234B1}"/>
              </a:ext>
            </a:extLst>
          </p:cNvPr>
          <p:cNvSpPr>
            <a:spLocks noGrp="1"/>
          </p:cNvSpPr>
          <p:nvPr>
            <p:ph type="dt" sz="half" idx="10"/>
          </p:nvPr>
        </p:nvSpPr>
        <p:spPr/>
        <p:txBody>
          <a:bodyPr/>
          <a:lstStyle/>
          <a:p>
            <a:fld id="{EC623538-9C64-4869-9E31-FC4D774C9875}" type="datetime2">
              <a:rPr lang="de-DE" smtClean="0"/>
              <a:t>Samstag, 20. Juni 2020</a:t>
            </a:fld>
            <a:endParaRPr lang="de-DE"/>
          </a:p>
        </p:txBody>
      </p:sp>
      <p:sp>
        <p:nvSpPr>
          <p:cNvPr id="5" name="Fußzeilenplatzhalter 4">
            <a:extLst>
              <a:ext uri="{FF2B5EF4-FFF2-40B4-BE49-F238E27FC236}">
                <a16:creationId xmlns:a16="http://schemas.microsoft.com/office/drawing/2014/main" id="{CAD1C2AB-8B42-45B0-9354-A084EA3D1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1A4FD0C-5947-4934-A6AA-436F0B16A150}"/>
              </a:ext>
            </a:extLst>
          </p:cNvPr>
          <p:cNvSpPr>
            <a:spLocks noGrp="1"/>
          </p:cNvSpPr>
          <p:nvPr>
            <p:ph type="sldNum" sz="quarter" idx="12"/>
          </p:nvPr>
        </p:nvSpPr>
        <p:spPr/>
        <p:txBody>
          <a:bodyPr/>
          <a:lstStyle/>
          <a:p>
            <a:fld id="{557532D6-E53E-4B21-9F73-B60CD8648A44}" type="slidenum">
              <a:rPr lang="de-DE" smtClean="0"/>
              <a:t>‹Nr.›</a:t>
            </a:fld>
            <a:endParaRPr lang="de-DE"/>
          </a:p>
        </p:txBody>
      </p:sp>
    </p:spTree>
    <p:extLst>
      <p:ext uri="{BB962C8B-B14F-4D97-AF65-F5344CB8AC3E}">
        <p14:creationId xmlns:p14="http://schemas.microsoft.com/office/powerpoint/2010/main" val="1987769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1D87A1-322C-406E-8483-5F47F4B42C3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9E43C482-8303-4846-9617-7FEC92C216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373B93-F81D-4857-8EAD-617BA504D2C7}"/>
              </a:ext>
            </a:extLst>
          </p:cNvPr>
          <p:cNvSpPr>
            <a:spLocks noGrp="1"/>
          </p:cNvSpPr>
          <p:nvPr>
            <p:ph type="dt" sz="half" idx="10"/>
          </p:nvPr>
        </p:nvSpPr>
        <p:spPr/>
        <p:txBody>
          <a:bodyPr/>
          <a:lstStyle/>
          <a:p>
            <a:fld id="{DD9AC3CC-2DAF-42D6-9325-DD128A1E2B52}" type="datetime2">
              <a:rPr lang="de-DE" smtClean="0"/>
              <a:t>Samstag, 20. Juni 2020</a:t>
            </a:fld>
            <a:endParaRPr lang="de-DE"/>
          </a:p>
        </p:txBody>
      </p:sp>
      <p:sp>
        <p:nvSpPr>
          <p:cNvPr id="5" name="Fußzeilenplatzhalter 4">
            <a:extLst>
              <a:ext uri="{FF2B5EF4-FFF2-40B4-BE49-F238E27FC236}">
                <a16:creationId xmlns:a16="http://schemas.microsoft.com/office/drawing/2014/main" id="{5137896F-8378-4B0B-8FD4-43983F70197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E6FBD6F-1E5F-4060-A840-1F8C88A45A59}"/>
              </a:ext>
            </a:extLst>
          </p:cNvPr>
          <p:cNvSpPr>
            <a:spLocks noGrp="1"/>
          </p:cNvSpPr>
          <p:nvPr>
            <p:ph type="sldNum" sz="quarter" idx="12"/>
          </p:nvPr>
        </p:nvSpPr>
        <p:spPr/>
        <p:txBody>
          <a:bodyPr/>
          <a:lstStyle/>
          <a:p>
            <a:fld id="{557532D6-E53E-4B21-9F73-B60CD8648A44}" type="slidenum">
              <a:rPr lang="de-DE" smtClean="0"/>
              <a:t>‹Nr.›</a:t>
            </a:fld>
            <a:endParaRPr lang="de-DE"/>
          </a:p>
        </p:txBody>
      </p:sp>
    </p:spTree>
    <p:extLst>
      <p:ext uri="{BB962C8B-B14F-4D97-AF65-F5344CB8AC3E}">
        <p14:creationId xmlns:p14="http://schemas.microsoft.com/office/powerpoint/2010/main" val="3882735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D9D2F7-1880-45A2-9443-5EE51F3EBB4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0724487-94CE-435C-A454-4C420A67556A}"/>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D82A429-A862-4E31-BEC7-26BA02342D8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6E149F7-5DF2-4528-B183-B2947C0787A3}"/>
              </a:ext>
            </a:extLst>
          </p:cNvPr>
          <p:cNvSpPr>
            <a:spLocks noGrp="1"/>
          </p:cNvSpPr>
          <p:nvPr>
            <p:ph type="dt" sz="half" idx="10"/>
          </p:nvPr>
        </p:nvSpPr>
        <p:spPr/>
        <p:txBody>
          <a:bodyPr/>
          <a:lstStyle/>
          <a:p>
            <a:fld id="{C0CDF073-CFDB-45EA-B9B9-5BDA9B2F2CC9}" type="datetime2">
              <a:rPr lang="de-DE" smtClean="0"/>
              <a:t>Samstag, 20. Juni 2020</a:t>
            </a:fld>
            <a:endParaRPr lang="de-DE"/>
          </a:p>
        </p:txBody>
      </p:sp>
      <p:sp>
        <p:nvSpPr>
          <p:cNvPr id="6" name="Fußzeilenplatzhalter 5">
            <a:extLst>
              <a:ext uri="{FF2B5EF4-FFF2-40B4-BE49-F238E27FC236}">
                <a16:creationId xmlns:a16="http://schemas.microsoft.com/office/drawing/2014/main" id="{67E4F7BB-A3C2-441A-8FFB-395E32C0FCA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CE92C4D-D507-4780-97C0-520C5B4C5F4B}"/>
              </a:ext>
            </a:extLst>
          </p:cNvPr>
          <p:cNvSpPr>
            <a:spLocks noGrp="1"/>
          </p:cNvSpPr>
          <p:nvPr>
            <p:ph type="sldNum" sz="quarter" idx="12"/>
          </p:nvPr>
        </p:nvSpPr>
        <p:spPr/>
        <p:txBody>
          <a:bodyPr/>
          <a:lstStyle/>
          <a:p>
            <a:fld id="{557532D6-E53E-4B21-9F73-B60CD8648A44}" type="slidenum">
              <a:rPr lang="de-DE" smtClean="0"/>
              <a:t>‹Nr.›</a:t>
            </a:fld>
            <a:endParaRPr lang="de-DE"/>
          </a:p>
        </p:txBody>
      </p:sp>
    </p:spTree>
    <p:extLst>
      <p:ext uri="{BB962C8B-B14F-4D97-AF65-F5344CB8AC3E}">
        <p14:creationId xmlns:p14="http://schemas.microsoft.com/office/powerpoint/2010/main" val="2862252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821C50-8760-4D16-A4E1-9BFB027506FD}"/>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5280AF1B-F59C-4675-B344-52D4CCAE2C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05F87BBF-D9CA-443D-96BA-BFCB3EA496F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963B0A2A-C5AE-4CD0-AE32-DC6B6A9D21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63281EC3-5852-4AA4-9E7D-677F5DC3953F}"/>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AC42015E-B618-4BA9-AF24-46BA7BDB13F0}"/>
              </a:ext>
            </a:extLst>
          </p:cNvPr>
          <p:cNvSpPr>
            <a:spLocks noGrp="1"/>
          </p:cNvSpPr>
          <p:nvPr>
            <p:ph type="dt" sz="half" idx="10"/>
          </p:nvPr>
        </p:nvSpPr>
        <p:spPr/>
        <p:txBody>
          <a:bodyPr/>
          <a:lstStyle/>
          <a:p>
            <a:fld id="{B7E2F503-84F1-47FA-BB28-9CB6068A74E4}" type="datetime2">
              <a:rPr lang="de-DE" smtClean="0"/>
              <a:t>Samstag, 20. Juni 2020</a:t>
            </a:fld>
            <a:endParaRPr lang="de-DE"/>
          </a:p>
        </p:txBody>
      </p:sp>
      <p:sp>
        <p:nvSpPr>
          <p:cNvPr id="8" name="Fußzeilenplatzhalter 7">
            <a:extLst>
              <a:ext uri="{FF2B5EF4-FFF2-40B4-BE49-F238E27FC236}">
                <a16:creationId xmlns:a16="http://schemas.microsoft.com/office/drawing/2014/main" id="{3B4D27F6-B6D9-43B4-AFB7-BF1315BEA941}"/>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EAAF23CC-254F-4BC7-A90C-673809312200}"/>
              </a:ext>
            </a:extLst>
          </p:cNvPr>
          <p:cNvSpPr>
            <a:spLocks noGrp="1"/>
          </p:cNvSpPr>
          <p:nvPr>
            <p:ph type="sldNum" sz="quarter" idx="12"/>
          </p:nvPr>
        </p:nvSpPr>
        <p:spPr/>
        <p:txBody>
          <a:bodyPr/>
          <a:lstStyle/>
          <a:p>
            <a:fld id="{557532D6-E53E-4B21-9F73-B60CD8648A44}" type="slidenum">
              <a:rPr lang="de-DE" smtClean="0"/>
              <a:t>‹Nr.›</a:t>
            </a:fld>
            <a:endParaRPr lang="de-DE"/>
          </a:p>
        </p:txBody>
      </p:sp>
    </p:spTree>
    <p:extLst>
      <p:ext uri="{BB962C8B-B14F-4D97-AF65-F5344CB8AC3E}">
        <p14:creationId xmlns:p14="http://schemas.microsoft.com/office/powerpoint/2010/main" val="2258365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FC2FFE-68A1-4F9C-A9F6-EDDEBCB0E324}"/>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63AEAEC-90C6-4AF0-9E98-4D7F4A557AFF}"/>
              </a:ext>
            </a:extLst>
          </p:cNvPr>
          <p:cNvSpPr>
            <a:spLocks noGrp="1"/>
          </p:cNvSpPr>
          <p:nvPr>
            <p:ph type="dt" sz="half" idx="10"/>
          </p:nvPr>
        </p:nvSpPr>
        <p:spPr/>
        <p:txBody>
          <a:bodyPr/>
          <a:lstStyle/>
          <a:p>
            <a:fld id="{88A766A2-773A-403B-B2CC-4D5E38BADDDE}" type="datetime2">
              <a:rPr lang="de-DE" smtClean="0"/>
              <a:t>Samstag, 20. Juni 2020</a:t>
            </a:fld>
            <a:endParaRPr lang="de-DE"/>
          </a:p>
        </p:txBody>
      </p:sp>
      <p:sp>
        <p:nvSpPr>
          <p:cNvPr id="4" name="Fußzeilenplatzhalter 3">
            <a:extLst>
              <a:ext uri="{FF2B5EF4-FFF2-40B4-BE49-F238E27FC236}">
                <a16:creationId xmlns:a16="http://schemas.microsoft.com/office/drawing/2014/main" id="{83F7A12E-7445-44DA-99EC-14C1F282D061}"/>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C87120E8-D494-467D-8EE9-CC5175BFFA3D}"/>
              </a:ext>
            </a:extLst>
          </p:cNvPr>
          <p:cNvSpPr>
            <a:spLocks noGrp="1"/>
          </p:cNvSpPr>
          <p:nvPr>
            <p:ph type="sldNum" sz="quarter" idx="12"/>
          </p:nvPr>
        </p:nvSpPr>
        <p:spPr/>
        <p:txBody>
          <a:bodyPr/>
          <a:lstStyle/>
          <a:p>
            <a:fld id="{557532D6-E53E-4B21-9F73-B60CD8648A44}" type="slidenum">
              <a:rPr lang="de-DE" smtClean="0"/>
              <a:t>‹Nr.›</a:t>
            </a:fld>
            <a:endParaRPr lang="de-DE"/>
          </a:p>
        </p:txBody>
      </p:sp>
    </p:spTree>
    <p:extLst>
      <p:ext uri="{BB962C8B-B14F-4D97-AF65-F5344CB8AC3E}">
        <p14:creationId xmlns:p14="http://schemas.microsoft.com/office/powerpoint/2010/main" val="3487894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9E2D95F-83F7-4229-BA6A-87DB142CA26F}"/>
              </a:ext>
            </a:extLst>
          </p:cNvPr>
          <p:cNvSpPr>
            <a:spLocks noGrp="1"/>
          </p:cNvSpPr>
          <p:nvPr>
            <p:ph type="dt" sz="half" idx="10"/>
          </p:nvPr>
        </p:nvSpPr>
        <p:spPr/>
        <p:txBody>
          <a:bodyPr/>
          <a:lstStyle/>
          <a:p>
            <a:fld id="{25F943D8-B9A2-4C6D-B4ED-C21761F58A9E}" type="datetime2">
              <a:rPr lang="de-DE" smtClean="0"/>
              <a:t>Samstag, 20. Juni 2020</a:t>
            </a:fld>
            <a:endParaRPr lang="de-DE"/>
          </a:p>
        </p:txBody>
      </p:sp>
      <p:sp>
        <p:nvSpPr>
          <p:cNvPr id="3" name="Fußzeilenplatzhalter 2">
            <a:extLst>
              <a:ext uri="{FF2B5EF4-FFF2-40B4-BE49-F238E27FC236}">
                <a16:creationId xmlns:a16="http://schemas.microsoft.com/office/drawing/2014/main" id="{8D7EED44-7D2C-4F34-91B7-2416B6C34FAE}"/>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55D18466-6E2B-4B75-A502-445970FFB105}"/>
              </a:ext>
            </a:extLst>
          </p:cNvPr>
          <p:cNvSpPr>
            <a:spLocks noGrp="1"/>
          </p:cNvSpPr>
          <p:nvPr>
            <p:ph type="sldNum" sz="quarter" idx="12"/>
          </p:nvPr>
        </p:nvSpPr>
        <p:spPr/>
        <p:txBody>
          <a:bodyPr/>
          <a:lstStyle/>
          <a:p>
            <a:fld id="{557532D6-E53E-4B21-9F73-B60CD8648A44}" type="slidenum">
              <a:rPr lang="de-DE" smtClean="0"/>
              <a:t>‹Nr.›</a:t>
            </a:fld>
            <a:endParaRPr lang="de-DE"/>
          </a:p>
        </p:txBody>
      </p:sp>
    </p:spTree>
    <p:extLst>
      <p:ext uri="{BB962C8B-B14F-4D97-AF65-F5344CB8AC3E}">
        <p14:creationId xmlns:p14="http://schemas.microsoft.com/office/powerpoint/2010/main" val="1768387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966E60-DF26-4D7C-BB01-9DFCE08050C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AE60A6C-4B5C-4AB9-9D4F-9EE863B29D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B95835A5-6EBD-42FF-803B-672B562C0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8EB288B-0359-4C94-9E7A-BB5830DD15F0}"/>
              </a:ext>
            </a:extLst>
          </p:cNvPr>
          <p:cNvSpPr>
            <a:spLocks noGrp="1"/>
          </p:cNvSpPr>
          <p:nvPr>
            <p:ph type="dt" sz="half" idx="10"/>
          </p:nvPr>
        </p:nvSpPr>
        <p:spPr/>
        <p:txBody>
          <a:bodyPr/>
          <a:lstStyle/>
          <a:p>
            <a:fld id="{375446BF-0FF8-4DE8-AF8E-A353A9F17B81}" type="datetime2">
              <a:rPr lang="de-DE" smtClean="0"/>
              <a:t>Samstag, 20. Juni 2020</a:t>
            </a:fld>
            <a:endParaRPr lang="de-DE"/>
          </a:p>
        </p:txBody>
      </p:sp>
      <p:sp>
        <p:nvSpPr>
          <p:cNvPr id="6" name="Fußzeilenplatzhalter 5">
            <a:extLst>
              <a:ext uri="{FF2B5EF4-FFF2-40B4-BE49-F238E27FC236}">
                <a16:creationId xmlns:a16="http://schemas.microsoft.com/office/drawing/2014/main" id="{0B847BC6-A31A-4B9C-9E5B-64C92F58AE8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CEB214D-B7E9-4E18-8090-665933AD4448}"/>
              </a:ext>
            </a:extLst>
          </p:cNvPr>
          <p:cNvSpPr>
            <a:spLocks noGrp="1"/>
          </p:cNvSpPr>
          <p:nvPr>
            <p:ph type="sldNum" sz="quarter" idx="12"/>
          </p:nvPr>
        </p:nvSpPr>
        <p:spPr/>
        <p:txBody>
          <a:bodyPr/>
          <a:lstStyle/>
          <a:p>
            <a:fld id="{557532D6-E53E-4B21-9F73-B60CD8648A44}" type="slidenum">
              <a:rPr lang="de-DE" smtClean="0"/>
              <a:t>‹Nr.›</a:t>
            </a:fld>
            <a:endParaRPr lang="de-DE"/>
          </a:p>
        </p:txBody>
      </p:sp>
    </p:spTree>
    <p:extLst>
      <p:ext uri="{BB962C8B-B14F-4D97-AF65-F5344CB8AC3E}">
        <p14:creationId xmlns:p14="http://schemas.microsoft.com/office/powerpoint/2010/main" val="3443319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9DFB5C-EDC7-470A-903F-B6E9EDDFAFA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C9ABA4D0-2E39-4A01-AB0F-5BC07B92E3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3AD24FA7-1230-466D-AD63-E522EC629A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471D6CE-F0B5-468A-8B6F-91338CD8A417}"/>
              </a:ext>
            </a:extLst>
          </p:cNvPr>
          <p:cNvSpPr>
            <a:spLocks noGrp="1"/>
          </p:cNvSpPr>
          <p:nvPr>
            <p:ph type="dt" sz="half" idx="10"/>
          </p:nvPr>
        </p:nvSpPr>
        <p:spPr/>
        <p:txBody>
          <a:bodyPr/>
          <a:lstStyle/>
          <a:p>
            <a:fld id="{D0D9A779-05C0-436B-BB6B-46ADAAABC4D5}" type="datetime2">
              <a:rPr lang="de-DE" smtClean="0"/>
              <a:t>Samstag, 20. Juni 2020</a:t>
            </a:fld>
            <a:endParaRPr lang="de-DE"/>
          </a:p>
        </p:txBody>
      </p:sp>
      <p:sp>
        <p:nvSpPr>
          <p:cNvPr id="6" name="Fußzeilenplatzhalter 5">
            <a:extLst>
              <a:ext uri="{FF2B5EF4-FFF2-40B4-BE49-F238E27FC236}">
                <a16:creationId xmlns:a16="http://schemas.microsoft.com/office/drawing/2014/main" id="{A05CCE02-FC7C-4649-B2DB-A3C4F99A236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B644BCE-1A63-453A-854C-49335D9C8FC1}"/>
              </a:ext>
            </a:extLst>
          </p:cNvPr>
          <p:cNvSpPr>
            <a:spLocks noGrp="1"/>
          </p:cNvSpPr>
          <p:nvPr>
            <p:ph type="sldNum" sz="quarter" idx="12"/>
          </p:nvPr>
        </p:nvSpPr>
        <p:spPr/>
        <p:txBody>
          <a:bodyPr/>
          <a:lstStyle/>
          <a:p>
            <a:fld id="{557532D6-E53E-4B21-9F73-B60CD8648A44}" type="slidenum">
              <a:rPr lang="de-DE" smtClean="0"/>
              <a:t>‹Nr.›</a:t>
            </a:fld>
            <a:endParaRPr lang="de-DE"/>
          </a:p>
        </p:txBody>
      </p:sp>
    </p:spTree>
    <p:extLst>
      <p:ext uri="{BB962C8B-B14F-4D97-AF65-F5344CB8AC3E}">
        <p14:creationId xmlns:p14="http://schemas.microsoft.com/office/powerpoint/2010/main" val="2814947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3B558C0-4DAC-442D-84BE-8A8D696F7B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BB2B304D-5651-44A0-BAAF-B98A6D7623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F9708F4-5F16-4F07-B6F0-47842021F9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71C25-100E-4810-91C3-60B316073CE5}" type="datetime2">
              <a:rPr lang="de-DE" smtClean="0"/>
              <a:t>Samstag, 20. Juni 2020</a:t>
            </a:fld>
            <a:endParaRPr lang="de-DE"/>
          </a:p>
        </p:txBody>
      </p:sp>
      <p:sp>
        <p:nvSpPr>
          <p:cNvPr id="5" name="Fußzeilenplatzhalter 4">
            <a:extLst>
              <a:ext uri="{FF2B5EF4-FFF2-40B4-BE49-F238E27FC236}">
                <a16:creationId xmlns:a16="http://schemas.microsoft.com/office/drawing/2014/main" id="{B7EDDBD6-C24C-47D2-B522-4FD4D3DDD8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636FCA28-3A17-4FBC-8A13-C096645B42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7532D6-E53E-4B21-9F73-B60CD8648A44}" type="slidenum">
              <a:rPr lang="de-DE" smtClean="0"/>
              <a:t>‹Nr.›</a:t>
            </a:fld>
            <a:endParaRPr lang="de-DE"/>
          </a:p>
        </p:txBody>
      </p:sp>
    </p:spTree>
    <p:extLst>
      <p:ext uri="{BB962C8B-B14F-4D97-AF65-F5344CB8AC3E}">
        <p14:creationId xmlns:p14="http://schemas.microsoft.com/office/powerpoint/2010/main" val="2367244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hyperlink" Target="https://www.wien.gv.at/bezirke/bezirkswapp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9000CF-7FAD-44DF-8119-E9CEF107447A}"/>
              </a:ext>
            </a:extLst>
          </p:cNvPr>
          <p:cNvSpPr>
            <a:spLocks noGrp="1"/>
          </p:cNvSpPr>
          <p:nvPr>
            <p:ph type="ctrTitle"/>
          </p:nvPr>
        </p:nvSpPr>
        <p:spPr>
          <a:xfrm>
            <a:off x="1033182" y="115888"/>
            <a:ext cx="10125635" cy="2387600"/>
          </a:xfrm>
        </p:spPr>
        <p:txBody>
          <a:bodyPr>
            <a:normAutofit/>
          </a:bodyPr>
          <a:lstStyle/>
          <a:p>
            <a:r>
              <a:rPr lang="de-DE" sz="4800" dirty="0">
                <a:solidFill>
                  <a:srgbClr val="FF0000"/>
                </a:solidFill>
              </a:rPr>
              <a:t>Novellierung des Wappengesetzes 1984</a:t>
            </a:r>
          </a:p>
        </p:txBody>
      </p:sp>
      <p:sp>
        <p:nvSpPr>
          <p:cNvPr id="3" name="Untertitel 2">
            <a:extLst>
              <a:ext uri="{FF2B5EF4-FFF2-40B4-BE49-F238E27FC236}">
                <a16:creationId xmlns:a16="http://schemas.microsoft.com/office/drawing/2014/main" id="{C78DB7C0-F6FF-40D8-B84B-439CDC5B5C5E}"/>
              </a:ext>
            </a:extLst>
          </p:cNvPr>
          <p:cNvSpPr>
            <a:spLocks noGrp="1"/>
          </p:cNvSpPr>
          <p:nvPr>
            <p:ph type="subTitle" idx="1"/>
          </p:nvPr>
        </p:nvSpPr>
        <p:spPr/>
        <p:txBody>
          <a:bodyPr/>
          <a:lstStyle/>
          <a:p>
            <a:r>
              <a:rPr lang="de-DE" dirty="0"/>
              <a:t>Entwurf</a:t>
            </a:r>
          </a:p>
          <a:p>
            <a:r>
              <a:rPr lang="de-DE" sz="1000" dirty="0"/>
              <a:t>Stand 7.6. 2018</a:t>
            </a:r>
          </a:p>
        </p:txBody>
      </p:sp>
      <p:sp>
        <p:nvSpPr>
          <p:cNvPr id="4" name="Datumsplatzhalter 3">
            <a:extLst>
              <a:ext uri="{FF2B5EF4-FFF2-40B4-BE49-F238E27FC236}">
                <a16:creationId xmlns:a16="http://schemas.microsoft.com/office/drawing/2014/main" id="{2C8ABB32-9EA8-48AE-AD53-6FF2ADB29B79}"/>
              </a:ext>
            </a:extLst>
          </p:cNvPr>
          <p:cNvSpPr>
            <a:spLocks noGrp="1"/>
          </p:cNvSpPr>
          <p:nvPr>
            <p:ph type="dt" sz="half" idx="10"/>
          </p:nvPr>
        </p:nvSpPr>
        <p:spPr/>
        <p:txBody>
          <a:bodyPr/>
          <a:lstStyle/>
          <a:p>
            <a:fld id="{D6F4E1E8-F096-4ABD-9D94-0EF6549BB199}" type="datetime2">
              <a:rPr lang="de-DE" smtClean="0"/>
              <a:t>Samstag, 20. Juni 2020</a:t>
            </a:fld>
            <a:endParaRPr lang="de-DE"/>
          </a:p>
        </p:txBody>
      </p:sp>
      <p:sp>
        <p:nvSpPr>
          <p:cNvPr id="5" name="Foliennummernplatzhalter 4">
            <a:extLst>
              <a:ext uri="{FF2B5EF4-FFF2-40B4-BE49-F238E27FC236}">
                <a16:creationId xmlns:a16="http://schemas.microsoft.com/office/drawing/2014/main" id="{F604D551-7097-4A07-B6FB-65FB99E6D4DB}"/>
              </a:ext>
            </a:extLst>
          </p:cNvPr>
          <p:cNvSpPr>
            <a:spLocks noGrp="1"/>
          </p:cNvSpPr>
          <p:nvPr>
            <p:ph type="sldNum" sz="quarter" idx="12"/>
          </p:nvPr>
        </p:nvSpPr>
        <p:spPr/>
        <p:txBody>
          <a:bodyPr/>
          <a:lstStyle/>
          <a:p>
            <a:fld id="{557532D6-E53E-4B21-9F73-B60CD8648A44}" type="slidenum">
              <a:rPr lang="de-DE" smtClean="0"/>
              <a:t>1</a:t>
            </a:fld>
            <a:endParaRPr lang="de-DE"/>
          </a:p>
        </p:txBody>
      </p:sp>
    </p:spTree>
    <p:extLst>
      <p:ext uri="{BB962C8B-B14F-4D97-AF65-F5344CB8AC3E}">
        <p14:creationId xmlns:p14="http://schemas.microsoft.com/office/powerpoint/2010/main" val="2315371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F65876F-0CD0-4F25-B0C7-C895EA28E624}"/>
              </a:ext>
            </a:extLst>
          </p:cNvPr>
          <p:cNvSpPr>
            <a:spLocks noGrp="1"/>
          </p:cNvSpPr>
          <p:nvPr>
            <p:ph type="dt" sz="half" idx="10"/>
          </p:nvPr>
        </p:nvSpPr>
        <p:spPr/>
        <p:txBody>
          <a:bodyPr/>
          <a:lstStyle/>
          <a:p>
            <a:fld id="{8EB9C89A-8C55-470C-8654-25FC39FEC7A2}" type="datetime2">
              <a:rPr lang="de-DE" smtClean="0"/>
              <a:t>Samstag, 20. Juni 2020</a:t>
            </a:fld>
            <a:endParaRPr lang="de-DE"/>
          </a:p>
        </p:txBody>
      </p:sp>
      <p:sp>
        <p:nvSpPr>
          <p:cNvPr id="4" name="Foliennummernplatzhalter 3">
            <a:extLst>
              <a:ext uri="{FF2B5EF4-FFF2-40B4-BE49-F238E27FC236}">
                <a16:creationId xmlns:a16="http://schemas.microsoft.com/office/drawing/2014/main" id="{344BB3E3-8DED-4787-87A0-C8D94BFA9D6C}"/>
              </a:ext>
            </a:extLst>
          </p:cNvPr>
          <p:cNvSpPr>
            <a:spLocks noGrp="1"/>
          </p:cNvSpPr>
          <p:nvPr>
            <p:ph type="sldNum" sz="quarter" idx="12"/>
          </p:nvPr>
        </p:nvSpPr>
        <p:spPr/>
        <p:txBody>
          <a:bodyPr/>
          <a:lstStyle/>
          <a:p>
            <a:fld id="{557532D6-E53E-4B21-9F73-B60CD8648A44}" type="slidenum">
              <a:rPr lang="de-DE" smtClean="0"/>
              <a:t>10</a:t>
            </a:fld>
            <a:endParaRPr lang="de-DE"/>
          </a:p>
        </p:txBody>
      </p:sp>
      <p:graphicFrame>
        <p:nvGraphicFramePr>
          <p:cNvPr id="15" name="Tabelle 14">
            <a:extLst>
              <a:ext uri="{FF2B5EF4-FFF2-40B4-BE49-F238E27FC236}">
                <a16:creationId xmlns:a16="http://schemas.microsoft.com/office/drawing/2014/main" id="{42087BB3-B101-4CF8-8C5C-DC3974EDA439}"/>
              </a:ext>
            </a:extLst>
          </p:cNvPr>
          <p:cNvGraphicFramePr>
            <a:graphicFrameLocks noGrp="1"/>
          </p:cNvGraphicFramePr>
          <p:nvPr>
            <p:extLst>
              <p:ext uri="{D42A27DB-BD31-4B8C-83A1-F6EECF244321}">
                <p14:modId xmlns:p14="http://schemas.microsoft.com/office/powerpoint/2010/main" val="3838140735"/>
              </p:ext>
            </p:extLst>
          </p:nvPr>
        </p:nvGraphicFramePr>
        <p:xfrm>
          <a:off x="874059" y="166300"/>
          <a:ext cx="10720308" cy="3307335"/>
        </p:xfrm>
        <a:graphic>
          <a:graphicData uri="http://schemas.openxmlformats.org/drawingml/2006/table">
            <a:tbl>
              <a:tblPr firstRow="1" firstCol="1" bandRow="1">
                <a:tableStyleId>{5C22544A-7EE6-4342-B048-85BDC9FD1C3A}</a:tableStyleId>
              </a:tblPr>
              <a:tblGrid>
                <a:gridCol w="5318481">
                  <a:extLst>
                    <a:ext uri="{9D8B030D-6E8A-4147-A177-3AD203B41FA5}">
                      <a16:colId xmlns:a16="http://schemas.microsoft.com/office/drawing/2014/main" val="2955377765"/>
                    </a:ext>
                  </a:extLst>
                </a:gridCol>
                <a:gridCol w="5401827">
                  <a:extLst>
                    <a:ext uri="{9D8B030D-6E8A-4147-A177-3AD203B41FA5}">
                      <a16:colId xmlns:a16="http://schemas.microsoft.com/office/drawing/2014/main" val="2105065516"/>
                    </a:ext>
                  </a:extLst>
                </a:gridCol>
              </a:tblGrid>
              <a:tr h="1288871">
                <a:tc>
                  <a:txBody>
                    <a:bodyPr/>
                    <a:lstStyle/>
                    <a:p>
                      <a:pPr algn="ctr">
                        <a:lnSpc>
                          <a:spcPct val="107000"/>
                        </a:lnSpc>
                        <a:spcAft>
                          <a:spcPts val="0"/>
                        </a:spcAft>
                      </a:pPr>
                      <a:endParaRPr lang="de-DE" sz="1200" b="0" dirty="0">
                        <a:solidFill>
                          <a:schemeClr val="tx1"/>
                        </a:solidFill>
                        <a:effectLst/>
                      </a:endParaRPr>
                    </a:p>
                    <a:p>
                      <a:pPr algn="ctr">
                        <a:lnSpc>
                          <a:spcPct val="107000"/>
                        </a:lnSpc>
                        <a:spcAft>
                          <a:spcPts val="0"/>
                        </a:spcAft>
                      </a:pPr>
                      <a:r>
                        <a:rPr lang="de-AT" sz="1200" b="0" dirty="0">
                          <a:solidFill>
                            <a:schemeClr val="tx1"/>
                          </a:solidFill>
                          <a:effectLst/>
                        </a:rPr>
                        <a:t> </a:t>
                      </a:r>
                      <a:endParaRPr lang="de-DE" sz="1200" b="0" dirty="0">
                        <a:solidFill>
                          <a:schemeClr val="tx1"/>
                        </a:solidFill>
                        <a:effectLst/>
                      </a:endParaRPr>
                    </a:p>
                    <a:p>
                      <a:pPr algn="ctr">
                        <a:lnSpc>
                          <a:spcPct val="107000"/>
                        </a:lnSpc>
                        <a:spcAft>
                          <a:spcPts val="0"/>
                        </a:spcAft>
                      </a:pPr>
                      <a:r>
                        <a:rPr lang="de-AT" sz="1200" b="0" dirty="0">
                          <a:solidFill>
                            <a:schemeClr val="tx1"/>
                          </a:solidFill>
                          <a:effectLst/>
                        </a:rPr>
                        <a:t> </a:t>
                      </a:r>
                    </a:p>
                    <a:p>
                      <a:pPr algn="ctr">
                        <a:lnSpc>
                          <a:spcPct val="107000"/>
                        </a:lnSpc>
                        <a:spcAft>
                          <a:spcPts val="0"/>
                        </a:spcAft>
                      </a:pPr>
                      <a:endParaRPr lang="de-AT" sz="1200" b="0" dirty="0">
                        <a:solidFill>
                          <a:schemeClr val="tx1"/>
                        </a:solidFill>
                        <a:effectLst/>
                      </a:endParaRPr>
                    </a:p>
                    <a:p>
                      <a:pPr algn="ctr">
                        <a:lnSpc>
                          <a:spcPct val="107000"/>
                        </a:lnSpc>
                        <a:spcAft>
                          <a:spcPts val="0"/>
                        </a:spcAft>
                      </a:pPr>
                      <a:endParaRPr lang="de-AT" sz="1200" b="0" dirty="0">
                        <a:solidFill>
                          <a:schemeClr val="tx1"/>
                        </a:solidFill>
                        <a:effectLst/>
                      </a:endParaRPr>
                    </a:p>
                    <a:p>
                      <a:pPr algn="ctr">
                        <a:lnSpc>
                          <a:spcPct val="107000"/>
                        </a:lnSpc>
                        <a:spcAft>
                          <a:spcPts val="0"/>
                        </a:spcAft>
                      </a:pPr>
                      <a:r>
                        <a:rPr lang="de-AT" sz="1200" b="0" dirty="0">
                          <a:solidFill>
                            <a:schemeClr val="tx1"/>
                          </a:solidFill>
                          <a:effectLst/>
                        </a:rPr>
                        <a:t>Die Bundesdienstflagge lt. BGBl. 59/1984</a:t>
                      </a:r>
                      <a:endParaRPr lang="de-DE" sz="12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7000"/>
                        </a:lnSpc>
                        <a:spcAft>
                          <a:spcPts val="0"/>
                        </a:spcAft>
                      </a:pPr>
                      <a:endParaRPr lang="de-AT" sz="1200" b="0" dirty="0">
                        <a:solidFill>
                          <a:schemeClr val="tx1"/>
                        </a:solidFill>
                        <a:effectLst/>
                      </a:endParaRPr>
                    </a:p>
                    <a:p>
                      <a:pPr algn="ctr">
                        <a:lnSpc>
                          <a:spcPct val="107000"/>
                        </a:lnSpc>
                        <a:spcAft>
                          <a:spcPts val="0"/>
                        </a:spcAft>
                      </a:pPr>
                      <a:endParaRPr lang="de-AT" sz="1200" b="0" dirty="0">
                        <a:solidFill>
                          <a:schemeClr val="tx1"/>
                        </a:solidFill>
                        <a:effectLst/>
                      </a:endParaRPr>
                    </a:p>
                    <a:p>
                      <a:pPr algn="ctr">
                        <a:lnSpc>
                          <a:spcPct val="107000"/>
                        </a:lnSpc>
                        <a:spcAft>
                          <a:spcPts val="0"/>
                        </a:spcAft>
                      </a:pPr>
                      <a:endParaRPr lang="de-AT" sz="1200" b="0" dirty="0">
                        <a:solidFill>
                          <a:schemeClr val="tx1"/>
                        </a:solidFill>
                        <a:effectLst/>
                      </a:endParaRPr>
                    </a:p>
                    <a:p>
                      <a:pPr algn="ctr">
                        <a:lnSpc>
                          <a:spcPct val="107000"/>
                        </a:lnSpc>
                        <a:spcAft>
                          <a:spcPts val="0"/>
                        </a:spcAft>
                      </a:pPr>
                      <a:endParaRPr lang="de-AT" sz="1200" b="0" dirty="0">
                        <a:solidFill>
                          <a:schemeClr val="tx1"/>
                        </a:solidFill>
                        <a:effectLst/>
                      </a:endParaRPr>
                    </a:p>
                    <a:p>
                      <a:pPr algn="ctr">
                        <a:lnSpc>
                          <a:spcPct val="107000"/>
                        </a:lnSpc>
                        <a:spcAft>
                          <a:spcPts val="0"/>
                        </a:spcAft>
                      </a:pPr>
                      <a:r>
                        <a:rPr lang="de-AT" sz="1200" b="0" dirty="0">
                          <a:solidFill>
                            <a:schemeClr val="tx1"/>
                          </a:solidFill>
                          <a:effectLst/>
                        </a:rPr>
                        <a:t>Die Flagge der Republik Österreich</a:t>
                      </a:r>
                    </a:p>
                    <a:p>
                      <a:pPr algn="ctr">
                        <a:lnSpc>
                          <a:spcPct val="107000"/>
                        </a:lnSpc>
                        <a:spcAft>
                          <a:spcPts val="0"/>
                        </a:spcAft>
                      </a:pPr>
                      <a:endParaRPr lang="de-AT" sz="1200" b="0" dirty="0">
                        <a:solidFill>
                          <a:schemeClr val="tx1"/>
                        </a:solidFill>
                        <a:effectLst/>
                      </a:endParaRPr>
                    </a:p>
                    <a:p>
                      <a:pPr algn="ctr">
                        <a:lnSpc>
                          <a:spcPct val="107000"/>
                        </a:lnSpc>
                        <a:spcAft>
                          <a:spcPts val="0"/>
                        </a:spcAft>
                      </a:pPr>
                      <a:r>
                        <a:rPr lang="de-AT" sz="1200" b="0" dirty="0">
                          <a:solidFill>
                            <a:schemeClr val="tx1"/>
                          </a:solidFill>
                          <a:effectLst/>
                        </a:rPr>
                        <a:t>Ohne Wappen  Format  2:3</a:t>
                      </a:r>
                    </a:p>
                    <a:p>
                      <a:pPr algn="ctr">
                        <a:lnSpc>
                          <a:spcPct val="107000"/>
                        </a:lnSpc>
                        <a:spcAft>
                          <a:spcPts val="0"/>
                        </a:spcAft>
                      </a:pPr>
                      <a:r>
                        <a:rPr lang="de-AT" sz="1200" b="0" dirty="0">
                          <a:solidFill>
                            <a:schemeClr val="tx1"/>
                          </a:solidFill>
                          <a:effectLst/>
                        </a:rPr>
                        <a:t>Mit Wappen  im Format  2:3 </a:t>
                      </a:r>
                      <a:endParaRPr lang="de-DE" sz="1200" b="0" dirty="0">
                        <a:solidFill>
                          <a:schemeClr val="tx1"/>
                        </a:solidFill>
                        <a:effectLst/>
                      </a:endParaRPr>
                    </a:p>
                    <a:p>
                      <a:pPr algn="ctr">
                        <a:lnSpc>
                          <a:spcPct val="107000"/>
                        </a:lnSpc>
                        <a:spcAft>
                          <a:spcPts val="0"/>
                        </a:spcAft>
                      </a:pPr>
                      <a:r>
                        <a:rPr lang="de-AT" sz="1200" b="0" dirty="0">
                          <a:solidFill>
                            <a:schemeClr val="tx1"/>
                          </a:solidFill>
                          <a:effectLst/>
                        </a:rPr>
                        <a:t> </a:t>
                      </a:r>
                      <a:endParaRPr lang="de-DE" sz="12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505901621"/>
                  </a:ext>
                </a:extLst>
              </a:tr>
              <a:tr h="1144858">
                <a:tc>
                  <a:txBody>
                    <a:bodyPr/>
                    <a:lstStyle/>
                    <a:p>
                      <a:pPr algn="ctr">
                        <a:lnSpc>
                          <a:spcPct val="107000"/>
                        </a:lnSpc>
                        <a:spcAft>
                          <a:spcPts val="0"/>
                        </a:spcAft>
                      </a:pPr>
                      <a:endParaRPr lang="de-DE" sz="1200" b="0" dirty="0">
                        <a:solidFill>
                          <a:schemeClr val="tx1"/>
                        </a:solidFill>
                        <a:effectLst/>
                      </a:endParaRPr>
                    </a:p>
                    <a:p>
                      <a:pPr algn="ctr">
                        <a:lnSpc>
                          <a:spcPct val="107000"/>
                        </a:lnSpc>
                        <a:spcAft>
                          <a:spcPts val="0"/>
                        </a:spcAft>
                      </a:pPr>
                      <a:r>
                        <a:rPr lang="de-AT" sz="1200" b="0" dirty="0">
                          <a:solidFill>
                            <a:schemeClr val="tx1"/>
                          </a:solidFill>
                          <a:effectLst/>
                        </a:rPr>
                        <a:t>  </a:t>
                      </a:r>
                      <a:endParaRPr lang="de-DE" sz="1200" b="0" dirty="0">
                        <a:solidFill>
                          <a:schemeClr val="tx1"/>
                        </a:solidFill>
                        <a:effectLst/>
                      </a:endParaRPr>
                    </a:p>
                    <a:p>
                      <a:pPr algn="ctr">
                        <a:lnSpc>
                          <a:spcPct val="107000"/>
                        </a:lnSpc>
                        <a:spcAft>
                          <a:spcPts val="0"/>
                        </a:spcAft>
                      </a:pPr>
                      <a:r>
                        <a:rPr lang="de-AT" sz="1200" b="0" dirty="0">
                          <a:solidFill>
                            <a:schemeClr val="tx1"/>
                          </a:solidFill>
                          <a:effectLst/>
                        </a:rPr>
                        <a:t> </a:t>
                      </a:r>
                      <a:endParaRPr lang="de-DE" sz="1200" b="0" dirty="0">
                        <a:solidFill>
                          <a:schemeClr val="tx1"/>
                        </a:solidFill>
                        <a:effectLst/>
                      </a:endParaRPr>
                    </a:p>
                    <a:p>
                      <a:pPr algn="ctr">
                        <a:lnSpc>
                          <a:spcPct val="107000"/>
                        </a:lnSpc>
                        <a:spcAft>
                          <a:spcPts val="0"/>
                        </a:spcAft>
                      </a:pPr>
                      <a:r>
                        <a:rPr lang="de-AT" sz="1200" b="0" dirty="0">
                          <a:solidFill>
                            <a:schemeClr val="tx1"/>
                          </a:solidFill>
                          <a:effectLst/>
                          <a:sym typeface="Wingdings" panose="05000000000000000000" pitchFamily="2" charset="2"/>
                        </a:rPr>
                        <a:t> Eine</a:t>
                      </a:r>
                      <a:r>
                        <a:rPr lang="de-AT" sz="1200" b="0" dirty="0">
                          <a:solidFill>
                            <a:schemeClr val="tx1"/>
                          </a:solidFill>
                          <a:effectLst/>
                        </a:rPr>
                        <a:t> für die Praxis unzulängliche Abbildung im Bundesgesetzblatt </a:t>
                      </a:r>
                      <a:endParaRPr lang="de-DE" sz="12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07000"/>
                        </a:lnSpc>
                        <a:spcAft>
                          <a:spcPts val="0"/>
                        </a:spcAft>
                      </a:pPr>
                      <a:r>
                        <a:rPr lang="de-AT" sz="1200" b="0" dirty="0">
                          <a:solidFill>
                            <a:schemeClr val="tx1"/>
                          </a:solidFill>
                          <a:effectLst/>
                        </a:rPr>
                        <a:t> </a:t>
                      </a:r>
                      <a:endParaRPr lang="de-DE" sz="1200" b="0" dirty="0">
                        <a:solidFill>
                          <a:schemeClr val="tx1"/>
                        </a:solidFill>
                        <a:effectLst/>
                      </a:endParaRPr>
                    </a:p>
                    <a:p>
                      <a:pPr algn="ctr">
                        <a:lnSpc>
                          <a:spcPct val="107000"/>
                        </a:lnSpc>
                        <a:spcAft>
                          <a:spcPts val="0"/>
                        </a:spcAft>
                      </a:pPr>
                      <a:r>
                        <a:rPr lang="de-AT" sz="1200" b="0" dirty="0">
                          <a:solidFill>
                            <a:schemeClr val="tx1"/>
                          </a:solidFill>
                          <a:effectLst/>
                        </a:rPr>
                        <a:t> </a:t>
                      </a:r>
                      <a:endParaRPr lang="de-DE" sz="1200" b="0" dirty="0">
                        <a:solidFill>
                          <a:schemeClr val="tx1"/>
                        </a:solidFill>
                        <a:effectLst/>
                      </a:endParaRPr>
                    </a:p>
                    <a:p>
                      <a:pPr algn="ctr">
                        <a:lnSpc>
                          <a:spcPct val="107000"/>
                        </a:lnSpc>
                        <a:spcAft>
                          <a:spcPts val="0"/>
                        </a:spcAft>
                      </a:pPr>
                      <a:r>
                        <a:rPr lang="de-AT" sz="1200" b="0" dirty="0">
                          <a:solidFill>
                            <a:schemeClr val="tx1"/>
                          </a:solidFill>
                          <a:effectLst/>
                        </a:rPr>
                        <a:t> </a:t>
                      </a:r>
                      <a:endParaRPr lang="de-DE" sz="1200" b="0" dirty="0">
                        <a:solidFill>
                          <a:schemeClr val="tx1"/>
                        </a:solidFill>
                        <a:effectLst/>
                      </a:endParaRPr>
                    </a:p>
                    <a:p>
                      <a:pPr algn="ctr">
                        <a:lnSpc>
                          <a:spcPct val="107000"/>
                        </a:lnSpc>
                        <a:spcAft>
                          <a:spcPts val="0"/>
                        </a:spcAft>
                      </a:pPr>
                      <a:r>
                        <a:rPr lang="de-AT" sz="1200" b="0" dirty="0">
                          <a:solidFill>
                            <a:schemeClr val="tx1"/>
                          </a:solidFill>
                          <a:effectLst/>
                        </a:rPr>
                        <a:t>--------------------------------------------------------------------------</a:t>
                      </a:r>
                      <a:endParaRPr lang="de-DE" sz="1200" b="0" dirty="0">
                        <a:solidFill>
                          <a:schemeClr val="tx1"/>
                        </a:solidFill>
                        <a:effectLst/>
                      </a:endParaRPr>
                    </a:p>
                    <a:p>
                      <a:pPr algn="ctr">
                        <a:lnSpc>
                          <a:spcPct val="107000"/>
                        </a:lnSpc>
                        <a:spcAft>
                          <a:spcPts val="0"/>
                        </a:spcAft>
                      </a:pPr>
                      <a:r>
                        <a:rPr lang="de-AT" sz="1200" b="0" dirty="0">
                          <a:solidFill>
                            <a:schemeClr val="tx1"/>
                          </a:solidFill>
                          <a:effectLst/>
                        </a:rPr>
                        <a:t> </a:t>
                      </a:r>
                      <a:endParaRPr lang="de-DE" sz="1200" b="0" dirty="0">
                        <a:solidFill>
                          <a:schemeClr val="tx1"/>
                        </a:solidFill>
                        <a:effectLst/>
                      </a:endParaRPr>
                    </a:p>
                    <a:p>
                      <a:pPr algn="ctr">
                        <a:lnSpc>
                          <a:spcPct val="107000"/>
                        </a:lnSpc>
                        <a:spcAft>
                          <a:spcPts val="0"/>
                        </a:spcAft>
                      </a:pPr>
                      <a:r>
                        <a:rPr lang="de-AT" sz="1200" b="0" dirty="0">
                          <a:solidFill>
                            <a:schemeClr val="tx1"/>
                          </a:solidFill>
                          <a:effectLst/>
                        </a:rPr>
                        <a:t> </a:t>
                      </a:r>
                      <a:endParaRPr lang="de-DE" sz="1200" b="0" dirty="0">
                        <a:solidFill>
                          <a:schemeClr val="tx1"/>
                        </a:solidFill>
                        <a:effectLst/>
                      </a:endParaRPr>
                    </a:p>
                    <a:p>
                      <a:pPr algn="ctr">
                        <a:lnSpc>
                          <a:spcPct val="107000"/>
                        </a:lnSpc>
                        <a:spcAft>
                          <a:spcPts val="0"/>
                        </a:spcAft>
                      </a:pPr>
                      <a:r>
                        <a:rPr lang="de-AT" sz="1200" b="0" dirty="0">
                          <a:solidFill>
                            <a:schemeClr val="tx1"/>
                          </a:solidFill>
                          <a:effectLst/>
                        </a:rPr>
                        <a:t>Neu: Digitale Abbildungen (TIF oder svg)</a:t>
                      </a:r>
                      <a:endParaRPr lang="de-DE" sz="1200" b="0" dirty="0">
                        <a:solidFill>
                          <a:schemeClr val="tx1"/>
                        </a:solidFill>
                        <a:effectLst/>
                      </a:endParaRPr>
                    </a:p>
                    <a:p>
                      <a:pPr algn="ctr">
                        <a:lnSpc>
                          <a:spcPct val="107000"/>
                        </a:lnSpc>
                        <a:spcAft>
                          <a:spcPts val="0"/>
                        </a:spcAft>
                      </a:pPr>
                      <a:r>
                        <a:rPr lang="de-AT" sz="1200" b="0" dirty="0">
                          <a:solidFill>
                            <a:schemeClr val="tx1"/>
                          </a:solidFill>
                          <a:effectLst/>
                        </a:rPr>
                        <a:t> </a:t>
                      </a:r>
                      <a:endParaRPr lang="de-DE" sz="12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437986679"/>
                  </a:ext>
                </a:extLst>
              </a:tr>
            </a:tbl>
          </a:graphicData>
        </a:graphic>
      </p:graphicFrame>
      <p:pic>
        <p:nvPicPr>
          <p:cNvPr id="22" name="Grafik 3" descr="bdflagge">
            <a:extLst>
              <a:ext uri="{FF2B5EF4-FFF2-40B4-BE49-F238E27FC236}">
                <a16:creationId xmlns:a16="http://schemas.microsoft.com/office/drawing/2014/main" id="{45739C20-F7F2-4479-87C8-2CA9865B81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5034" y="2923444"/>
            <a:ext cx="2510119" cy="3397047"/>
          </a:xfrm>
          <a:prstGeom prst="rect">
            <a:avLst/>
          </a:prstGeom>
          <a:noFill/>
          <a:extLst>
            <a:ext uri="{909E8E84-426E-40DD-AFC4-6F175D3DCCD1}">
              <a14:hiddenFill xmlns:a14="http://schemas.microsoft.com/office/drawing/2010/main">
                <a:solidFill>
                  <a:srgbClr val="FFFFFF"/>
                </a:solidFill>
              </a14:hiddenFill>
            </a:ext>
          </a:extLst>
        </p:spPr>
      </p:pic>
      <p:sp>
        <p:nvSpPr>
          <p:cNvPr id="26" name="Textfeld 25">
            <a:extLst>
              <a:ext uri="{FF2B5EF4-FFF2-40B4-BE49-F238E27FC236}">
                <a16:creationId xmlns:a16="http://schemas.microsoft.com/office/drawing/2014/main" id="{04A045A8-95BD-4893-81B2-86613AE53B7B}"/>
              </a:ext>
            </a:extLst>
          </p:cNvPr>
          <p:cNvSpPr txBox="1"/>
          <p:nvPr/>
        </p:nvSpPr>
        <p:spPr>
          <a:xfrm>
            <a:off x="2578508" y="393184"/>
            <a:ext cx="7717458" cy="369332"/>
          </a:xfrm>
          <a:prstGeom prst="rect">
            <a:avLst/>
          </a:prstGeom>
          <a:noFill/>
        </p:spPr>
        <p:txBody>
          <a:bodyPr wrap="square" rtlCol="0">
            <a:spAutoFit/>
          </a:bodyPr>
          <a:lstStyle/>
          <a:p>
            <a:r>
              <a:rPr lang="de-AT" dirty="0">
                <a:solidFill>
                  <a:srgbClr val="FF0000"/>
                </a:solidFill>
              </a:rPr>
              <a:t>Geltende Anlage                                                                                </a:t>
            </a:r>
            <a:r>
              <a:rPr lang="de-AT" dirty="0">
                <a:solidFill>
                  <a:schemeClr val="accent1"/>
                </a:solidFill>
              </a:rPr>
              <a:t>Neue Anlage 2</a:t>
            </a:r>
            <a:endParaRPr lang="de-DE" dirty="0"/>
          </a:p>
        </p:txBody>
      </p:sp>
      <p:pic>
        <p:nvPicPr>
          <p:cNvPr id="8" name="Grafik 7">
            <a:extLst>
              <a:ext uri="{FF2B5EF4-FFF2-40B4-BE49-F238E27FC236}">
                <a16:creationId xmlns:a16="http://schemas.microsoft.com/office/drawing/2014/main" id="{5D3BB6F2-AF69-40D4-A924-05207A2354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77130" y="3888440"/>
            <a:ext cx="2743200" cy="1828800"/>
          </a:xfrm>
          <a:prstGeom prst="rect">
            <a:avLst/>
          </a:prstGeom>
        </p:spPr>
      </p:pic>
      <p:pic>
        <p:nvPicPr>
          <p:cNvPr id="10" name="Grafik 9">
            <a:extLst>
              <a:ext uri="{FF2B5EF4-FFF2-40B4-BE49-F238E27FC236}">
                <a16:creationId xmlns:a16="http://schemas.microsoft.com/office/drawing/2014/main" id="{81E1A29C-1445-4225-A1E7-A952415400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3023" y="3888441"/>
            <a:ext cx="2631861" cy="1828800"/>
          </a:xfrm>
          <a:prstGeom prst="rect">
            <a:avLst/>
          </a:prstGeom>
        </p:spPr>
      </p:pic>
      <p:sp>
        <p:nvSpPr>
          <p:cNvPr id="31" name="Textfeld 30">
            <a:extLst>
              <a:ext uri="{FF2B5EF4-FFF2-40B4-BE49-F238E27FC236}">
                <a16:creationId xmlns:a16="http://schemas.microsoft.com/office/drawing/2014/main" id="{58811D86-9CBF-4ACE-86C9-F27CA5181D7D}"/>
              </a:ext>
            </a:extLst>
          </p:cNvPr>
          <p:cNvSpPr txBox="1"/>
          <p:nvPr/>
        </p:nvSpPr>
        <p:spPr>
          <a:xfrm>
            <a:off x="3966882" y="5527402"/>
            <a:ext cx="2510120" cy="861774"/>
          </a:xfrm>
          <a:prstGeom prst="rect">
            <a:avLst/>
          </a:prstGeom>
          <a:noFill/>
        </p:spPr>
        <p:txBody>
          <a:bodyPr wrap="square" rtlCol="0">
            <a:spAutoFit/>
          </a:bodyPr>
          <a:lstStyle/>
          <a:p>
            <a:r>
              <a:rPr lang="de-DE" sz="1000" dirty="0">
                <a:solidFill>
                  <a:srgbClr val="FF0000"/>
                </a:solidFill>
              </a:rPr>
              <a:t>Wie man sieht, scheint die Wappenabbildung im BGBl. durch. </a:t>
            </a:r>
            <a:br>
              <a:rPr lang="de-DE" sz="1000" dirty="0">
                <a:solidFill>
                  <a:srgbClr val="FF0000"/>
                </a:solidFill>
              </a:rPr>
            </a:br>
            <a:r>
              <a:rPr lang="de-DE" sz="1000" dirty="0">
                <a:solidFill>
                  <a:srgbClr val="FF0000"/>
                </a:solidFill>
              </a:rPr>
              <a:t>Die Darstellung ist ebenso ungeeignet </a:t>
            </a:r>
            <a:br>
              <a:rPr lang="de-DE" sz="1000" dirty="0">
                <a:solidFill>
                  <a:srgbClr val="FF0000"/>
                </a:solidFill>
              </a:rPr>
            </a:br>
            <a:r>
              <a:rPr lang="de-DE" sz="1000" dirty="0">
                <a:solidFill>
                  <a:srgbClr val="FF0000"/>
                </a:solidFill>
              </a:rPr>
              <a:t>zur Reproduktion wie die „künstlerische“  Wappendarstellung.  </a:t>
            </a:r>
          </a:p>
        </p:txBody>
      </p:sp>
      <p:sp>
        <p:nvSpPr>
          <p:cNvPr id="32" name="Textfeld 31">
            <a:extLst>
              <a:ext uri="{FF2B5EF4-FFF2-40B4-BE49-F238E27FC236}">
                <a16:creationId xmlns:a16="http://schemas.microsoft.com/office/drawing/2014/main" id="{EE253D4D-B457-4CEB-B8C7-010610680711}"/>
              </a:ext>
            </a:extLst>
          </p:cNvPr>
          <p:cNvSpPr txBox="1"/>
          <p:nvPr/>
        </p:nvSpPr>
        <p:spPr>
          <a:xfrm>
            <a:off x="7698953" y="5853152"/>
            <a:ext cx="3560718" cy="553998"/>
          </a:xfrm>
          <a:prstGeom prst="rect">
            <a:avLst/>
          </a:prstGeom>
          <a:noFill/>
        </p:spPr>
        <p:txBody>
          <a:bodyPr wrap="square" rtlCol="0">
            <a:spAutoFit/>
          </a:bodyPr>
          <a:lstStyle/>
          <a:p>
            <a:r>
              <a:rPr lang="de-DE" sz="1000" dirty="0">
                <a:solidFill>
                  <a:srgbClr val="FF0000"/>
                </a:solidFill>
              </a:rPr>
              <a:t>Über den genauen Farbton „Rot“ wäre noch nachzudenken. Jedenfalls ist das Wappen mit den Ketten vierfärbig. </a:t>
            </a:r>
          </a:p>
          <a:p>
            <a:endParaRPr lang="de-DE" sz="1000" dirty="0">
              <a:solidFill>
                <a:srgbClr val="FF0000"/>
              </a:solidFill>
            </a:endParaRPr>
          </a:p>
        </p:txBody>
      </p:sp>
    </p:spTree>
    <p:extLst>
      <p:ext uri="{BB962C8B-B14F-4D97-AF65-F5344CB8AC3E}">
        <p14:creationId xmlns:p14="http://schemas.microsoft.com/office/powerpoint/2010/main" val="2940351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CC32801B-9596-48F2-A9EB-F6803EC2608F}"/>
              </a:ext>
            </a:extLst>
          </p:cNvPr>
          <p:cNvGraphicFramePr>
            <a:graphicFrameLocks noGrp="1"/>
          </p:cNvGraphicFramePr>
          <p:nvPr>
            <p:extLst>
              <p:ext uri="{D42A27DB-BD31-4B8C-83A1-F6EECF244321}">
                <p14:modId xmlns:p14="http://schemas.microsoft.com/office/powerpoint/2010/main" val="4188611800"/>
              </p:ext>
            </p:extLst>
          </p:nvPr>
        </p:nvGraphicFramePr>
        <p:xfrm>
          <a:off x="1140031" y="467096"/>
          <a:ext cx="9425673" cy="5265676"/>
        </p:xfrm>
        <a:graphic>
          <a:graphicData uri="http://schemas.openxmlformats.org/drawingml/2006/table">
            <a:tbl>
              <a:tblPr firstRow="1" firstCol="1" bandRow="1">
                <a:tableStyleId>{5C22544A-7EE6-4342-B048-85BDC9FD1C3A}</a:tableStyleId>
              </a:tblPr>
              <a:tblGrid>
                <a:gridCol w="4676194">
                  <a:extLst>
                    <a:ext uri="{9D8B030D-6E8A-4147-A177-3AD203B41FA5}">
                      <a16:colId xmlns:a16="http://schemas.microsoft.com/office/drawing/2014/main" val="718060906"/>
                    </a:ext>
                  </a:extLst>
                </a:gridCol>
                <a:gridCol w="4749479">
                  <a:extLst>
                    <a:ext uri="{9D8B030D-6E8A-4147-A177-3AD203B41FA5}">
                      <a16:colId xmlns:a16="http://schemas.microsoft.com/office/drawing/2014/main" val="3364107904"/>
                    </a:ext>
                  </a:extLst>
                </a:gridCol>
              </a:tblGrid>
              <a:tr h="153763">
                <a:tc>
                  <a:txBody>
                    <a:bodyPr/>
                    <a:lstStyle/>
                    <a:p>
                      <a:pPr algn="ctr">
                        <a:lnSpc>
                          <a:spcPct val="107000"/>
                        </a:lnSpc>
                        <a:spcAft>
                          <a:spcPts val="0"/>
                        </a:spcAft>
                      </a:pPr>
                      <a:endParaRPr lang="de-DE" sz="1800" b="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6313" marR="46313" marT="0" marB="0">
                    <a:solidFill>
                      <a:schemeClr val="bg1"/>
                    </a:solidFill>
                  </a:tcPr>
                </a:tc>
                <a:tc>
                  <a:txBody>
                    <a:bodyPr/>
                    <a:lstStyle/>
                    <a:p>
                      <a:pPr algn="ctr">
                        <a:lnSpc>
                          <a:spcPct val="107000"/>
                        </a:lnSpc>
                        <a:spcAft>
                          <a:spcPts val="0"/>
                        </a:spcAft>
                      </a:pPr>
                      <a:endParaRPr lang="de-DE" sz="1800" b="0"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endParaRPr>
                    </a:p>
                  </a:txBody>
                  <a:tcPr marL="46313" marR="46313" marT="0" marB="0">
                    <a:solidFill>
                      <a:schemeClr val="bg1"/>
                    </a:solidFill>
                  </a:tcPr>
                </a:tc>
                <a:extLst>
                  <a:ext uri="{0D108BD9-81ED-4DB2-BD59-A6C34878D82A}">
                    <a16:rowId xmlns:a16="http://schemas.microsoft.com/office/drawing/2014/main" val="3127948617"/>
                  </a:ext>
                </a:extLst>
              </a:tr>
              <a:tr h="1326538">
                <a:tc>
                  <a:txBody>
                    <a:bodyPr/>
                    <a:lstStyle/>
                    <a:p>
                      <a:pPr>
                        <a:lnSpc>
                          <a:spcPct val="107000"/>
                        </a:lnSpc>
                        <a:spcAft>
                          <a:spcPts val="0"/>
                        </a:spcAft>
                      </a:pPr>
                      <a:r>
                        <a:rPr lang="de-AT" sz="1000" b="0" dirty="0">
                          <a:solidFill>
                            <a:schemeClr val="tx1"/>
                          </a:solidFill>
                          <a:effectLst/>
                        </a:rPr>
                        <a:t>Bundesgesetz vom 28. März 1984 über das Wappen und andere Hoheitszeichen der Republik Österreich (Wappengesetz) </a:t>
                      </a:r>
                      <a:endParaRPr lang="de-DE" sz="1000" b="0" dirty="0">
                        <a:solidFill>
                          <a:schemeClr val="tx1"/>
                        </a:solidFill>
                        <a:effectLst/>
                      </a:endParaRPr>
                    </a:p>
                    <a:p>
                      <a:pPr>
                        <a:lnSpc>
                          <a:spcPct val="107000"/>
                        </a:lnSpc>
                        <a:spcAft>
                          <a:spcPts val="0"/>
                        </a:spcAft>
                      </a:pPr>
                      <a:r>
                        <a:rPr lang="de-AT" sz="1000" b="0" dirty="0" err="1">
                          <a:solidFill>
                            <a:schemeClr val="tx1"/>
                          </a:solidFill>
                          <a:effectLst/>
                        </a:rPr>
                        <a:t>StF</a:t>
                      </a:r>
                      <a:r>
                        <a:rPr lang="de-AT" sz="1000" b="0" dirty="0">
                          <a:solidFill>
                            <a:schemeClr val="tx1"/>
                          </a:solidFill>
                          <a:effectLst/>
                        </a:rPr>
                        <a:t>: BGBl. Nr. 159/1984 (NR: GP XVI RV 166 AB 242 S. 39. BR: AB 2820 S. 445.)</a:t>
                      </a:r>
                      <a:endParaRPr lang="de-DE" sz="1000" b="0" dirty="0">
                        <a:solidFill>
                          <a:schemeClr val="tx1"/>
                        </a:solidFill>
                        <a:effectLst/>
                      </a:endParaRPr>
                    </a:p>
                    <a:p>
                      <a:pPr>
                        <a:lnSpc>
                          <a:spcPct val="107000"/>
                        </a:lnSpc>
                        <a:spcAft>
                          <a:spcPts val="0"/>
                        </a:spcAft>
                      </a:pPr>
                      <a:r>
                        <a:rPr lang="de-AT" sz="1000" b="0" dirty="0">
                          <a:solidFill>
                            <a:schemeClr val="tx1"/>
                          </a:solidFill>
                          <a:effectLst/>
                        </a:rPr>
                        <a:t>Änderung</a:t>
                      </a:r>
                      <a:endParaRPr lang="de-DE" sz="1000" b="0" dirty="0">
                        <a:solidFill>
                          <a:schemeClr val="tx1"/>
                        </a:solidFill>
                        <a:effectLst/>
                      </a:endParaRPr>
                    </a:p>
                    <a:p>
                      <a:pPr>
                        <a:lnSpc>
                          <a:spcPct val="107000"/>
                        </a:lnSpc>
                        <a:spcAft>
                          <a:spcPts val="0"/>
                        </a:spcAft>
                      </a:pPr>
                      <a:r>
                        <a:rPr lang="de-AT" sz="1000" b="0" dirty="0">
                          <a:solidFill>
                            <a:schemeClr val="tx1"/>
                          </a:solidFill>
                          <a:effectLst/>
                        </a:rPr>
                        <a:t>BGBl. I Nr. 98/2001 (NR: GP XXI RV 621 AB 704 S. 75. BR: 6398 AB 6424 S. 679.)</a:t>
                      </a:r>
                      <a:endParaRPr lang="de-DE" sz="1000" b="0" dirty="0">
                        <a:solidFill>
                          <a:schemeClr val="tx1"/>
                        </a:solidFill>
                        <a:effectLst/>
                      </a:endParaRPr>
                    </a:p>
                    <a:p>
                      <a:pPr>
                        <a:lnSpc>
                          <a:spcPct val="107000"/>
                        </a:lnSpc>
                        <a:spcAft>
                          <a:spcPts val="0"/>
                        </a:spcAft>
                      </a:pPr>
                      <a:r>
                        <a:rPr lang="de-AT" sz="1000" b="0" dirty="0">
                          <a:solidFill>
                            <a:schemeClr val="tx1"/>
                          </a:solidFill>
                          <a:effectLst/>
                        </a:rPr>
                        <a:t>BGBl. I Nr. 161/2013 (NR: GP XXIV RV 2211 AB 2547 S. 215. BR: 9046 AB 9058 S. 823.)</a:t>
                      </a:r>
                      <a:endParaRPr lang="de-DE" sz="1000" b="0" dirty="0">
                        <a:solidFill>
                          <a:schemeClr val="tx1"/>
                        </a:solidFill>
                        <a:effectLst/>
                      </a:endParaRPr>
                    </a:p>
                    <a:p>
                      <a:pPr>
                        <a:lnSpc>
                          <a:spcPct val="107000"/>
                        </a:lnSpc>
                        <a:spcAft>
                          <a:spcPts val="0"/>
                        </a:spcAft>
                      </a:pPr>
                      <a:r>
                        <a:rPr lang="de-AT" sz="1000" b="0" dirty="0">
                          <a:solidFill>
                            <a:schemeClr val="tx1"/>
                          </a:solidFill>
                          <a:effectLst/>
                        </a:rPr>
                        <a:t> </a:t>
                      </a:r>
                      <a:endParaRPr lang="de-DE" sz="1000" b="0" dirty="0">
                        <a:solidFill>
                          <a:schemeClr val="tx1"/>
                        </a:solidFill>
                        <a:effectLst/>
                      </a:endParaRPr>
                    </a:p>
                    <a:p>
                      <a:pPr>
                        <a:lnSpc>
                          <a:spcPct val="107000"/>
                        </a:lnSpc>
                        <a:spcAft>
                          <a:spcPts val="0"/>
                        </a:spcAft>
                      </a:pPr>
                      <a:r>
                        <a:rPr lang="de-AT" sz="1000" b="0" dirty="0">
                          <a:solidFill>
                            <a:schemeClr val="tx1"/>
                          </a:solidFill>
                          <a:effectLst/>
                        </a:rPr>
                        <a:t>Der Nationalrat hat beschlossen:</a:t>
                      </a:r>
                      <a:endParaRPr lang="de-DE" sz="1000" b="0" dirty="0">
                        <a:solidFill>
                          <a:schemeClr val="tx1"/>
                        </a:solidFill>
                        <a:effectLst/>
                      </a:endParaRPr>
                    </a:p>
                    <a:p>
                      <a:pPr>
                        <a:lnSpc>
                          <a:spcPct val="107000"/>
                        </a:lnSpc>
                        <a:spcAft>
                          <a:spcPts val="0"/>
                        </a:spcAft>
                      </a:pPr>
                      <a:r>
                        <a:rPr lang="de-AT" sz="1200" b="0" dirty="0">
                          <a:solidFill>
                            <a:schemeClr val="tx1"/>
                          </a:solidFill>
                          <a:effectLst/>
                        </a:rPr>
                        <a:t> </a:t>
                      </a:r>
                      <a:endParaRPr lang="de-DE" sz="12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6313" marR="46313" marT="0" marB="0">
                    <a:solidFill>
                      <a:schemeClr val="bg1">
                        <a:lumMod val="85000"/>
                      </a:schemeClr>
                    </a:solidFill>
                  </a:tcPr>
                </a:tc>
                <a:tc>
                  <a:txBody>
                    <a:bodyPr/>
                    <a:lstStyle/>
                    <a:p>
                      <a:pPr>
                        <a:lnSpc>
                          <a:spcPct val="107000"/>
                        </a:lnSpc>
                        <a:spcAft>
                          <a:spcPts val="0"/>
                        </a:spcAft>
                      </a:pPr>
                      <a:r>
                        <a:rPr lang="de-AT" sz="1200" b="0" dirty="0">
                          <a:solidFill>
                            <a:schemeClr val="tx1"/>
                          </a:solidFill>
                          <a:effectLst/>
                        </a:rPr>
                        <a:t> </a:t>
                      </a:r>
                    </a:p>
                    <a:p>
                      <a:pPr>
                        <a:lnSpc>
                          <a:spcPct val="107000"/>
                        </a:lnSpc>
                        <a:spcAft>
                          <a:spcPts val="0"/>
                        </a:spcAft>
                      </a:pPr>
                      <a:endParaRPr lang="de-AT" sz="1200" b="0" dirty="0">
                        <a:solidFill>
                          <a:schemeClr val="tx1"/>
                        </a:solidFill>
                        <a:effectLst/>
                      </a:endParaRPr>
                    </a:p>
                    <a:p>
                      <a:pPr>
                        <a:lnSpc>
                          <a:spcPct val="107000"/>
                        </a:lnSpc>
                        <a:spcAft>
                          <a:spcPts val="0"/>
                        </a:spcAft>
                      </a:pPr>
                      <a:endParaRPr lang="de-AT" sz="1200" b="0" dirty="0">
                        <a:solidFill>
                          <a:schemeClr val="tx1"/>
                        </a:solidFill>
                        <a:effectLst/>
                      </a:endParaRPr>
                    </a:p>
                    <a:p>
                      <a:pPr>
                        <a:lnSpc>
                          <a:spcPct val="107000"/>
                        </a:lnSpc>
                        <a:spcAft>
                          <a:spcPts val="0"/>
                        </a:spcAft>
                      </a:pPr>
                      <a:r>
                        <a:rPr lang="de-AT" sz="1200" b="0" dirty="0">
                          <a:solidFill>
                            <a:schemeClr val="tx1"/>
                          </a:solidFill>
                          <a:effectLst/>
                        </a:rPr>
                        <a:t>                                </a:t>
                      </a:r>
                      <a:r>
                        <a:rPr lang="de-AT" sz="1200" b="0" dirty="0">
                          <a:solidFill>
                            <a:schemeClr val="tx1"/>
                          </a:solidFill>
                          <a:effectLst/>
                          <a:highlight>
                            <a:srgbClr val="FFFF00"/>
                          </a:highlight>
                          <a:sym typeface="Wingdings" panose="05000000000000000000" pitchFamily="2" charset="2"/>
                        </a:rPr>
                        <a:t> </a:t>
                      </a:r>
                      <a:r>
                        <a:rPr lang="de-AT" sz="1200" b="0" dirty="0">
                          <a:solidFill>
                            <a:schemeClr val="tx1"/>
                          </a:solidFill>
                          <a:effectLst/>
                          <a:highlight>
                            <a:srgbClr val="FFFF00"/>
                          </a:highlight>
                        </a:rPr>
                        <a:t>Änderungen sind gelb unterlegt</a:t>
                      </a:r>
                      <a:endParaRPr lang="de-DE" sz="1200" b="0" dirty="0">
                        <a:solidFill>
                          <a:schemeClr val="tx1"/>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endParaRPr>
                    </a:p>
                  </a:txBody>
                  <a:tcPr marL="46313" marR="46313" marT="0" marB="0">
                    <a:solidFill>
                      <a:schemeClr val="bg1"/>
                    </a:solidFill>
                  </a:tcPr>
                </a:tc>
                <a:extLst>
                  <a:ext uri="{0D108BD9-81ED-4DB2-BD59-A6C34878D82A}">
                    <a16:rowId xmlns:a16="http://schemas.microsoft.com/office/drawing/2014/main" val="177398023"/>
                  </a:ext>
                </a:extLst>
              </a:tr>
              <a:tr h="827050">
                <a:tc>
                  <a:txBody>
                    <a:bodyPr/>
                    <a:lstStyle/>
                    <a:p>
                      <a:pPr>
                        <a:lnSpc>
                          <a:spcPct val="107000"/>
                        </a:lnSpc>
                        <a:spcAft>
                          <a:spcPts val="0"/>
                        </a:spcAft>
                      </a:pPr>
                      <a:r>
                        <a:rPr lang="de-AT" sz="1200" b="1" dirty="0">
                          <a:solidFill>
                            <a:schemeClr val="tx1"/>
                          </a:solidFill>
                          <a:effectLst/>
                        </a:rPr>
                        <a:t>Das Wappen der Republik Österreich</a:t>
                      </a:r>
                      <a:endParaRPr lang="de-DE" sz="1200" b="1" dirty="0">
                        <a:solidFill>
                          <a:schemeClr val="tx1"/>
                        </a:solidFill>
                        <a:effectLst/>
                      </a:endParaRPr>
                    </a:p>
                    <a:p>
                      <a:pPr>
                        <a:lnSpc>
                          <a:spcPct val="107000"/>
                        </a:lnSpc>
                        <a:spcAft>
                          <a:spcPts val="0"/>
                        </a:spcAft>
                      </a:pPr>
                      <a:r>
                        <a:rPr lang="de-AT" sz="1200" b="0" dirty="0">
                          <a:solidFill>
                            <a:schemeClr val="tx1"/>
                          </a:solidFill>
                          <a:effectLst/>
                        </a:rPr>
                        <a:t> </a:t>
                      </a:r>
                      <a:endParaRPr lang="de-DE" sz="1200" b="0" dirty="0">
                        <a:solidFill>
                          <a:schemeClr val="tx1"/>
                        </a:solidFill>
                        <a:effectLst/>
                      </a:endParaRPr>
                    </a:p>
                    <a:p>
                      <a:pPr>
                        <a:lnSpc>
                          <a:spcPct val="107000"/>
                        </a:lnSpc>
                        <a:spcAft>
                          <a:spcPts val="0"/>
                        </a:spcAft>
                      </a:pPr>
                      <a:r>
                        <a:rPr lang="de-AT" sz="1200" b="0" dirty="0">
                          <a:solidFill>
                            <a:schemeClr val="tx1"/>
                          </a:solidFill>
                          <a:effectLst/>
                        </a:rPr>
                        <a:t>§ 1. Das Wappen der Republik Österreich (Bundeswappen) ist im Art. 8a Abs. 2 B-VG bestimmt und entspricht der Zeichnung des Bundeswappens in der einen Bestandteil dieses Gesetzes bildenden Anlage </a:t>
                      </a:r>
                      <a:endParaRPr lang="de-DE" sz="1200" b="0" dirty="0">
                        <a:solidFill>
                          <a:schemeClr val="tx1"/>
                        </a:solidFill>
                        <a:effectLst/>
                      </a:endParaRPr>
                    </a:p>
                    <a:p>
                      <a:pPr>
                        <a:lnSpc>
                          <a:spcPct val="107000"/>
                        </a:lnSpc>
                        <a:spcAft>
                          <a:spcPts val="0"/>
                        </a:spcAft>
                      </a:pPr>
                      <a:r>
                        <a:rPr lang="de-AT" sz="1200" b="0" dirty="0">
                          <a:solidFill>
                            <a:schemeClr val="tx1"/>
                          </a:solidFill>
                          <a:effectLst/>
                        </a:rPr>
                        <a:t> </a:t>
                      </a:r>
                      <a:endParaRPr lang="de-DE" sz="12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6313" marR="46313" marT="0" marB="0">
                    <a:solidFill>
                      <a:schemeClr val="bg1">
                        <a:lumMod val="85000"/>
                      </a:schemeClr>
                    </a:solidFill>
                  </a:tcPr>
                </a:tc>
                <a:tc>
                  <a:txBody>
                    <a:bodyPr/>
                    <a:lstStyle/>
                    <a:p>
                      <a:pPr>
                        <a:lnSpc>
                          <a:spcPct val="107000"/>
                        </a:lnSpc>
                        <a:spcAft>
                          <a:spcPts val="0"/>
                        </a:spcAft>
                      </a:pPr>
                      <a:r>
                        <a:rPr lang="de-AT" sz="1200" b="1" dirty="0">
                          <a:solidFill>
                            <a:schemeClr val="tx1"/>
                          </a:solidFill>
                          <a:effectLst/>
                        </a:rPr>
                        <a:t>Das Wappen der Republik Österreich</a:t>
                      </a:r>
                      <a:endParaRPr lang="de-DE" sz="1200" b="1" dirty="0">
                        <a:solidFill>
                          <a:schemeClr val="tx1"/>
                        </a:solidFill>
                        <a:effectLst/>
                      </a:endParaRPr>
                    </a:p>
                    <a:p>
                      <a:pPr>
                        <a:lnSpc>
                          <a:spcPct val="107000"/>
                        </a:lnSpc>
                        <a:spcAft>
                          <a:spcPts val="0"/>
                        </a:spcAft>
                      </a:pPr>
                      <a:r>
                        <a:rPr lang="de-AT" sz="1200" b="0" dirty="0">
                          <a:solidFill>
                            <a:schemeClr val="tx1"/>
                          </a:solidFill>
                          <a:effectLst/>
                        </a:rPr>
                        <a:t> </a:t>
                      </a:r>
                      <a:endParaRPr lang="de-DE" sz="1200" b="0" dirty="0">
                        <a:solidFill>
                          <a:schemeClr val="tx1"/>
                        </a:solidFill>
                        <a:effectLst/>
                      </a:endParaRPr>
                    </a:p>
                    <a:p>
                      <a:pPr>
                        <a:lnSpc>
                          <a:spcPct val="107000"/>
                        </a:lnSpc>
                        <a:spcAft>
                          <a:spcPts val="0"/>
                        </a:spcAft>
                      </a:pPr>
                      <a:r>
                        <a:rPr lang="de-AT" sz="1200" b="0" dirty="0">
                          <a:solidFill>
                            <a:schemeClr val="tx1"/>
                          </a:solidFill>
                          <a:effectLst/>
                        </a:rPr>
                        <a:t>§ 1. Das Wappen der Republik Österreich (Bundeswappen) ist im Art. 8a Abs. 2 B-VG bestimmt und entspricht der Zeichnung des Bundeswappens in der einen Bestandteil dieses Gesetzes bildenden </a:t>
                      </a:r>
                      <a:r>
                        <a:rPr lang="de-AT" sz="1200" b="0" dirty="0">
                          <a:solidFill>
                            <a:schemeClr val="tx1"/>
                          </a:solidFill>
                          <a:effectLst/>
                          <a:highlight>
                            <a:srgbClr val="FFFF00"/>
                          </a:highlight>
                        </a:rPr>
                        <a:t>digitalen Anlage 1 (Darstellung in Farbe und in Schwarz-Weiß)</a:t>
                      </a:r>
                      <a:endParaRPr lang="de-DE" sz="1200" b="0" dirty="0">
                        <a:solidFill>
                          <a:schemeClr val="tx1"/>
                        </a:solidFill>
                        <a:effectLst/>
                        <a:highlight>
                          <a:srgbClr val="FFFF00"/>
                        </a:highlight>
                      </a:endParaRPr>
                    </a:p>
                    <a:p>
                      <a:pPr>
                        <a:lnSpc>
                          <a:spcPct val="107000"/>
                        </a:lnSpc>
                        <a:spcAft>
                          <a:spcPts val="0"/>
                        </a:spcAft>
                      </a:pPr>
                      <a:r>
                        <a:rPr lang="de-AT" sz="1200" b="0" dirty="0">
                          <a:solidFill>
                            <a:schemeClr val="tx1"/>
                          </a:solidFill>
                          <a:effectLst/>
                        </a:rPr>
                        <a:t> </a:t>
                      </a:r>
                      <a:endParaRPr lang="de-DE" sz="12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6313" marR="46313" marT="0" marB="0">
                    <a:solidFill>
                      <a:schemeClr val="bg1"/>
                    </a:solidFill>
                  </a:tcPr>
                </a:tc>
                <a:extLst>
                  <a:ext uri="{0D108BD9-81ED-4DB2-BD59-A6C34878D82A}">
                    <a16:rowId xmlns:a16="http://schemas.microsoft.com/office/drawing/2014/main" val="4059729227"/>
                  </a:ext>
                </a:extLst>
              </a:tr>
              <a:tr h="1004818">
                <a:tc>
                  <a:txBody>
                    <a:bodyPr/>
                    <a:lstStyle/>
                    <a:p>
                      <a:pPr>
                        <a:lnSpc>
                          <a:spcPct val="107000"/>
                        </a:lnSpc>
                        <a:spcAft>
                          <a:spcPts val="0"/>
                        </a:spcAft>
                      </a:pPr>
                      <a:r>
                        <a:rPr lang="de-AT" sz="1200" b="0" dirty="0">
                          <a:solidFill>
                            <a:schemeClr val="tx1"/>
                          </a:solidFill>
                          <a:effectLst/>
                        </a:rPr>
                        <a:t>Das Siegel der Republik Österreich</a:t>
                      </a:r>
                      <a:endParaRPr lang="de-DE" sz="1200" b="0" dirty="0">
                        <a:solidFill>
                          <a:schemeClr val="tx1"/>
                        </a:solidFill>
                        <a:effectLst/>
                      </a:endParaRPr>
                    </a:p>
                    <a:p>
                      <a:pPr>
                        <a:lnSpc>
                          <a:spcPct val="107000"/>
                        </a:lnSpc>
                        <a:spcAft>
                          <a:spcPts val="0"/>
                        </a:spcAft>
                      </a:pPr>
                      <a:r>
                        <a:rPr lang="de-AT" sz="1200" b="0" dirty="0">
                          <a:solidFill>
                            <a:schemeClr val="tx1"/>
                          </a:solidFill>
                          <a:effectLst/>
                        </a:rPr>
                        <a:t> </a:t>
                      </a:r>
                      <a:endParaRPr lang="de-DE" sz="1200" b="0" dirty="0">
                        <a:solidFill>
                          <a:schemeClr val="tx1"/>
                        </a:solidFill>
                        <a:effectLst/>
                      </a:endParaRPr>
                    </a:p>
                    <a:p>
                      <a:pPr>
                        <a:lnSpc>
                          <a:spcPct val="107000"/>
                        </a:lnSpc>
                        <a:spcAft>
                          <a:spcPts val="0"/>
                        </a:spcAft>
                      </a:pPr>
                      <a:r>
                        <a:rPr lang="de-AT" sz="1200" b="0" dirty="0">
                          <a:solidFill>
                            <a:schemeClr val="tx1"/>
                          </a:solidFill>
                          <a:effectLst/>
                        </a:rPr>
                        <a:t>§ 2. (1) Das Siegel der Republik Österreich ist kreisförmig und trägt im oberen Halbkreis um das Bundeswappen die Aufschrift „Republik Österreich“.</a:t>
                      </a:r>
                      <a:endParaRPr lang="de-DE" sz="1200" b="0" dirty="0">
                        <a:solidFill>
                          <a:schemeClr val="tx1"/>
                        </a:solidFill>
                        <a:effectLst/>
                      </a:endParaRPr>
                    </a:p>
                    <a:p>
                      <a:pPr>
                        <a:lnSpc>
                          <a:spcPct val="107000"/>
                        </a:lnSpc>
                        <a:spcAft>
                          <a:spcPts val="0"/>
                        </a:spcAft>
                      </a:pPr>
                      <a:r>
                        <a:rPr lang="de-AT" sz="1200" b="0" dirty="0">
                          <a:solidFill>
                            <a:schemeClr val="tx1"/>
                          </a:solidFill>
                          <a:effectLst/>
                        </a:rPr>
                        <a:t>(2) Je ein Exemplar des Siegelstockes wird vom Bundespräsidenten und vom Bundeskanzler verwahrt.</a:t>
                      </a:r>
                      <a:endParaRPr lang="de-DE" sz="1200" b="0" dirty="0">
                        <a:solidFill>
                          <a:schemeClr val="tx1"/>
                        </a:solidFill>
                        <a:effectLst/>
                      </a:endParaRPr>
                    </a:p>
                    <a:p>
                      <a:pPr>
                        <a:lnSpc>
                          <a:spcPct val="107000"/>
                        </a:lnSpc>
                        <a:spcAft>
                          <a:spcPts val="0"/>
                        </a:spcAft>
                      </a:pPr>
                      <a:r>
                        <a:rPr lang="de-AT" sz="1200" b="0" dirty="0">
                          <a:solidFill>
                            <a:schemeClr val="tx1"/>
                          </a:solidFill>
                          <a:effectLst/>
                        </a:rPr>
                        <a:t>(3) Hartdruck- oder Farbstampiglien mit dem Bundeswappen und der Aufschrift „Republik Österreich“ im oberen Halbkreis gelten als Siegel im Sinne des Abs. 1.</a:t>
                      </a:r>
                      <a:endParaRPr lang="de-DE" sz="1200" b="0" dirty="0">
                        <a:solidFill>
                          <a:schemeClr val="tx1"/>
                        </a:solidFill>
                        <a:effectLst/>
                      </a:endParaRPr>
                    </a:p>
                    <a:p>
                      <a:pPr>
                        <a:lnSpc>
                          <a:spcPct val="107000"/>
                        </a:lnSpc>
                        <a:spcAft>
                          <a:spcPts val="0"/>
                        </a:spcAft>
                      </a:pPr>
                      <a:r>
                        <a:rPr lang="de-AT" sz="1200" b="0" dirty="0">
                          <a:solidFill>
                            <a:schemeClr val="tx1"/>
                          </a:solidFill>
                          <a:effectLst/>
                        </a:rPr>
                        <a:t> </a:t>
                      </a:r>
                      <a:endParaRPr lang="de-DE" sz="12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6313" marR="46313" marT="0" marB="0">
                    <a:solidFill>
                      <a:schemeClr val="bg1">
                        <a:lumMod val="85000"/>
                      </a:schemeClr>
                    </a:solidFill>
                  </a:tcPr>
                </a:tc>
                <a:tc>
                  <a:txBody>
                    <a:bodyPr/>
                    <a:lstStyle/>
                    <a:p>
                      <a:pPr>
                        <a:lnSpc>
                          <a:spcPct val="107000"/>
                        </a:lnSpc>
                        <a:spcAft>
                          <a:spcPts val="0"/>
                        </a:spcAft>
                      </a:pPr>
                      <a:r>
                        <a:rPr lang="de-AT" sz="1200" b="0" dirty="0">
                          <a:solidFill>
                            <a:schemeClr val="tx1"/>
                          </a:solidFill>
                          <a:effectLst/>
                        </a:rPr>
                        <a:t>Das Siegel der Republik Österreich</a:t>
                      </a:r>
                      <a:endParaRPr lang="de-DE" sz="1200" b="0" dirty="0">
                        <a:solidFill>
                          <a:schemeClr val="tx1"/>
                        </a:solidFill>
                        <a:effectLst/>
                      </a:endParaRPr>
                    </a:p>
                    <a:p>
                      <a:pPr>
                        <a:lnSpc>
                          <a:spcPct val="107000"/>
                        </a:lnSpc>
                        <a:spcAft>
                          <a:spcPts val="0"/>
                        </a:spcAft>
                      </a:pPr>
                      <a:r>
                        <a:rPr lang="de-AT" sz="1200" b="0" dirty="0">
                          <a:solidFill>
                            <a:schemeClr val="tx1"/>
                          </a:solidFill>
                          <a:effectLst/>
                        </a:rPr>
                        <a:t> </a:t>
                      </a:r>
                      <a:endParaRPr lang="de-DE" sz="1200" b="0" dirty="0">
                        <a:solidFill>
                          <a:schemeClr val="tx1"/>
                        </a:solidFill>
                        <a:effectLst/>
                      </a:endParaRPr>
                    </a:p>
                    <a:p>
                      <a:pPr>
                        <a:lnSpc>
                          <a:spcPct val="107000"/>
                        </a:lnSpc>
                        <a:spcAft>
                          <a:spcPts val="0"/>
                        </a:spcAft>
                      </a:pPr>
                      <a:r>
                        <a:rPr lang="de-AT" sz="1200" b="0" dirty="0">
                          <a:solidFill>
                            <a:schemeClr val="tx1"/>
                          </a:solidFill>
                          <a:effectLst/>
                        </a:rPr>
                        <a:t>§ 2. (1) Das Siegel der Republik Österreich ist kreisförmig und trägt im oberen Halbkreis um das Bundeswappen die Aufschrift „Republik Österreich“.</a:t>
                      </a:r>
                      <a:endParaRPr lang="de-DE" sz="1200" b="0" dirty="0">
                        <a:solidFill>
                          <a:schemeClr val="tx1"/>
                        </a:solidFill>
                        <a:effectLst/>
                      </a:endParaRPr>
                    </a:p>
                    <a:p>
                      <a:pPr>
                        <a:lnSpc>
                          <a:spcPct val="107000"/>
                        </a:lnSpc>
                        <a:spcAft>
                          <a:spcPts val="0"/>
                        </a:spcAft>
                      </a:pPr>
                      <a:r>
                        <a:rPr lang="de-AT" sz="1200" b="0" dirty="0">
                          <a:solidFill>
                            <a:schemeClr val="tx1"/>
                          </a:solidFill>
                          <a:effectLst/>
                        </a:rPr>
                        <a:t>(2) Je ein Exemplar des Siegelstockes wird vom Bundespräsidenten und vom Bundeskanzler verwahrt.</a:t>
                      </a:r>
                      <a:endParaRPr lang="de-DE" sz="1200" b="0" dirty="0">
                        <a:solidFill>
                          <a:schemeClr val="tx1"/>
                        </a:solidFill>
                        <a:effectLst/>
                      </a:endParaRPr>
                    </a:p>
                    <a:p>
                      <a:pPr>
                        <a:lnSpc>
                          <a:spcPct val="107000"/>
                        </a:lnSpc>
                        <a:spcAft>
                          <a:spcPts val="0"/>
                        </a:spcAft>
                      </a:pPr>
                      <a:r>
                        <a:rPr lang="de-AT" sz="1200" b="0" dirty="0">
                          <a:solidFill>
                            <a:schemeClr val="tx1"/>
                          </a:solidFill>
                          <a:effectLst/>
                        </a:rPr>
                        <a:t>(3) Hartdruck- oder Farbstampiglien mit dem Bundeswappen und der Aufschrift „Republik Österreich“ im oberen Halbkreis gelten als Siegel im Sinne des Abs. 1.</a:t>
                      </a:r>
                      <a:endParaRPr lang="de-DE" sz="1200" b="0" dirty="0">
                        <a:solidFill>
                          <a:schemeClr val="tx1"/>
                        </a:solidFill>
                        <a:effectLst/>
                      </a:endParaRPr>
                    </a:p>
                    <a:p>
                      <a:pPr>
                        <a:lnSpc>
                          <a:spcPct val="107000"/>
                        </a:lnSpc>
                        <a:spcAft>
                          <a:spcPts val="0"/>
                        </a:spcAft>
                      </a:pPr>
                      <a:r>
                        <a:rPr lang="de-AT" sz="1200" b="0" dirty="0">
                          <a:solidFill>
                            <a:schemeClr val="tx1"/>
                          </a:solidFill>
                          <a:effectLst/>
                        </a:rPr>
                        <a:t> </a:t>
                      </a:r>
                      <a:endParaRPr lang="de-DE" sz="12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6313" marR="46313" marT="0" marB="0">
                    <a:solidFill>
                      <a:schemeClr val="bg1"/>
                    </a:solidFill>
                  </a:tcPr>
                </a:tc>
                <a:extLst>
                  <a:ext uri="{0D108BD9-81ED-4DB2-BD59-A6C34878D82A}">
                    <a16:rowId xmlns:a16="http://schemas.microsoft.com/office/drawing/2014/main" val="409516348"/>
                  </a:ext>
                </a:extLst>
              </a:tr>
            </a:tbl>
          </a:graphicData>
        </a:graphic>
      </p:graphicFrame>
      <p:sp>
        <p:nvSpPr>
          <p:cNvPr id="3" name="Datumsplatzhalter 2">
            <a:extLst>
              <a:ext uri="{FF2B5EF4-FFF2-40B4-BE49-F238E27FC236}">
                <a16:creationId xmlns:a16="http://schemas.microsoft.com/office/drawing/2014/main" id="{C892C61D-04BF-4668-B82E-B77B42CE42E7}"/>
              </a:ext>
            </a:extLst>
          </p:cNvPr>
          <p:cNvSpPr>
            <a:spLocks noGrp="1"/>
          </p:cNvSpPr>
          <p:nvPr>
            <p:ph type="dt" sz="half" idx="10"/>
          </p:nvPr>
        </p:nvSpPr>
        <p:spPr/>
        <p:txBody>
          <a:bodyPr/>
          <a:lstStyle/>
          <a:p>
            <a:fld id="{5B9ED99A-9C58-4203-900D-BD2A91BB40FD}" type="datetime2">
              <a:rPr lang="de-DE" smtClean="0"/>
              <a:t>Samstag, 20. Juni 2020</a:t>
            </a:fld>
            <a:endParaRPr lang="de-DE"/>
          </a:p>
        </p:txBody>
      </p:sp>
      <p:sp>
        <p:nvSpPr>
          <p:cNvPr id="5" name="Foliennummernplatzhalter 4">
            <a:extLst>
              <a:ext uri="{FF2B5EF4-FFF2-40B4-BE49-F238E27FC236}">
                <a16:creationId xmlns:a16="http://schemas.microsoft.com/office/drawing/2014/main" id="{CF266347-EDA2-4551-A950-B577681F43CC}"/>
              </a:ext>
            </a:extLst>
          </p:cNvPr>
          <p:cNvSpPr>
            <a:spLocks noGrp="1"/>
          </p:cNvSpPr>
          <p:nvPr>
            <p:ph type="sldNum" sz="quarter" idx="12"/>
          </p:nvPr>
        </p:nvSpPr>
        <p:spPr/>
        <p:txBody>
          <a:bodyPr/>
          <a:lstStyle/>
          <a:p>
            <a:fld id="{557532D6-E53E-4B21-9F73-B60CD8648A44}" type="slidenum">
              <a:rPr lang="de-DE" smtClean="0"/>
              <a:t>2</a:t>
            </a:fld>
            <a:endParaRPr lang="de-DE"/>
          </a:p>
        </p:txBody>
      </p:sp>
      <p:sp>
        <p:nvSpPr>
          <p:cNvPr id="6" name="Textfeld 5">
            <a:extLst>
              <a:ext uri="{FF2B5EF4-FFF2-40B4-BE49-F238E27FC236}">
                <a16:creationId xmlns:a16="http://schemas.microsoft.com/office/drawing/2014/main" id="{B6A85859-FF8A-43AA-9058-1CA2AF22D59A}"/>
              </a:ext>
            </a:extLst>
          </p:cNvPr>
          <p:cNvSpPr txBox="1"/>
          <p:nvPr/>
        </p:nvSpPr>
        <p:spPr>
          <a:xfrm>
            <a:off x="2551614" y="136525"/>
            <a:ext cx="7717458" cy="369332"/>
          </a:xfrm>
          <a:prstGeom prst="rect">
            <a:avLst/>
          </a:prstGeom>
          <a:noFill/>
        </p:spPr>
        <p:txBody>
          <a:bodyPr wrap="square" rtlCol="0">
            <a:spAutoFit/>
          </a:bodyPr>
          <a:lstStyle/>
          <a:p>
            <a:r>
              <a:rPr lang="de-AT" dirty="0" err="1">
                <a:solidFill>
                  <a:srgbClr val="FF0000"/>
                </a:solidFill>
              </a:rPr>
              <a:t>Geltener</a:t>
            </a:r>
            <a:r>
              <a:rPr lang="de-AT" dirty="0">
                <a:solidFill>
                  <a:srgbClr val="FF0000"/>
                </a:solidFill>
              </a:rPr>
              <a:t> Text                                                                     </a:t>
            </a:r>
            <a:r>
              <a:rPr lang="de-AT" dirty="0">
                <a:solidFill>
                  <a:schemeClr val="accent1"/>
                </a:solidFill>
              </a:rPr>
              <a:t>Novellierung</a:t>
            </a:r>
            <a:endParaRPr lang="de-DE" dirty="0"/>
          </a:p>
        </p:txBody>
      </p:sp>
    </p:spTree>
    <p:extLst>
      <p:ext uri="{BB962C8B-B14F-4D97-AF65-F5344CB8AC3E}">
        <p14:creationId xmlns:p14="http://schemas.microsoft.com/office/powerpoint/2010/main" val="1738076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18FCF84E-E753-4D36-B77F-B4E102B4BFF0}"/>
              </a:ext>
            </a:extLst>
          </p:cNvPr>
          <p:cNvGraphicFramePr>
            <a:graphicFrameLocks noGrp="1"/>
          </p:cNvGraphicFramePr>
          <p:nvPr>
            <p:extLst>
              <p:ext uri="{D42A27DB-BD31-4B8C-83A1-F6EECF244321}">
                <p14:modId xmlns:p14="http://schemas.microsoft.com/office/powerpoint/2010/main" val="3101418495"/>
              </p:ext>
            </p:extLst>
          </p:nvPr>
        </p:nvGraphicFramePr>
        <p:xfrm>
          <a:off x="1066800" y="866402"/>
          <a:ext cx="9309132" cy="4491419"/>
        </p:xfrm>
        <a:graphic>
          <a:graphicData uri="http://schemas.openxmlformats.org/drawingml/2006/table">
            <a:tbl>
              <a:tblPr firstRow="1" firstCol="1" bandRow="1">
                <a:tableStyleId>{5C22544A-7EE6-4342-B048-85BDC9FD1C3A}</a:tableStyleId>
              </a:tblPr>
              <a:tblGrid>
                <a:gridCol w="4559653">
                  <a:extLst>
                    <a:ext uri="{9D8B030D-6E8A-4147-A177-3AD203B41FA5}">
                      <a16:colId xmlns:a16="http://schemas.microsoft.com/office/drawing/2014/main" val="290053088"/>
                    </a:ext>
                  </a:extLst>
                </a:gridCol>
                <a:gridCol w="4749479">
                  <a:extLst>
                    <a:ext uri="{9D8B030D-6E8A-4147-A177-3AD203B41FA5}">
                      <a16:colId xmlns:a16="http://schemas.microsoft.com/office/drawing/2014/main" val="3761632980"/>
                    </a:ext>
                  </a:extLst>
                </a:gridCol>
              </a:tblGrid>
              <a:tr h="2668944">
                <a:tc>
                  <a:txBody>
                    <a:bodyPr/>
                    <a:lstStyle/>
                    <a:p>
                      <a:pPr>
                        <a:lnSpc>
                          <a:spcPct val="107000"/>
                        </a:lnSpc>
                        <a:spcAft>
                          <a:spcPts val="0"/>
                        </a:spcAft>
                      </a:pPr>
                      <a:r>
                        <a:rPr lang="de-AT" sz="1200" b="1" dirty="0">
                          <a:solidFill>
                            <a:schemeClr val="tx1"/>
                          </a:solidFill>
                          <a:effectLst/>
                        </a:rPr>
                        <a:t>Die Farben und die Flagge der Republik Österreich</a:t>
                      </a:r>
                      <a:endParaRPr lang="de-DE" sz="1200" b="1" dirty="0">
                        <a:solidFill>
                          <a:schemeClr val="tx1"/>
                        </a:solidFill>
                        <a:effectLst/>
                      </a:endParaRPr>
                    </a:p>
                    <a:p>
                      <a:pPr>
                        <a:lnSpc>
                          <a:spcPct val="107000"/>
                        </a:lnSpc>
                        <a:spcAft>
                          <a:spcPts val="0"/>
                        </a:spcAft>
                      </a:pPr>
                      <a:r>
                        <a:rPr lang="de-AT" sz="1200" b="0" dirty="0">
                          <a:solidFill>
                            <a:schemeClr val="tx1"/>
                          </a:solidFill>
                          <a:effectLst/>
                        </a:rPr>
                        <a:t> </a:t>
                      </a:r>
                      <a:endParaRPr lang="de-DE" sz="1200" b="0" dirty="0">
                        <a:solidFill>
                          <a:schemeClr val="tx1"/>
                        </a:solidFill>
                        <a:effectLst/>
                      </a:endParaRPr>
                    </a:p>
                    <a:p>
                      <a:pPr>
                        <a:lnSpc>
                          <a:spcPct val="107000"/>
                        </a:lnSpc>
                        <a:spcAft>
                          <a:spcPts val="0"/>
                        </a:spcAft>
                      </a:pPr>
                      <a:r>
                        <a:rPr lang="de-AT" sz="1200" b="0" dirty="0">
                          <a:solidFill>
                            <a:schemeClr val="tx1"/>
                          </a:solidFill>
                          <a:effectLst/>
                        </a:rPr>
                        <a:t>§ 3. (1) Die Farben der Republik Österreich sind rot-weiß-rot.</a:t>
                      </a:r>
                      <a:endParaRPr lang="de-DE" sz="1200" b="0" dirty="0">
                        <a:solidFill>
                          <a:schemeClr val="tx1"/>
                        </a:solidFill>
                        <a:effectLst/>
                      </a:endParaRPr>
                    </a:p>
                    <a:p>
                      <a:pPr>
                        <a:lnSpc>
                          <a:spcPct val="107000"/>
                        </a:lnSpc>
                        <a:spcAft>
                          <a:spcPts val="0"/>
                        </a:spcAft>
                      </a:pPr>
                      <a:r>
                        <a:rPr lang="de-AT" sz="1200" b="0" dirty="0">
                          <a:solidFill>
                            <a:schemeClr val="tx1"/>
                          </a:solidFill>
                          <a:effectLst/>
                        </a:rPr>
                        <a:t> </a:t>
                      </a:r>
                      <a:endParaRPr lang="de-DE" sz="1200" b="0" dirty="0">
                        <a:solidFill>
                          <a:schemeClr val="tx1"/>
                        </a:solidFill>
                        <a:effectLst/>
                      </a:endParaRPr>
                    </a:p>
                    <a:p>
                      <a:pPr>
                        <a:lnSpc>
                          <a:spcPct val="107000"/>
                        </a:lnSpc>
                        <a:spcAft>
                          <a:spcPts val="0"/>
                        </a:spcAft>
                      </a:pPr>
                      <a:r>
                        <a:rPr lang="de-AT" sz="1200" b="0" dirty="0">
                          <a:solidFill>
                            <a:schemeClr val="tx1"/>
                          </a:solidFill>
                          <a:effectLst/>
                        </a:rPr>
                        <a:t>(2) Die Flagge der Republik Österreich besteht aus drei gleich breiten waagrechten Streifen, von denen der mittlere weiß, der obere und der untere rot sind.</a:t>
                      </a:r>
                      <a:endParaRPr lang="de-DE" sz="1200" b="0" dirty="0">
                        <a:solidFill>
                          <a:schemeClr val="tx1"/>
                        </a:solidFill>
                        <a:effectLst/>
                      </a:endParaRPr>
                    </a:p>
                    <a:p>
                      <a:pPr>
                        <a:lnSpc>
                          <a:spcPct val="107000"/>
                        </a:lnSpc>
                        <a:spcAft>
                          <a:spcPts val="0"/>
                        </a:spcAft>
                      </a:pPr>
                      <a:r>
                        <a:rPr lang="de-AT" sz="1200" b="0" dirty="0">
                          <a:solidFill>
                            <a:schemeClr val="tx1"/>
                          </a:solidFill>
                          <a:effectLst/>
                        </a:rPr>
                        <a:t> </a:t>
                      </a:r>
                      <a:endParaRPr lang="de-DE" sz="1200" b="0" dirty="0">
                        <a:solidFill>
                          <a:schemeClr val="tx1"/>
                        </a:solidFill>
                        <a:effectLst/>
                      </a:endParaRPr>
                    </a:p>
                    <a:p>
                      <a:pPr>
                        <a:lnSpc>
                          <a:spcPct val="107000"/>
                        </a:lnSpc>
                        <a:spcAft>
                          <a:spcPts val="0"/>
                        </a:spcAft>
                      </a:pPr>
                      <a:r>
                        <a:rPr lang="de-AT" sz="1200" b="0" dirty="0">
                          <a:solidFill>
                            <a:schemeClr val="tx1"/>
                          </a:solidFill>
                          <a:effectLst/>
                        </a:rPr>
                        <a:t>(3) Die Dienstflagge des Bundes entspricht der Flagge der Republik Österreich, weist aber außerdem in ihrer Mitte das Bundeswappen auf, welches gleichmäßig in die beiden roten Streifen hineinreicht. Das Verhältnis der Höhe der Dienstflagge des Bundes zu ihrer Länge ist zwei zu drei. Die Zeichnung der Dienstflagge des Bundes ist aus der einen Bestandteil dieses Gesetzes bildenden Anlage 2 ersichtlich.</a:t>
                      </a:r>
                      <a:endParaRPr lang="de-DE" sz="1200" b="0" dirty="0">
                        <a:solidFill>
                          <a:schemeClr val="tx1"/>
                        </a:solidFill>
                        <a:effectLst/>
                      </a:endParaRPr>
                    </a:p>
                    <a:p>
                      <a:pPr>
                        <a:lnSpc>
                          <a:spcPct val="107000"/>
                        </a:lnSpc>
                        <a:spcAft>
                          <a:spcPts val="0"/>
                        </a:spcAft>
                      </a:pPr>
                      <a:r>
                        <a:rPr lang="de-AT" sz="1200" b="0" dirty="0">
                          <a:solidFill>
                            <a:schemeClr val="tx1"/>
                          </a:solidFill>
                          <a:effectLst/>
                        </a:rPr>
                        <a:t> </a:t>
                      </a:r>
                      <a:endParaRPr lang="de-DE" sz="1200" b="0" dirty="0">
                        <a:solidFill>
                          <a:schemeClr val="tx1"/>
                        </a:solidFill>
                        <a:effectLst/>
                      </a:endParaRPr>
                    </a:p>
                    <a:p>
                      <a:pPr>
                        <a:lnSpc>
                          <a:spcPct val="107000"/>
                        </a:lnSpc>
                        <a:spcAft>
                          <a:spcPts val="0"/>
                        </a:spcAft>
                      </a:pPr>
                      <a:r>
                        <a:rPr lang="de-AT" sz="1200" b="0" dirty="0">
                          <a:solidFill>
                            <a:schemeClr val="tx1"/>
                          </a:solidFill>
                          <a:effectLst/>
                          <a:highlight>
                            <a:srgbClr val="00FFFF"/>
                          </a:highlight>
                        </a:rPr>
                        <a:t>(Anm.: Die Anlage wird aus technischen Gründen nicht wiedergegeben.)</a:t>
                      </a:r>
                      <a:r>
                        <a:rPr lang="de-AT" sz="1200" b="0" dirty="0">
                          <a:solidFill>
                            <a:schemeClr val="tx1"/>
                          </a:solidFill>
                          <a:effectLst/>
                        </a:rPr>
                        <a:t> </a:t>
                      </a:r>
                      <a:endParaRPr lang="de-DE" sz="1200" b="0" dirty="0">
                        <a:solidFill>
                          <a:schemeClr val="tx1"/>
                        </a:solidFill>
                        <a:effectLst/>
                      </a:endParaRPr>
                    </a:p>
                    <a:p>
                      <a:pPr>
                        <a:lnSpc>
                          <a:spcPct val="107000"/>
                        </a:lnSpc>
                        <a:spcAft>
                          <a:spcPts val="0"/>
                        </a:spcAft>
                      </a:pPr>
                      <a:r>
                        <a:rPr lang="de-AT" sz="1200" b="0" dirty="0">
                          <a:solidFill>
                            <a:schemeClr val="tx1"/>
                          </a:solidFill>
                          <a:effectLst/>
                        </a:rPr>
                        <a:t> </a:t>
                      </a:r>
                      <a:endParaRPr lang="de-DE" sz="1200" b="0" dirty="0">
                        <a:solidFill>
                          <a:schemeClr val="tx1"/>
                        </a:solidFill>
                        <a:effectLst/>
                      </a:endParaRPr>
                    </a:p>
                    <a:p>
                      <a:pPr>
                        <a:lnSpc>
                          <a:spcPct val="107000"/>
                        </a:lnSpc>
                        <a:spcAft>
                          <a:spcPts val="0"/>
                        </a:spcAft>
                      </a:pPr>
                      <a:r>
                        <a:rPr lang="de-AT" sz="1200" b="0" dirty="0">
                          <a:solidFill>
                            <a:schemeClr val="tx1"/>
                          </a:solidFill>
                          <a:effectLst/>
                        </a:rPr>
                        <a:t>(4) Die im Seeschiffahrtsgesetz, BGBl. Nr. 174/1981, enthaltenen Bestimmungen über die Flagge der Republik Österreich zur See (Seeflagge) werden durch dieses Bundesgesetz nicht berührt.</a:t>
                      </a:r>
                      <a:endParaRPr lang="de-DE" sz="1200" b="0" dirty="0">
                        <a:solidFill>
                          <a:schemeClr val="tx1"/>
                        </a:solidFill>
                        <a:effectLst/>
                      </a:endParaRPr>
                    </a:p>
                    <a:p>
                      <a:pPr>
                        <a:lnSpc>
                          <a:spcPct val="107000"/>
                        </a:lnSpc>
                        <a:spcAft>
                          <a:spcPts val="0"/>
                        </a:spcAft>
                      </a:pPr>
                      <a:r>
                        <a:rPr lang="de-AT" sz="1200" b="0" dirty="0">
                          <a:solidFill>
                            <a:schemeClr val="tx1"/>
                          </a:solidFill>
                          <a:effectLst/>
                        </a:rPr>
                        <a:t> </a:t>
                      </a:r>
                      <a:endParaRPr lang="de-DE" sz="1200" b="0" dirty="0">
                        <a:solidFill>
                          <a:schemeClr val="tx1"/>
                        </a:solidFill>
                        <a:effectLst/>
                      </a:endParaRPr>
                    </a:p>
                    <a:p>
                      <a:pPr>
                        <a:lnSpc>
                          <a:spcPct val="107000"/>
                        </a:lnSpc>
                        <a:spcAft>
                          <a:spcPts val="0"/>
                        </a:spcAft>
                      </a:pPr>
                      <a:r>
                        <a:rPr lang="de-AT" sz="1200" b="0" dirty="0">
                          <a:solidFill>
                            <a:schemeClr val="tx1"/>
                          </a:solidFill>
                          <a:effectLst/>
                        </a:rPr>
                        <a:t> </a:t>
                      </a:r>
                      <a:endParaRPr lang="de-DE" sz="12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6313" marR="46313" marT="0" marB="0">
                    <a:solidFill>
                      <a:schemeClr val="bg2">
                        <a:lumMod val="90000"/>
                      </a:schemeClr>
                    </a:solidFill>
                  </a:tcPr>
                </a:tc>
                <a:tc>
                  <a:txBody>
                    <a:bodyPr/>
                    <a:lstStyle/>
                    <a:p>
                      <a:pPr>
                        <a:lnSpc>
                          <a:spcPct val="107000"/>
                        </a:lnSpc>
                        <a:spcAft>
                          <a:spcPts val="0"/>
                        </a:spcAft>
                      </a:pPr>
                      <a:r>
                        <a:rPr lang="de-AT" sz="1200" b="1" dirty="0">
                          <a:solidFill>
                            <a:schemeClr val="tx1"/>
                          </a:solidFill>
                          <a:effectLst/>
                        </a:rPr>
                        <a:t>Die Farben und die Flagge der Republik Österreich</a:t>
                      </a:r>
                      <a:endParaRPr lang="de-DE" sz="1200" b="1" dirty="0">
                        <a:solidFill>
                          <a:schemeClr val="tx1"/>
                        </a:solidFill>
                        <a:effectLst/>
                      </a:endParaRPr>
                    </a:p>
                    <a:p>
                      <a:pPr>
                        <a:lnSpc>
                          <a:spcPct val="107000"/>
                        </a:lnSpc>
                        <a:spcAft>
                          <a:spcPts val="0"/>
                        </a:spcAft>
                      </a:pPr>
                      <a:r>
                        <a:rPr lang="de-AT" sz="1200" b="0" dirty="0">
                          <a:solidFill>
                            <a:schemeClr val="tx1"/>
                          </a:solidFill>
                          <a:effectLst/>
                        </a:rPr>
                        <a:t> </a:t>
                      </a:r>
                      <a:endParaRPr lang="de-DE" sz="1200" b="0" dirty="0">
                        <a:solidFill>
                          <a:schemeClr val="tx1"/>
                        </a:solidFill>
                        <a:effectLst/>
                      </a:endParaRPr>
                    </a:p>
                    <a:p>
                      <a:pPr>
                        <a:lnSpc>
                          <a:spcPct val="107000"/>
                        </a:lnSpc>
                        <a:spcAft>
                          <a:spcPts val="0"/>
                        </a:spcAft>
                      </a:pPr>
                      <a:r>
                        <a:rPr lang="de-AT" sz="1200" b="0" dirty="0">
                          <a:solidFill>
                            <a:schemeClr val="tx1"/>
                          </a:solidFill>
                          <a:effectLst/>
                        </a:rPr>
                        <a:t>§ 3. (1) Die Farben der Republik Österreich sind rot-weiß-rot.</a:t>
                      </a:r>
                      <a:endParaRPr lang="de-DE" sz="1200" b="0" dirty="0">
                        <a:solidFill>
                          <a:schemeClr val="tx1"/>
                        </a:solidFill>
                        <a:effectLst/>
                      </a:endParaRPr>
                    </a:p>
                    <a:p>
                      <a:pPr>
                        <a:lnSpc>
                          <a:spcPct val="107000"/>
                        </a:lnSpc>
                        <a:spcAft>
                          <a:spcPts val="0"/>
                        </a:spcAft>
                      </a:pPr>
                      <a:r>
                        <a:rPr lang="de-AT" sz="1200" b="0" dirty="0">
                          <a:solidFill>
                            <a:schemeClr val="tx1"/>
                          </a:solidFill>
                          <a:effectLst/>
                        </a:rPr>
                        <a:t> </a:t>
                      </a:r>
                      <a:endParaRPr lang="de-DE" sz="1200" b="0" dirty="0">
                        <a:solidFill>
                          <a:schemeClr val="tx1"/>
                        </a:solidFill>
                        <a:effectLst/>
                      </a:endParaRPr>
                    </a:p>
                    <a:p>
                      <a:pPr>
                        <a:lnSpc>
                          <a:spcPct val="107000"/>
                        </a:lnSpc>
                        <a:spcAft>
                          <a:spcPts val="0"/>
                        </a:spcAft>
                      </a:pPr>
                      <a:r>
                        <a:rPr lang="de-AT" sz="1200" b="0" dirty="0">
                          <a:solidFill>
                            <a:schemeClr val="tx1"/>
                          </a:solidFill>
                          <a:effectLst/>
                        </a:rPr>
                        <a:t>(2) Die Flagge der Republik Österreich besteht aus drei gleich breiten waagrechten Streifen, von denen der mittlere weiß, der obere und der untere rot sind. </a:t>
                      </a:r>
                      <a:r>
                        <a:rPr lang="de-AT" sz="1200" b="0" dirty="0">
                          <a:solidFill>
                            <a:schemeClr val="tx1"/>
                          </a:solidFill>
                          <a:effectLst/>
                          <a:highlight>
                            <a:srgbClr val="FFFF00"/>
                          </a:highlight>
                        </a:rPr>
                        <a:t>Das Verhältnis der Höhe der Flagge der Republik Österreich zu ihrer Länge ist zwei zu drei. </a:t>
                      </a:r>
                      <a:endParaRPr lang="de-DE" sz="1200" b="0" dirty="0">
                        <a:solidFill>
                          <a:schemeClr val="tx1"/>
                        </a:solidFill>
                        <a:effectLst/>
                        <a:highlight>
                          <a:srgbClr val="FFFF00"/>
                        </a:highlight>
                      </a:endParaRPr>
                    </a:p>
                    <a:p>
                      <a:pPr>
                        <a:lnSpc>
                          <a:spcPct val="107000"/>
                        </a:lnSpc>
                        <a:spcAft>
                          <a:spcPts val="0"/>
                        </a:spcAft>
                      </a:pPr>
                      <a:r>
                        <a:rPr lang="de-AT" sz="1200" b="0" dirty="0">
                          <a:solidFill>
                            <a:schemeClr val="tx1"/>
                          </a:solidFill>
                          <a:effectLst/>
                        </a:rPr>
                        <a:t> </a:t>
                      </a:r>
                      <a:endParaRPr lang="de-DE" sz="1200" b="0" dirty="0">
                        <a:solidFill>
                          <a:schemeClr val="tx1"/>
                        </a:solidFill>
                        <a:effectLst/>
                      </a:endParaRPr>
                    </a:p>
                    <a:p>
                      <a:pPr>
                        <a:lnSpc>
                          <a:spcPct val="107000"/>
                        </a:lnSpc>
                        <a:spcAft>
                          <a:spcPts val="0"/>
                        </a:spcAft>
                      </a:pPr>
                      <a:r>
                        <a:rPr lang="de-AT" sz="1200" b="0" dirty="0">
                          <a:solidFill>
                            <a:schemeClr val="tx1"/>
                          </a:solidFill>
                          <a:effectLst/>
                          <a:highlight>
                            <a:srgbClr val="FFFF00"/>
                          </a:highlight>
                        </a:rPr>
                        <a:t>(3) Es ist zulässig, die Flagge der Republik Österreich mit aufgelegtem Bundeswappen zu führen und zu verwenden. In diesem Fall steht das Bundeswappen zentral. Seine Höhe beträgt 43% der Höhe der Flagge; Zunge und Waffen des Adlers befinden sich im weißen Streifen.</a:t>
                      </a:r>
                      <a:endParaRPr lang="de-DE" sz="1200" b="0" dirty="0">
                        <a:solidFill>
                          <a:schemeClr val="tx1"/>
                        </a:solidFill>
                        <a:effectLst/>
                        <a:highlight>
                          <a:srgbClr val="FFFF00"/>
                        </a:highlight>
                      </a:endParaRPr>
                    </a:p>
                    <a:p>
                      <a:pPr>
                        <a:lnSpc>
                          <a:spcPct val="107000"/>
                        </a:lnSpc>
                        <a:spcAft>
                          <a:spcPts val="0"/>
                        </a:spcAft>
                      </a:pPr>
                      <a:br>
                        <a:rPr lang="de-AT" sz="1200" b="0" dirty="0">
                          <a:solidFill>
                            <a:schemeClr val="tx1"/>
                          </a:solidFill>
                          <a:effectLst/>
                        </a:rPr>
                      </a:br>
                      <a:r>
                        <a:rPr lang="de-AT" sz="1200" b="0" dirty="0">
                          <a:solidFill>
                            <a:schemeClr val="tx1"/>
                          </a:solidFill>
                          <a:effectLst/>
                          <a:highlight>
                            <a:srgbClr val="FFFF00"/>
                          </a:highlight>
                        </a:rPr>
                        <a:t>Die Zeichnung der Flagge der Republik Österreich ohne und mit dem Bundeswappen ist aus der einen Bestandteil dieses Gesetzes bildenden digitalen Anlage 2 ersichtlich.</a:t>
                      </a:r>
                      <a:endParaRPr lang="de-DE" sz="1200" b="0" dirty="0">
                        <a:solidFill>
                          <a:schemeClr val="tx1"/>
                        </a:solidFill>
                        <a:effectLst/>
                        <a:highlight>
                          <a:srgbClr val="FFFF00"/>
                        </a:highlight>
                      </a:endParaRPr>
                    </a:p>
                    <a:p>
                      <a:pPr>
                        <a:lnSpc>
                          <a:spcPct val="107000"/>
                        </a:lnSpc>
                        <a:spcAft>
                          <a:spcPts val="0"/>
                        </a:spcAft>
                      </a:pPr>
                      <a:r>
                        <a:rPr lang="de-AT" sz="1200" b="0" dirty="0">
                          <a:solidFill>
                            <a:schemeClr val="tx1"/>
                          </a:solidFill>
                          <a:effectLst/>
                          <a:highlight>
                            <a:srgbClr val="FFFF00"/>
                          </a:highlight>
                        </a:rPr>
                        <a:t> </a:t>
                      </a:r>
                      <a:endParaRPr lang="de-DE" sz="1200" b="0" dirty="0">
                        <a:solidFill>
                          <a:schemeClr val="tx1"/>
                        </a:solidFill>
                        <a:effectLst/>
                        <a:highlight>
                          <a:srgbClr val="FFFF00"/>
                        </a:highlight>
                      </a:endParaRPr>
                    </a:p>
                    <a:p>
                      <a:pPr>
                        <a:lnSpc>
                          <a:spcPct val="107000"/>
                        </a:lnSpc>
                        <a:spcAft>
                          <a:spcPts val="0"/>
                        </a:spcAft>
                      </a:pPr>
                      <a:r>
                        <a:rPr lang="de-AT" sz="1200" b="0" dirty="0">
                          <a:solidFill>
                            <a:schemeClr val="tx1"/>
                          </a:solidFill>
                          <a:effectLst/>
                        </a:rPr>
                        <a:t>4) Die im Seeschiffahrtsgesetz, BGBl. Nr. 174/1981, enthaltenen Bestimmungen über die Flagge der Republik Österreich zur See (Seeflagge) werden durch dieses Bundesgesetz nicht berührt.</a:t>
                      </a:r>
                      <a:endParaRPr lang="de-DE" sz="1200" b="0" dirty="0">
                        <a:solidFill>
                          <a:schemeClr val="tx1"/>
                        </a:solidFill>
                        <a:effectLst/>
                      </a:endParaRPr>
                    </a:p>
                    <a:p>
                      <a:pPr>
                        <a:lnSpc>
                          <a:spcPct val="107000"/>
                        </a:lnSpc>
                        <a:spcAft>
                          <a:spcPts val="0"/>
                        </a:spcAft>
                      </a:pPr>
                      <a:r>
                        <a:rPr lang="de-AT" sz="1200" b="0" dirty="0">
                          <a:solidFill>
                            <a:schemeClr val="tx1"/>
                          </a:solidFill>
                          <a:effectLst/>
                        </a:rPr>
                        <a:t> </a:t>
                      </a:r>
                      <a:endParaRPr lang="de-DE" sz="1200" b="0" dirty="0">
                        <a:solidFill>
                          <a:schemeClr val="tx1"/>
                        </a:solidFill>
                        <a:effectLst/>
                      </a:endParaRPr>
                    </a:p>
                    <a:p>
                      <a:pPr>
                        <a:lnSpc>
                          <a:spcPct val="107000"/>
                        </a:lnSpc>
                        <a:spcAft>
                          <a:spcPts val="0"/>
                        </a:spcAft>
                      </a:pPr>
                      <a:r>
                        <a:rPr lang="de-AT" sz="1200" b="0" dirty="0">
                          <a:solidFill>
                            <a:schemeClr val="tx1"/>
                          </a:solidFill>
                          <a:effectLst/>
                        </a:rPr>
                        <a:t> </a:t>
                      </a:r>
                      <a:endParaRPr lang="de-DE" sz="12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6313" marR="46313" marT="0" marB="0">
                    <a:solidFill>
                      <a:schemeClr val="bg1"/>
                    </a:solidFill>
                  </a:tcPr>
                </a:tc>
                <a:extLst>
                  <a:ext uri="{0D108BD9-81ED-4DB2-BD59-A6C34878D82A}">
                    <a16:rowId xmlns:a16="http://schemas.microsoft.com/office/drawing/2014/main" val="2276431263"/>
                  </a:ext>
                </a:extLst>
              </a:tr>
            </a:tbl>
          </a:graphicData>
        </a:graphic>
      </p:graphicFrame>
      <p:sp>
        <p:nvSpPr>
          <p:cNvPr id="3" name="Datumsplatzhalter 2">
            <a:extLst>
              <a:ext uri="{FF2B5EF4-FFF2-40B4-BE49-F238E27FC236}">
                <a16:creationId xmlns:a16="http://schemas.microsoft.com/office/drawing/2014/main" id="{347119BD-9D4F-480E-A603-6C8C480D502A}"/>
              </a:ext>
            </a:extLst>
          </p:cNvPr>
          <p:cNvSpPr>
            <a:spLocks noGrp="1"/>
          </p:cNvSpPr>
          <p:nvPr>
            <p:ph type="dt" sz="half" idx="10"/>
          </p:nvPr>
        </p:nvSpPr>
        <p:spPr/>
        <p:txBody>
          <a:bodyPr/>
          <a:lstStyle/>
          <a:p>
            <a:fld id="{6DB42562-D33B-462A-8065-5E2FD7C25001}" type="datetime2">
              <a:rPr lang="de-DE" smtClean="0"/>
              <a:t>Samstag, 20. Juni 2020</a:t>
            </a:fld>
            <a:endParaRPr lang="de-DE"/>
          </a:p>
        </p:txBody>
      </p:sp>
      <p:sp>
        <p:nvSpPr>
          <p:cNvPr id="5" name="Foliennummernplatzhalter 4">
            <a:extLst>
              <a:ext uri="{FF2B5EF4-FFF2-40B4-BE49-F238E27FC236}">
                <a16:creationId xmlns:a16="http://schemas.microsoft.com/office/drawing/2014/main" id="{ECEAE603-A7CC-4528-87CC-5DF7C490CE90}"/>
              </a:ext>
            </a:extLst>
          </p:cNvPr>
          <p:cNvSpPr>
            <a:spLocks noGrp="1"/>
          </p:cNvSpPr>
          <p:nvPr>
            <p:ph type="sldNum" sz="quarter" idx="12"/>
          </p:nvPr>
        </p:nvSpPr>
        <p:spPr/>
        <p:txBody>
          <a:bodyPr/>
          <a:lstStyle/>
          <a:p>
            <a:fld id="{557532D6-E53E-4B21-9F73-B60CD8648A44}" type="slidenum">
              <a:rPr lang="de-DE" smtClean="0"/>
              <a:t>3</a:t>
            </a:fld>
            <a:endParaRPr lang="de-DE"/>
          </a:p>
        </p:txBody>
      </p:sp>
      <p:sp>
        <p:nvSpPr>
          <p:cNvPr id="6" name="Textfeld 5">
            <a:extLst>
              <a:ext uri="{FF2B5EF4-FFF2-40B4-BE49-F238E27FC236}">
                <a16:creationId xmlns:a16="http://schemas.microsoft.com/office/drawing/2014/main" id="{81809C97-DA7F-4EA6-A6FE-31F0D4AD256C}"/>
              </a:ext>
            </a:extLst>
          </p:cNvPr>
          <p:cNvSpPr txBox="1"/>
          <p:nvPr/>
        </p:nvSpPr>
        <p:spPr>
          <a:xfrm>
            <a:off x="2551614" y="136525"/>
            <a:ext cx="7717458" cy="369332"/>
          </a:xfrm>
          <a:prstGeom prst="rect">
            <a:avLst/>
          </a:prstGeom>
          <a:noFill/>
        </p:spPr>
        <p:txBody>
          <a:bodyPr wrap="square" rtlCol="0">
            <a:spAutoFit/>
          </a:bodyPr>
          <a:lstStyle/>
          <a:p>
            <a:r>
              <a:rPr lang="de-AT" dirty="0" err="1">
                <a:solidFill>
                  <a:srgbClr val="FF0000"/>
                </a:solidFill>
              </a:rPr>
              <a:t>Geltener</a:t>
            </a:r>
            <a:r>
              <a:rPr lang="de-AT" dirty="0">
                <a:solidFill>
                  <a:srgbClr val="FF0000"/>
                </a:solidFill>
              </a:rPr>
              <a:t> Text                                                                     </a:t>
            </a:r>
            <a:r>
              <a:rPr lang="de-AT" dirty="0">
                <a:solidFill>
                  <a:schemeClr val="accent1"/>
                </a:solidFill>
              </a:rPr>
              <a:t>Novellierung</a:t>
            </a:r>
            <a:endParaRPr lang="de-DE" dirty="0"/>
          </a:p>
        </p:txBody>
      </p:sp>
    </p:spTree>
    <p:extLst>
      <p:ext uri="{BB962C8B-B14F-4D97-AF65-F5344CB8AC3E}">
        <p14:creationId xmlns:p14="http://schemas.microsoft.com/office/powerpoint/2010/main" val="566199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E35E6E2-01D3-465D-B47B-C63B26E764E4}"/>
              </a:ext>
            </a:extLst>
          </p:cNvPr>
          <p:cNvSpPr>
            <a:spLocks noGrp="1"/>
          </p:cNvSpPr>
          <p:nvPr>
            <p:ph type="dt" sz="half" idx="10"/>
          </p:nvPr>
        </p:nvSpPr>
        <p:spPr>
          <a:xfrm>
            <a:off x="847165" y="6342903"/>
            <a:ext cx="2743200" cy="365125"/>
          </a:xfrm>
        </p:spPr>
        <p:txBody>
          <a:bodyPr/>
          <a:lstStyle/>
          <a:p>
            <a:fld id="{B9E56550-FEF5-4371-A8B9-E9F877640606}" type="datetime2">
              <a:rPr lang="de-DE" b="1" smtClean="0"/>
              <a:t>Samstag, 20. Juni 2020</a:t>
            </a:fld>
            <a:endParaRPr lang="de-DE" b="1"/>
          </a:p>
        </p:txBody>
      </p:sp>
      <p:sp>
        <p:nvSpPr>
          <p:cNvPr id="4" name="Foliennummernplatzhalter 3">
            <a:extLst>
              <a:ext uri="{FF2B5EF4-FFF2-40B4-BE49-F238E27FC236}">
                <a16:creationId xmlns:a16="http://schemas.microsoft.com/office/drawing/2014/main" id="{A8C6E139-7F3C-4624-8F13-BC10765857A6}"/>
              </a:ext>
            </a:extLst>
          </p:cNvPr>
          <p:cNvSpPr>
            <a:spLocks noGrp="1"/>
          </p:cNvSpPr>
          <p:nvPr>
            <p:ph type="sldNum" sz="quarter" idx="12"/>
          </p:nvPr>
        </p:nvSpPr>
        <p:spPr>
          <a:xfrm>
            <a:off x="8619565" y="6342903"/>
            <a:ext cx="2743200" cy="365125"/>
          </a:xfrm>
        </p:spPr>
        <p:txBody>
          <a:bodyPr/>
          <a:lstStyle/>
          <a:p>
            <a:fld id="{557532D6-E53E-4B21-9F73-B60CD8648A44}" type="slidenum">
              <a:rPr lang="de-DE" b="1" smtClean="0"/>
              <a:t>4</a:t>
            </a:fld>
            <a:endParaRPr lang="de-DE" b="1"/>
          </a:p>
        </p:txBody>
      </p:sp>
      <p:graphicFrame>
        <p:nvGraphicFramePr>
          <p:cNvPr id="6" name="Tabelle 5">
            <a:extLst>
              <a:ext uri="{FF2B5EF4-FFF2-40B4-BE49-F238E27FC236}">
                <a16:creationId xmlns:a16="http://schemas.microsoft.com/office/drawing/2014/main" id="{006FFBD1-B521-4921-98AF-E6859C783127}"/>
              </a:ext>
            </a:extLst>
          </p:cNvPr>
          <p:cNvGraphicFramePr>
            <a:graphicFrameLocks noGrp="1"/>
          </p:cNvGraphicFramePr>
          <p:nvPr>
            <p:extLst>
              <p:ext uri="{D42A27DB-BD31-4B8C-83A1-F6EECF244321}">
                <p14:modId xmlns:p14="http://schemas.microsoft.com/office/powerpoint/2010/main" val="3880656011"/>
              </p:ext>
            </p:extLst>
          </p:nvPr>
        </p:nvGraphicFramePr>
        <p:xfrm>
          <a:off x="439265" y="759887"/>
          <a:ext cx="9055641" cy="5665661"/>
        </p:xfrm>
        <a:graphic>
          <a:graphicData uri="http://schemas.openxmlformats.org/drawingml/2006/table">
            <a:tbl>
              <a:tblPr firstRow="1" firstCol="1" bandRow="1">
                <a:tableStyleId>{5C22544A-7EE6-4342-B048-85BDC9FD1C3A}</a:tableStyleId>
              </a:tblPr>
              <a:tblGrid>
                <a:gridCol w="4487451">
                  <a:extLst>
                    <a:ext uri="{9D8B030D-6E8A-4147-A177-3AD203B41FA5}">
                      <a16:colId xmlns:a16="http://schemas.microsoft.com/office/drawing/2014/main" val="1135462632"/>
                    </a:ext>
                  </a:extLst>
                </a:gridCol>
                <a:gridCol w="4568190">
                  <a:extLst>
                    <a:ext uri="{9D8B030D-6E8A-4147-A177-3AD203B41FA5}">
                      <a16:colId xmlns:a16="http://schemas.microsoft.com/office/drawing/2014/main" val="3696841644"/>
                    </a:ext>
                  </a:extLst>
                </a:gridCol>
              </a:tblGrid>
              <a:tr h="0">
                <a:tc>
                  <a:txBody>
                    <a:bodyPr/>
                    <a:lstStyle/>
                    <a:p>
                      <a:pPr>
                        <a:lnSpc>
                          <a:spcPct val="107000"/>
                        </a:lnSpc>
                        <a:spcAft>
                          <a:spcPts val="0"/>
                        </a:spcAft>
                      </a:pPr>
                      <a:r>
                        <a:rPr lang="de-AT" sz="1200" b="1" dirty="0">
                          <a:solidFill>
                            <a:schemeClr val="tx1"/>
                          </a:solidFill>
                          <a:effectLst/>
                        </a:rPr>
                        <a:t>Das Recht zum Führen des Bundeswappens</a:t>
                      </a:r>
                      <a:endParaRPr lang="de-DE" sz="1200" b="1" dirty="0">
                        <a:solidFill>
                          <a:schemeClr val="tx1"/>
                        </a:solidFill>
                        <a:effectLst/>
                      </a:endParaRPr>
                    </a:p>
                    <a:p>
                      <a:pPr>
                        <a:lnSpc>
                          <a:spcPct val="107000"/>
                        </a:lnSpc>
                        <a:spcAft>
                          <a:spcPts val="0"/>
                        </a:spcAft>
                      </a:pPr>
                      <a:r>
                        <a:rPr lang="de-AT" sz="1200" b="0" dirty="0">
                          <a:solidFill>
                            <a:schemeClr val="tx1"/>
                          </a:solidFill>
                          <a:effectLst/>
                        </a:rPr>
                        <a:t> </a:t>
                      </a:r>
                      <a:endParaRPr lang="de-DE" sz="1200" b="0" dirty="0">
                        <a:solidFill>
                          <a:schemeClr val="tx1"/>
                        </a:solidFill>
                        <a:effectLst/>
                      </a:endParaRPr>
                    </a:p>
                    <a:p>
                      <a:pPr>
                        <a:lnSpc>
                          <a:spcPct val="107000"/>
                        </a:lnSpc>
                        <a:spcAft>
                          <a:spcPts val="0"/>
                        </a:spcAft>
                      </a:pPr>
                      <a:r>
                        <a:rPr lang="de-AT" sz="1200" b="0" dirty="0">
                          <a:solidFill>
                            <a:schemeClr val="tx1"/>
                          </a:solidFill>
                          <a:effectLst/>
                        </a:rPr>
                        <a:t> </a:t>
                      </a:r>
                      <a:endParaRPr lang="de-DE" sz="1200" b="0" dirty="0">
                        <a:solidFill>
                          <a:schemeClr val="tx1"/>
                        </a:solidFill>
                        <a:effectLst/>
                      </a:endParaRPr>
                    </a:p>
                    <a:p>
                      <a:pPr>
                        <a:lnSpc>
                          <a:spcPct val="107000"/>
                        </a:lnSpc>
                        <a:spcAft>
                          <a:spcPts val="0"/>
                        </a:spcAft>
                      </a:pPr>
                      <a:r>
                        <a:rPr lang="de-AT" sz="1200" b="0" dirty="0">
                          <a:solidFill>
                            <a:schemeClr val="tx1"/>
                          </a:solidFill>
                          <a:effectLst/>
                        </a:rPr>
                        <a:t>§ 4. (1) Das Bundeswappen führt im Sinne dieses Bundesgesetzes, wer es in Ausübung staatlicher Funktionen verwendet.</a:t>
                      </a:r>
                      <a:endParaRPr lang="de-DE" sz="1200" b="0" dirty="0">
                        <a:solidFill>
                          <a:schemeClr val="tx1"/>
                        </a:solidFill>
                        <a:effectLst/>
                      </a:endParaRPr>
                    </a:p>
                    <a:p>
                      <a:pPr>
                        <a:lnSpc>
                          <a:spcPct val="107000"/>
                        </a:lnSpc>
                        <a:spcAft>
                          <a:spcPts val="0"/>
                        </a:spcAft>
                      </a:pPr>
                      <a:r>
                        <a:rPr lang="de-AT" sz="1200" b="0" dirty="0">
                          <a:solidFill>
                            <a:schemeClr val="tx1"/>
                          </a:solidFill>
                          <a:effectLst/>
                        </a:rPr>
                        <a:t> </a:t>
                      </a:r>
                      <a:endParaRPr lang="de-DE" sz="1200" b="0" dirty="0">
                        <a:solidFill>
                          <a:schemeClr val="tx1"/>
                        </a:solidFill>
                        <a:effectLst/>
                      </a:endParaRPr>
                    </a:p>
                    <a:p>
                      <a:pPr>
                        <a:lnSpc>
                          <a:spcPct val="107000"/>
                        </a:lnSpc>
                        <a:spcAft>
                          <a:spcPts val="0"/>
                        </a:spcAft>
                      </a:pPr>
                      <a:r>
                        <a:rPr lang="de-AT" sz="1200" b="0" dirty="0">
                          <a:solidFill>
                            <a:schemeClr val="tx1"/>
                          </a:solidFill>
                          <a:effectLst/>
                        </a:rPr>
                        <a:t>(2) Das Recht zum Führen des Bundeswappens steht dem Bundespräsidenten, den Präsidenten des Nationalrates, dem Vorsitzenden des Bundesrates, dem Präsidenten und dem Vizepräsidenten des Rechnungshofes, den Mitgliedern der Bundesregierung, den Staatssekretären und den Mitgliedern der Volksanwaltschaft zu.</a:t>
                      </a:r>
                      <a:endParaRPr lang="de-DE" sz="1200" b="0" dirty="0">
                        <a:solidFill>
                          <a:schemeClr val="tx1"/>
                        </a:solidFill>
                        <a:effectLst/>
                      </a:endParaRPr>
                    </a:p>
                    <a:p>
                      <a:pPr>
                        <a:lnSpc>
                          <a:spcPct val="107000"/>
                        </a:lnSpc>
                        <a:spcAft>
                          <a:spcPts val="0"/>
                        </a:spcAft>
                      </a:pPr>
                      <a:r>
                        <a:rPr lang="de-AT" sz="1200" b="0" dirty="0">
                          <a:solidFill>
                            <a:schemeClr val="tx1"/>
                          </a:solidFill>
                          <a:effectLst/>
                        </a:rPr>
                        <a:t> </a:t>
                      </a:r>
                      <a:endParaRPr lang="de-DE" sz="1200" b="0" dirty="0">
                        <a:solidFill>
                          <a:schemeClr val="tx1"/>
                        </a:solidFill>
                        <a:effectLst/>
                      </a:endParaRPr>
                    </a:p>
                    <a:p>
                      <a:pPr>
                        <a:lnSpc>
                          <a:spcPct val="107000"/>
                        </a:lnSpc>
                        <a:spcAft>
                          <a:spcPts val="0"/>
                        </a:spcAft>
                      </a:pPr>
                      <a:r>
                        <a:rPr lang="de-AT" sz="1200" b="0" dirty="0">
                          <a:solidFill>
                            <a:schemeClr val="tx1"/>
                          </a:solidFill>
                          <a:effectLst/>
                        </a:rPr>
                        <a:t>(3) Das Recht zum Führen des Bundeswappens steht ferner dem Landeshauptmann als Organ der mittelbaren Bundesverwaltung, den Behörden, Ämtern, Anstalten und sonstigen Dienststellen des Bundes, den Österreichischen Bundesforsten sowie dem Bundesheer zu; ebenso den Universitäten und Hochschulen einschließlich ihrer Institute, den Fakultäten, den Abteilungen und den besonderen Universitätseinrichtungen, soweit sie wenigstens beschränkte Rechtspersönlichkeit haben, sowie den Verwaltungen der Staatsmonopole.</a:t>
                      </a:r>
                      <a:endParaRPr lang="de-DE" sz="1200" b="0" dirty="0">
                        <a:solidFill>
                          <a:schemeClr val="tx1"/>
                        </a:solidFill>
                        <a:effectLst/>
                      </a:endParaRPr>
                    </a:p>
                    <a:p>
                      <a:pPr>
                        <a:lnSpc>
                          <a:spcPct val="107000"/>
                        </a:lnSpc>
                        <a:spcAft>
                          <a:spcPts val="0"/>
                        </a:spcAft>
                      </a:pPr>
                      <a:r>
                        <a:rPr lang="de-AT" sz="1200" b="0" dirty="0">
                          <a:solidFill>
                            <a:schemeClr val="tx1"/>
                          </a:solidFill>
                          <a:effectLst/>
                        </a:rPr>
                        <a:t> </a:t>
                      </a:r>
                      <a:endParaRPr lang="de-DE" sz="1200" b="0" dirty="0">
                        <a:solidFill>
                          <a:schemeClr val="tx1"/>
                        </a:solidFill>
                        <a:effectLst/>
                      </a:endParaRPr>
                    </a:p>
                    <a:p>
                      <a:pPr>
                        <a:lnSpc>
                          <a:spcPct val="107000"/>
                        </a:lnSpc>
                        <a:spcAft>
                          <a:spcPts val="0"/>
                        </a:spcAft>
                      </a:pPr>
                      <a:r>
                        <a:rPr lang="de-AT" sz="1200" b="0" dirty="0">
                          <a:solidFill>
                            <a:schemeClr val="tx1"/>
                          </a:solidFill>
                          <a:effectLst/>
                        </a:rPr>
                        <a:t>(4) Körperschaften des öffentlichen Rechts, juristische und physische Personen, die durch Bundesgesetz dazu berechtigt sind oder denen dieses Recht durch einen Verwaltungsakt auf Grund bundesgesetzlicher Bestimmungen verliehen wurde, dürfen das Bundeswappen führen.</a:t>
                      </a:r>
                      <a:endParaRPr lang="de-DE" sz="1200" b="0" dirty="0">
                        <a:solidFill>
                          <a:schemeClr val="tx1"/>
                        </a:solidFill>
                        <a:effectLst/>
                      </a:endParaRPr>
                    </a:p>
                    <a:p>
                      <a:pPr>
                        <a:lnSpc>
                          <a:spcPct val="107000"/>
                        </a:lnSpc>
                        <a:spcAft>
                          <a:spcPts val="0"/>
                        </a:spcAft>
                      </a:pPr>
                      <a:r>
                        <a:rPr lang="de-AT" sz="1200" b="0" dirty="0">
                          <a:solidFill>
                            <a:schemeClr val="tx1"/>
                          </a:solidFill>
                          <a:effectLst/>
                        </a:rPr>
                        <a:t> </a:t>
                      </a:r>
                      <a:endParaRPr lang="de-DE" sz="12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nSpc>
                          <a:spcPct val="107000"/>
                        </a:lnSpc>
                        <a:spcAft>
                          <a:spcPts val="0"/>
                        </a:spcAft>
                      </a:pPr>
                      <a:r>
                        <a:rPr lang="de-AT" sz="1200" b="0" dirty="0">
                          <a:solidFill>
                            <a:schemeClr val="tx1"/>
                          </a:solidFill>
                          <a:effectLst/>
                        </a:rPr>
                        <a:t>Das Recht zum Führen des Bundeswappens</a:t>
                      </a:r>
                      <a:endParaRPr lang="de-DE" sz="1200" b="0" dirty="0">
                        <a:solidFill>
                          <a:schemeClr val="tx1"/>
                        </a:solidFill>
                        <a:effectLst/>
                      </a:endParaRPr>
                    </a:p>
                    <a:p>
                      <a:pPr>
                        <a:lnSpc>
                          <a:spcPct val="107000"/>
                        </a:lnSpc>
                        <a:spcAft>
                          <a:spcPts val="0"/>
                        </a:spcAft>
                      </a:pPr>
                      <a:r>
                        <a:rPr lang="de-AT" sz="1200" b="0" dirty="0">
                          <a:solidFill>
                            <a:schemeClr val="tx1"/>
                          </a:solidFill>
                          <a:effectLst/>
                        </a:rPr>
                        <a:t> </a:t>
                      </a:r>
                      <a:endParaRPr lang="de-DE" sz="1200" b="0" dirty="0">
                        <a:solidFill>
                          <a:schemeClr val="tx1"/>
                        </a:solidFill>
                        <a:effectLst/>
                      </a:endParaRPr>
                    </a:p>
                    <a:p>
                      <a:pPr>
                        <a:lnSpc>
                          <a:spcPct val="107000"/>
                        </a:lnSpc>
                        <a:spcAft>
                          <a:spcPts val="0"/>
                        </a:spcAft>
                      </a:pPr>
                      <a:r>
                        <a:rPr lang="de-AT" sz="1200" b="0" dirty="0">
                          <a:solidFill>
                            <a:schemeClr val="tx1"/>
                          </a:solidFill>
                          <a:effectLst/>
                        </a:rPr>
                        <a:t> </a:t>
                      </a:r>
                      <a:endParaRPr lang="de-DE" sz="1200" b="0" dirty="0">
                        <a:solidFill>
                          <a:schemeClr val="tx1"/>
                        </a:solidFill>
                        <a:effectLst/>
                      </a:endParaRPr>
                    </a:p>
                    <a:p>
                      <a:pPr>
                        <a:lnSpc>
                          <a:spcPct val="107000"/>
                        </a:lnSpc>
                        <a:spcAft>
                          <a:spcPts val="0"/>
                        </a:spcAft>
                      </a:pPr>
                      <a:r>
                        <a:rPr lang="de-AT" sz="1200" b="0" dirty="0">
                          <a:solidFill>
                            <a:schemeClr val="tx1"/>
                          </a:solidFill>
                          <a:effectLst/>
                        </a:rPr>
                        <a:t>§ 4. (1) Das Bundeswappen führt im Sinne dieses Bundesgesetzes, wer es in Ausübung staatlicher Funktionen verwendet.</a:t>
                      </a:r>
                      <a:endParaRPr lang="de-DE" sz="1200" b="0" dirty="0">
                        <a:solidFill>
                          <a:schemeClr val="tx1"/>
                        </a:solidFill>
                        <a:effectLst/>
                      </a:endParaRPr>
                    </a:p>
                    <a:p>
                      <a:pPr>
                        <a:lnSpc>
                          <a:spcPct val="107000"/>
                        </a:lnSpc>
                        <a:spcAft>
                          <a:spcPts val="0"/>
                        </a:spcAft>
                      </a:pPr>
                      <a:r>
                        <a:rPr lang="de-AT" sz="1200" b="0" dirty="0">
                          <a:solidFill>
                            <a:schemeClr val="tx1"/>
                          </a:solidFill>
                          <a:effectLst/>
                        </a:rPr>
                        <a:t> </a:t>
                      </a:r>
                      <a:endParaRPr lang="de-DE" sz="1200" b="0" dirty="0">
                        <a:solidFill>
                          <a:schemeClr val="tx1"/>
                        </a:solidFill>
                        <a:effectLst/>
                      </a:endParaRPr>
                    </a:p>
                    <a:p>
                      <a:pPr>
                        <a:lnSpc>
                          <a:spcPct val="107000"/>
                        </a:lnSpc>
                        <a:spcAft>
                          <a:spcPts val="0"/>
                        </a:spcAft>
                      </a:pPr>
                      <a:r>
                        <a:rPr lang="de-AT" sz="1200" b="0" dirty="0">
                          <a:solidFill>
                            <a:schemeClr val="tx1"/>
                          </a:solidFill>
                          <a:effectLst/>
                        </a:rPr>
                        <a:t>(2) Das Recht zum Führen des Bundeswappens steht dem Bundespräsidenten, den Präsidenten des Nationalrates, dem </a:t>
                      </a:r>
                      <a:r>
                        <a:rPr lang="de-AT" sz="1200" b="0" dirty="0">
                          <a:solidFill>
                            <a:schemeClr val="tx1"/>
                          </a:solidFill>
                          <a:effectLst/>
                          <a:highlight>
                            <a:srgbClr val="FFFF00"/>
                          </a:highlight>
                        </a:rPr>
                        <a:t>Präsidenten </a:t>
                      </a:r>
                      <a:r>
                        <a:rPr lang="de-AT" sz="1200" b="0" dirty="0">
                          <a:solidFill>
                            <a:schemeClr val="tx1"/>
                          </a:solidFill>
                          <a:effectLst/>
                        </a:rPr>
                        <a:t>des Bundesrates, dem Präsidenten </a:t>
                      </a:r>
                      <a:r>
                        <a:rPr lang="de-AT" sz="1200" b="0" strike="sngStrike" dirty="0">
                          <a:solidFill>
                            <a:schemeClr val="tx1"/>
                          </a:solidFill>
                          <a:effectLst/>
                          <a:highlight>
                            <a:srgbClr val="FFFF00"/>
                          </a:highlight>
                        </a:rPr>
                        <a:t>und dem Vizepräsidenten</a:t>
                      </a:r>
                      <a:r>
                        <a:rPr lang="de-AT" sz="1200" b="0" strike="noStrike" dirty="0">
                          <a:solidFill>
                            <a:schemeClr val="tx1"/>
                          </a:solidFill>
                          <a:effectLst/>
                        </a:rPr>
                        <a:t> des </a:t>
                      </a:r>
                      <a:r>
                        <a:rPr lang="de-AT" sz="1200" b="0" dirty="0">
                          <a:solidFill>
                            <a:schemeClr val="tx1"/>
                          </a:solidFill>
                          <a:effectLst/>
                        </a:rPr>
                        <a:t>Rechnungshofes, den Mitgliedern der Bundesregierung, den Staatssekretären und den Mitgliedern der Volksanwaltschaft zu.</a:t>
                      </a:r>
                      <a:endParaRPr lang="de-DE" sz="1200" b="0" dirty="0">
                        <a:solidFill>
                          <a:schemeClr val="tx1"/>
                        </a:solidFill>
                        <a:effectLst/>
                      </a:endParaRPr>
                    </a:p>
                    <a:p>
                      <a:pPr>
                        <a:lnSpc>
                          <a:spcPct val="107000"/>
                        </a:lnSpc>
                        <a:spcAft>
                          <a:spcPts val="0"/>
                        </a:spcAft>
                      </a:pPr>
                      <a:r>
                        <a:rPr lang="de-AT" sz="1200" b="0" dirty="0">
                          <a:solidFill>
                            <a:schemeClr val="tx1"/>
                          </a:solidFill>
                          <a:effectLst/>
                        </a:rPr>
                        <a:t> </a:t>
                      </a:r>
                      <a:endParaRPr lang="de-DE" sz="1200" b="0" dirty="0">
                        <a:solidFill>
                          <a:schemeClr val="tx1"/>
                        </a:solidFill>
                        <a:effectLst/>
                      </a:endParaRPr>
                    </a:p>
                    <a:p>
                      <a:pPr>
                        <a:lnSpc>
                          <a:spcPct val="107000"/>
                        </a:lnSpc>
                        <a:spcAft>
                          <a:spcPts val="0"/>
                        </a:spcAft>
                      </a:pPr>
                      <a:r>
                        <a:rPr lang="de-AT" sz="1200" b="0" dirty="0">
                          <a:solidFill>
                            <a:schemeClr val="tx1"/>
                          </a:solidFill>
                          <a:effectLst/>
                        </a:rPr>
                        <a:t>(3) Das Recht zum Führen des Bundeswappens steht ferner dem Landeshauptmann/</a:t>
                      </a:r>
                      <a:r>
                        <a:rPr lang="de-AT" sz="1200" b="0" dirty="0">
                          <a:solidFill>
                            <a:schemeClr val="tx1"/>
                          </a:solidFill>
                          <a:effectLst/>
                          <a:highlight>
                            <a:srgbClr val="FFFF00"/>
                          </a:highlight>
                        </a:rPr>
                        <a:t>der Landeshauptfrau</a:t>
                      </a:r>
                      <a:r>
                        <a:rPr lang="de-AT" sz="1200" b="0" dirty="0">
                          <a:solidFill>
                            <a:schemeClr val="tx1"/>
                          </a:solidFill>
                          <a:effectLst/>
                        </a:rPr>
                        <a:t> als Organ der mittelbaren Bundesverwaltung, den Behörden, Ämtern, Anstalten und sonstigen Dienststellen des Bundes</a:t>
                      </a:r>
                      <a:r>
                        <a:rPr lang="de-AT" sz="1200" b="0" strike="sngStrike" dirty="0">
                          <a:solidFill>
                            <a:schemeClr val="tx1"/>
                          </a:solidFill>
                          <a:effectLst/>
                          <a:highlight>
                            <a:srgbClr val="FFFF00"/>
                          </a:highlight>
                        </a:rPr>
                        <a:t>, </a:t>
                      </a:r>
                      <a:r>
                        <a:rPr lang="de-AT" sz="1200" b="0" strike="sngStrike" baseline="0" dirty="0">
                          <a:solidFill>
                            <a:schemeClr val="tx1"/>
                          </a:solidFill>
                          <a:effectLst/>
                          <a:highlight>
                            <a:srgbClr val="FFFF00"/>
                          </a:highlight>
                        </a:rPr>
                        <a:t>den</a:t>
                      </a:r>
                      <a:r>
                        <a:rPr lang="de-AT" sz="1200" b="0" baseline="0" dirty="0">
                          <a:solidFill>
                            <a:schemeClr val="tx1"/>
                          </a:solidFill>
                          <a:effectLst/>
                          <a:highlight>
                            <a:srgbClr val="FFFF00"/>
                          </a:highlight>
                        </a:rPr>
                        <a:t> </a:t>
                      </a:r>
                      <a:r>
                        <a:rPr lang="de-AT" sz="1200" b="0" strike="sngStrike" baseline="0" dirty="0">
                          <a:solidFill>
                            <a:schemeClr val="tx1"/>
                          </a:solidFill>
                          <a:effectLst/>
                          <a:highlight>
                            <a:srgbClr val="FFFF00"/>
                          </a:highlight>
                        </a:rPr>
                        <a:t>Österreichischen</a:t>
                      </a:r>
                      <a:r>
                        <a:rPr lang="de-AT" sz="1200" b="0" baseline="0" dirty="0">
                          <a:solidFill>
                            <a:schemeClr val="tx1"/>
                          </a:solidFill>
                          <a:effectLst/>
                          <a:highlight>
                            <a:srgbClr val="FFFF00"/>
                          </a:highlight>
                        </a:rPr>
                        <a:t> </a:t>
                      </a:r>
                      <a:r>
                        <a:rPr lang="de-AT" sz="1200" b="0" strike="sngStrike" baseline="0" dirty="0">
                          <a:solidFill>
                            <a:schemeClr val="tx1"/>
                          </a:solidFill>
                          <a:effectLst/>
                          <a:highlight>
                            <a:srgbClr val="FFFF00"/>
                          </a:highlight>
                        </a:rPr>
                        <a:t>Bundesforsten sowie dem Bundesheer zu; ebenso den Universitäten und Hochschulen einschließlich ihrer Institute, den Fakultäten, den Abteilungen und den besonderen Universitätseinrichtungen, soweit sie wenigstens beschränkte Rechtspersönlichkeit haben</a:t>
                      </a:r>
                      <a:r>
                        <a:rPr lang="de-AT" sz="1200" b="0" baseline="0" dirty="0">
                          <a:solidFill>
                            <a:schemeClr val="tx1"/>
                          </a:solidFill>
                          <a:effectLst/>
                          <a:highlight>
                            <a:srgbClr val="FFFF00"/>
                          </a:highlight>
                        </a:rPr>
                        <a:t>. </a:t>
                      </a:r>
                      <a:r>
                        <a:rPr lang="de-AT" sz="1200" b="0" strike="sngStrike" baseline="0" dirty="0">
                          <a:solidFill>
                            <a:schemeClr val="tx1"/>
                          </a:solidFill>
                          <a:effectLst/>
                          <a:highlight>
                            <a:srgbClr val="FFFF00"/>
                          </a:highlight>
                        </a:rPr>
                        <a:t>sowie den Verwaltungen der Staatsmonopole.</a:t>
                      </a:r>
                      <a:r>
                        <a:rPr lang="de-AT" sz="1200" b="0" strike="noStrike" baseline="0" dirty="0">
                          <a:solidFill>
                            <a:schemeClr val="tx1"/>
                          </a:solidFill>
                          <a:effectLst/>
                          <a:highlight>
                            <a:srgbClr val="FFFF00"/>
                          </a:highlight>
                        </a:rPr>
                        <a:t>   </a:t>
                      </a:r>
                      <a:r>
                        <a:rPr lang="de-AT" sz="1200" b="0" strike="noStrike" baseline="0" dirty="0">
                          <a:solidFill>
                            <a:schemeClr val="tx1"/>
                          </a:solidFill>
                          <a:effectLst/>
                          <a:highlight>
                            <a:srgbClr val="C0C0C0"/>
                          </a:highlight>
                        </a:rPr>
                        <a:t>sowie dem Österreichischen Bundesheer zu. </a:t>
                      </a:r>
                      <a:endParaRPr lang="de-DE" sz="1200" b="0" baseline="0" dirty="0">
                        <a:solidFill>
                          <a:schemeClr val="tx1"/>
                        </a:solidFill>
                        <a:effectLst/>
                        <a:highlight>
                          <a:srgbClr val="C0C0C0"/>
                        </a:highlight>
                      </a:endParaRPr>
                    </a:p>
                    <a:p>
                      <a:pPr>
                        <a:lnSpc>
                          <a:spcPct val="107000"/>
                        </a:lnSpc>
                        <a:spcAft>
                          <a:spcPts val="0"/>
                        </a:spcAft>
                      </a:pPr>
                      <a:r>
                        <a:rPr lang="de-AT" sz="1200" b="0" u="none" strike="noStrike" dirty="0">
                          <a:solidFill>
                            <a:schemeClr val="tx1"/>
                          </a:solidFill>
                          <a:effectLst/>
                        </a:rPr>
                        <a:t> </a:t>
                      </a:r>
                      <a:endParaRPr lang="de-DE" sz="1200" b="0" dirty="0">
                        <a:solidFill>
                          <a:schemeClr val="tx1"/>
                        </a:solidFill>
                        <a:effectLst/>
                      </a:endParaRPr>
                    </a:p>
                    <a:p>
                      <a:pPr>
                        <a:lnSpc>
                          <a:spcPct val="107000"/>
                        </a:lnSpc>
                        <a:spcAft>
                          <a:spcPts val="0"/>
                        </a:spcAft>
                      </a:pPr>
                      <a:r>
                        <a:rPr lang="de-AT" sz="1200" b="0" dirty="0">
                          <a:solidFill>
                            <a:schemeClr val="tx1"/>
                          </a:solidFill>
                          <a:effectLst/>
                        </a:rPr>
                        <a:t>(4) Körperschaften des öffentlichen Rechts, juristische und physische Personen, die durch Bundesgesetz dazu berechtigt sind oder denen dieses Recht durch einen Verwaltungsakt auf Grund bundesgesetzlicher Bestimmungen verliehen wurde, dürfen das Bundeswappen führen.</a:t>
                      </a:r>
                      <a:endParaRPr lang="de-DE" sz="12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271359866"/>
                  </a:ext>
                </a:extLst>
              </a:tr>
            </a:tbl>
          </a:graphicData>
        </a:graphic>
      </p:graphicFrame>
      <p:sp>
        <p:nvSpPr>
          <p:cNvPr id="7" name="Textfeld 6">
            <a:extLst>
              <a:ext uri="{FF2B5EF4-FFF2-40B4-BE49-F238E27FC236}">
                <a16:creationId xmlns:a16="http://schemas.microsoft.com/office/drawing/2014/main" id="{B5F805A6-FC61-4D86-BE0B-F4F67373EB5B}"/>
              </a:ext>
            </a:extLst>
          </p:cNvPr>
          <p:cNvSpPr txBox="1"/>
          <p:nvPr/>
        </p:nvSpPr>
        <p:spPr>
          <a:xfrm>
            <a:off x="1655137" y="149971"/>
            <a:ext cx="9963121" cy="369332"/>
          </a:xfrm>
          <a:prstGeom prst="rect">
            <a:avLst/>
          </a:prstGeom>
          <a:noFill/>
        </p:spPr>
        <p:txBody>
          <a:bodyPr wrap="square" rtlCol="0">
            <a:spAutoFit/>
          </a:bodyPr>
          <a:lstStyle/>
          <a:p>
            <a:r>
              <a:rPr lang="de-AT" dirty="0" err="1">
                <a:solidFill>
                  <a:srgbClr val="FF0000"/>
                </a:solidFill>
              </a:rPr>
              <a:t>Geltener</a:t>
            </a:r>
            <a:r>
              <a:rPr lang="de-AT" dirty="0">
                <a:solidFill>
                  <a:srgbClr val="FF0000"/>
                </a:solidFill>
              </a:rPr>
              <a:t> Text                                                                     </a:t>
            </a:r>
            <a:r>
              <a:rPr lang="de-AT" dirty="0">
                <a:solidFill>
                  <a:schemeClr val="accent1"/>
                </a:solidFill>
              </a:rPr>
              <a:t>Novellierung                                          Anmerkungen     </a:t>
            </a:r>
            <a:endParaRPr lang="de-DE" dirty="0"/>
          </a:p>
        </p:txBody>
      </p:sp>
      <p:sp>
        <p:nvSpPr>
          <p:cNvPr id="8" name="Textfeld 7">
            <a:extLst>
              <a:ext uri="{FF2B5EF4-FFF2-40B4-BE49-F238E27FC236}">
                <a16:creationId xmlns:a16="http://schemas.microsoft.com/office/drawing/2014/main" id="{BE24404A-192A-494D-8823-990DB4A09449}"/>
              </a:ext>
            </a:extLst>
          </p:cNvPr>
          <p:cNvSpPr txBox="1"/>
          <p:nvPr/>
        </p:nvSpPr>
        <p:spPr>
          <a:xfrm>
            <a:off x="10170458" y="3397623"/>
            <a:ext cx="1671917" cy="2462213"/>
          </a:xfrm>
          <a:prstGeom prst="rect">
            <a:avLst/>
          </a:prstGeom>
          <a:noFill/>
        </p:spPr>
        <p:txBody>
          <a:bodyPr wrap="square" rtlCol="0">
            <a:spAutoFit/>
          </a:bodyPr>
          <a:lstStyle/>
          <a:p>
            <a:r>
              <a:rPr lang="de-DE" sz="1100" dirty="0">
                <a:solidFill>
                  <a:srgbClr val="FF0000"/>
                </a:solidFill>
              </a:rPr>
              <a:t>Die „privatisierten“ Bundesforste verwenden ein eigenes Logo.</a:t>
            </a:r>
          </a:p>
          <a:p>
            <a:endParaRPr lang="de-DE" sz="1100" dirty="0">
              <a:solidFill>
                <a:srgbClr val="FF0000"/>
              </a:solidFill>
            </a:endParaRPr>
          </a:p>
          <a:p>
            <a:r>
              <a:rPr lang="de-DE" sz="1100" dirty="0">
                <a:solidFill>
                  <a:srgbClr val="FF0000"/>
                </a:solidFill>
              </a:rPr>
              <a:t>Die zahlreichen Privatuniversitäten würden nach dem Originaltext ebenfalls das Bundewappen führen dürfen!</a:t>
            </a:r>
          </a:p>
          <a:p>
            <a:endParaRPr lang="de-DE" sz="1100" dirty="0">
              <a:solidFill>
                <a:srgbClr val="FF0000"/>
              </a:solidFill>
            </a:endParaRPr>
          </a:p>
          <a:p>
            <a:r>
              <a:rPr lang="de-DE" sz="1100" dirty="0">
                <a:solidFill>
                  <a:srgbClr val="FF0000"/>
                </a:solidFill>
              </a:rPr>
              <a:t>Die Post fährt immer noch mit </a:t>
            </a:r>
            <a:r>
              <a:rPr lang="de-DE" sz="1100" dirty="0" err="1">
                <a:solidFill>
                  <a:srgbClr val="FF0000"/>
                </a:solidFill>
              </a:rPr>
              <a:t>KfZ</a:t>
            </a:r>
            <a:r>
              <a:rPr lang="de-DE" sz="1100" dirty="0">
                <a:solidFill>
                  <a:srgbClr val="FF0000"/>
                </a:solidFill>
              </a:rPr>
              <a:t>-Kennzeichen mit </a:t>
            </a:r>
            <a:r>
              <a:rPr lang="de-DE" sz="1100" dirty="0" err="1">
                <a:solidFill>
                  <a:srgbClr val="FF0000"/>
                </a:solidFill>
              </a:rPr>
              <a:t>Buneswappen</a:t>
            </a:r>
            <a:endParaRPr lang="de-DE" sz="1100" dirty="0">
              <a:solidFill>
                <a:srgbClr val="FF0000"/>
              </a:solidFill>
            </a:endParaRPr>
          </a:p>
        </p:txBody>
      </p:sp>
      <p:sp>
        <p:nvSpPr>
          <p:cNvPr id="9" name="Textfeld 8">
            <a:extLst>
              <a:ext uri="{FF2B5EF4-FFF2-40B4-BE49-F238E27FC236}">
                <a16:creationId xmlns:a16="http://schemas.microsoft.com/office/drawing/2014/main" id="{858689D9-8AFA-46B8-8AEB-FAF91434AA5E}"/>
              </a:ext>
            </a:extLst>
          </p:cNvPr>
          <p:cNvSpPr txBox="1"/>
          <p:nvPr/>
        </p:nvSpPr>
        <p:spPr>
          <a:xfrm>
            <a:off x="10121154" y="1444078"/>
            <a:ext cx="1465729" cy="1277273"/>
          </a:xfrm>
          <a:prstGeom prst="rect">
            <a:avLst/>
          </a:prstGeom>
          <a:noFill/>
        </p:spPr>
        <p:txBody>
          <a:bodyPr wrap="square" rtlCol="0">
            <a:spAutoFit/>
          </a:bodyPr>
          <a:lstStyle/>
          <a:p>
            <a:r>
              <a:rPr lang="de-DE" sz="1100" dirty="0">
                <a:solidFill>
                  <a:srgbClr val="FF0000"/>
                </a:solidFill>
              </a:rPr>
              <a:t>Unter „führen“ versteht man die Verwendung in </a:t>
            </a:r>
            <a:r>
              <a:rPr lang="de-DE" sz="1100" dirty="0" err="1">
                <a:solidFill>
                  <a:srgbClr val="FF0000"/>
                </a:solidFill>
              </a:rPr>
              <a:t>öffentlichrechtlicher</a:t>
            </a:r>
            <a:r>
              <a:rPr lang="de-DE" sz="1100" dirty="0">
                <a:solidFill>
                  <a:srgbClr val="FF0000"/>
                </a:solidFill>
              </a:rPr>
              <a:t> Funktion (im Text erläutern?)&gt;</a:t>
            </a:r>
            <a:br>
              <a:rPr lang="de-DE" sz="1100" dirty="0">
                <a:solidFill>
                  <a:srgbClr val="FF0000"/>
                </a:solidFill>
              </a:rPr>
            </a:br>
            <a:r>
              <a:rPr lang="de-DE" sz="1100" dirty="0">
                <a:solidFill>
                  <a:srgbClr val="FF0000"/>
                </a:solidFill>
                <a:sym typeface="Wingdings" panose="05000000000000000000" pitchFamily="2" charset="2"/>
              </a:rPr>
              <a:t> </a:t>
            </a:r>
            <a:r>
              <a:rPr lang="de-DE" sz="1100" dirty="0">
                <a:solidFill>
                  <a:srgbClr val="FF0000"/>
                </a:solidFill>
              </a:rPr>
              <a:t>vgl. Notare</a:t>
            </a:r>
          </a:p>
        </p:txBody>
      </p:sp>
    </p:spTree>
    <p:extLst>
      <p:ext uri="{BB962C8B-B14F-4D97-AF65-F5344CB8AC3E}">
        <p14:creationId xmlns:p14="http://schemas.microsoft.com/office/powerpoint/2010/main" val="3371704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134434A-D75B-4C52-BC06-C1636FDB3692}"/>
              </a:ext>
            </a:extLst>
          </p:cNvPr>
          <p:cNvSpPr>
            <a:spLocks noGrp="1"/>
          </p:cNvSpPr>
          <p:nvPr>
            <p:ph type="dt" sz="half" idx="10"/>
          </p:nvPr>
        </p:nvSpPr>
        <p:spPr/>
        <p:txBody>
          <a:bodyPr/>
          <a:lstStyle/>
          <a:p>
            <a:fld id="{DDF883FD-5289-4FA0-A276-FFB0B0F385C5}" type="datetime2">
              <a:rPr lang="de-DE" smtClean="0"/>
              <a:t>Samstag, 20. Juni 2020</a:t>
            </a:fld>
            <a:endParaRPr lang="de-DE"/>
          </a:p>
        </p:txBody>
      </p:sp>
      <p:sp>
        <p:nvSpPr>
          <p:cNvPr id="4" name="Foliennummernplatzhalter 3">
            <a:extLst>
              <a:ext uri="{FF2B5EF4-FFF2-40B4-BE49-F238E27FC236}">
                <a16:creationId xmlns:a16="http://schemas.microsoft.com/office/drawing/2014/main" id="{D6DCE337-E812-4DF8-A62E-D515EDC36469}"/>
              </a:ext>
            </a:extLst>
          </p:cNvPr>
          <p:cNvSpPr>
            <a:spLocks noGrp="1"/>
          </p:cNvSpPr>
          <p:nvPr>
            <p:ph type="sldNum" sz="quarter" idx="12"/>
          </p:nvPr>
        </p:nvSpPr>
        <p:spPr/>
        <p:txBody>
          <a:bodyPr/>
          <a:lstStyle/>
          <a:p>
            <a:fld id="{557532D6-E53E-4B21-9F73-B60CD8648A44}" type="slidenum">
              <a:rPr lang="de-DE" smtClean="0"/>
              <a:t>5</a:t>
            </a:fld>
            <a:endParaRPr lang="de-DE"/>
          </a:p>
        </p:txBody>
      </p:sp>
      <p:graphicFrame>
        <p:nvGraphicFramePr>
          <p:cNvPr id="5" name="Tabelle 4">
            <a:extLst>
              <a:ext uri="{FF2B5EF4-FFF2-40B4-BE49-F238E27FC236}">
                <a16:creationId xmlns:a16="http://schemas.microsoft.com/office/drawing/2014/main" id="{5B98C35E-DE79-4D8D-9D9C-3C01EDD9FB5D}"/>
              </a:ext>
            </a:extLst>
          </p:cNvPr>
          <p:cNvGraphicFramePr>
            <a:graphicFrameLocks noGrp="1"/>
          </p:cNvGraphicFramePr>
          <p:nvPr>
            <p:extLst>
              <p:ext uri="{D42A27DB-BD31-4B8C-83A1-F6EECF244321}">
                <p14:modId xmlns:p14="http://schemas.microsoft.com/office/powerpoint/2010/main" val="1282275614"/>
              </p:ext>
            </p:extLst>
          </p:nvPr>
        </p:nvGraphicFramePr>
        <p:xfrm>
          <a:off x="699247" y="-74145"/>
          <a:ext cx="8700248" cy="5397221"/>
        </p:xfrm>
        <a:graphic>
          <a:graphicData uri="http://schemas.openxmlformats.org/drawingml/2006/table">
            <a:tbl>
              <a:tblPr firstRow="1" firstCol="1" bandRow="1">
                <a:tableStyleId>{5C22544A-7EE6-4342-B048-85BDC9FD1C3A}</a:tableStyleId>
              </a:tblPr>
              <a:tblGrid>
                <a:gridCol w="4560248">
                  <a:extLst>
                    <a:ext uri="{9D8B030D-6E8A-4147-A177-3AD203B41FA5}">
                      <a16:colId xmlns:a16="http://schemas.microsoft.com/office/drawing/2014/main" val="1445622562"/>
                    </a:ext>
                  </a:extLst>
                </a:gridCol>
                <a:gridCol w="4140000">
                  <a:extLst>
                    <a:ext uri="{9D8B030D-6E8A-4147-A177-3AD203B41FA5}">
                      <a16:colId xmlns:a16="http://schemas.microsoft.com/office/drawing/2014/main" val="955578099"/>
                    </a:ext>
                  </a:extLst>
                </a:gridCol>
              </a:tblGrid>
              <a:tr h="1297216">
                <a:tc>
                  <a:txBody>
                    <a:bodyPr/>
                    <a:lstStyle/>
                    <a:p>
                      <a:pPr>
                        <a:lnSpc>
                          <a:spcPct val="107000"/>
                        </a:lnSpc>
                        <a:spcAft>
                          <a:spcPts val="0"/>
                        </a:spcAft>
                      </a:pPr>
                      <a:endParaRPr lang="de-DE"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8214" marR="38214" marT="0" marB="0">
                    <a:noFill/>
                  </a:tcPr>
                </a:tc>
                <a:tc>
                  <a:txBody>
                    <a:bodyPr/>
                    <a:lstStyle/>
                    <a:p>
                      <a:pPr>
                        <a:lnSpc>
                          <a:spcPct val="107000"/>
                        </a:lnSpc>
                        <a:spcAft>
                          <a:spcPts val="0"/>
                        </a:spcAft>
                      </a:pPr>
                      <a:endParaRPr lang="de-DE"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8214" marR="38214" marT="0" marB="0">
                    <a:noFill/>
                  </a:tcPr>
                </a:tc>
                <a:extLst>
                  <a:ext uri="{0D108BD9-81ED-4DB2-BD59-A6C34878D82A}">
                    <a16:rowId xmlns:a16="http://schemas.microsoft.com/office/drawing/2014/main" val="176470023"/>
                  </a:ext>
                </a:extLst>
              </a:tr>
              <a:tr h="3564654">
                <a:tc>
                  <a:txBody>
                    <a:bodyPr/>
                    <a:lstStyle/>
                    <a:p>
                      <a:pPr>
                        <a:lnSpc>
                          <a:spcPct val="107000"/>
                        </a:lnSpc>
                        <a:spcAft>
                          <a:spcPts val="0"/>
                        </a:spcAft>
                      </a:pPr>
                      <a:r>
                        <a:rPr lang="de-AT" sz="1200" b="0" dirty="0">
                          <a:solidFill>
                            <a:schemeClr val="tx1"/>
                          </a:solidFill>
                          <a:effectLst/>
                        </a:rPr>
                        <a:t>Das Recht zum Führen der Stampiglien des Bundes</a:t>
                      </a:r>
                      <a:endParaRPr lang="de-DE" sz="1200" b="0" dirty="0">
                        <a:solidFill>
                          <a:schemeClr val="tx1"/>
                        </a:solidFill>
                        <a:effectLst/>
                      </a:endParaRPr>
                    </a:p>
                    <a:p>
                      <a:pPr>
                        <a:lnSpc>
                          <a:spcPct val="107000"/>
                        </a:lnSpc>
                        <a:spcAft>
                          <a:spcPts val="0"/>
                        </a:spcAft>
                      </a:pPr>
                      <a:r>
                        <a:rPr lang="de-AT" sz="1200" b="0" dirty="0">
                          <a:solidFill>
                            <a:schemeClr val="tx1"/>
                          </a:solidFill>
                          <a:effectLst/>
                        </a:rPr>
                        <a:t> </a:t>
                      </a:r>
                      <a:endParaRPr lang="de-DE" sz="1200" b="0" dirty="0">
                        <a:solidFill>
                          <a:schemeClr val="tx1"/>
                        </a:solidFill>
                        <a:effectLst/>
                      </a:endParaRPr>
                    </a:p>
                    <a:p>
                      <a:pPr>
                        <a:lnSpc>
                          <a:spcPct val="107000"/>
                        </a:lnSpc>
                        <a:spcAft>
                          <a:spcPts val="0"/>
                        </a:spcAft>
                      </a:pPr>
                      <a:r>
                        <a:rPr lang="de-AT" sz="1200" b="0" dirty="0">
                          <a:solidFill>
                            <a:schemeClr val="tx1"/>
                          </a:solidFill>
                          <a:effectLst/>
                        </a:rPr>
                        <a:t>§ 5. (1) Das Recht zum Führen von Hartdruck- oder Farbstampiglien, die dem Siegel der Republik Österreich entsprechen, zusätzlich aber den Berechtigten bezeichnen, steht den im § 4 Abs. 2 und 3 genannten Berechtigten, ausgenommen Verwaltungen der Staatsmonopole, die als Aktiengesellschaft eingerichtet sind, sowie den dem Landeshauptmann als Organ der mittelbaren Bundesverwaltung unterstellten Landesbehörden zu.</a:t>
                      </a:r>
                      <a:endParaRPr lang="de-DE" sz="1200" b="0" dirty="0">
                        <a:solidFill>
                          <a:schemeClr val="tx1"/>
                        </a:solidFill>
                        <a:effectLst/>
                      </a:endParaRPr>
                    </a:p>
                    <a:p>
                      <a:pPr>
                        <a:lnSpc>
                          <a:spcPct val="107000"/>
                        </a:lnSpc>
                        <a:spcAft>
                          <a:spcPts val="0"/>
                        </a:spcAft>
                      </a:pPr>
                      <a:r>
                        <a:rPr lang="de-AT" sz="1200" b="0" dirty="0">
                          <a:solidFill>
                            <a:schemeClr val="tx1"/>
                          </a:solidFill>
                          <a:effectLst/>
                        </a:rPr>
                        <a:t> </a:t>
                      </a:r>
                      <a:endParaRPr lang="de-DE" sz="1200" b="0" dirty="0">
                        <a:solidFill>
                          <a:schemeClr val="tx1"/>
                        </a:solidFill>
                        <a:effectLst/>
                      </a:endParaRPr>
                    </a:p>
                    <a:p>
                      <a:pPr>
                        <a:lnSpc>
                          <a:spcPct val="107000"/>
                        </a:lnSpc>
                        <a:spcAft>
                          <a:spcPts val="0"/>
                        </a:spcAft>
                      </a:pPr>
                      <a:r>
                        <a:rPr lang="de-AT" sz="1200" b="0" dirty="0">
                          <a:solidFill>
                            <a:schemeClr val="tx1"/>
                          </a:solidFill>
                          <a:effectLst/>
                        </a:rPr>
                        <a:t>(2) In den im Abs. 1 angeführten Hartdruck- oder Farbstampiglien ist die abgekürzte Aufschrift „Rep. Österreich“ zulässig.</a:t>
                      </a:r>
                      <a:endParaRPr lang="de-DE" sz="1200" b="0" dirty="0">
                        <a:solidFill>
                          <a:schemeClr val="tx1"/>
                        </a:solidFill>
                        <a:effectLst/>
                      </a:endParaRPr>
                    </a:p>
                    <a:p>
                      <a:pPr>
                        <a:lnSpc>
                          <a:spcPct val="107000"/>
                        </a:lnSpc>
                        <a:spcAft>
                          <a:spcPts val="0"/>
                        </a:spcAft>
                      </a:pPr>
                      <a:r>
                        <a:rPr lang="de-AT" sz="1200" dirty="0">
                          <a:solidFill>
                            <a:schemeClr val="tx1"/>
                          </a:solidFill>
                          <a:effectLst/>
                        </a:rPr>
                        <a:t> </a:t>
                      </a:r>
                      <a:endParaRPr lang="de-DE"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8214" marR="38214" marT="0" marB="0">
                    <a:solidFill>
                      <a:schemeClr val="bg1">
                        <a:lumMod val="85000"/>
                      </a:schemeClr>
                    </a:solidFill>
                  </a:tcPr>
                </a:tc>
                <a:tc>
                  <a:txBody>
                    <a:bodyPr/>
                    <a:lstStyle/>
                    <a:p>
                      <a:pPr>
                        <a:lnSpc>
                          <a:spcPct val="107000"/>
                        </a:lnSpc>
                        <a:spcAft>
                          <a:spcPts val="0"/>
                        </a:spcAft>
                      </a:pPr>
                      <a:r>
                        <a:rPr lang="de-AT" sz="1200" dirty="0">
                          <a:solidFill>
                            <a:schemeClr val="tx1"/>
                          </a:solidFill>
                          <a:effectLst/>
                        </a:rPr>
                        <a:t>Das Recht zum Führen der Stampiglien des Bundes</a:t>
                      </a:r>
                      <a:endParaRPr lang="de-DE" sz="1200" dirty="0">
                        <a:solidFill>
                          <a:schemeClr val="tx1"/>
                        </a:solidFill>
                        <a:effectLst/>
                      </a:endParaRPr>
                    </a:p>
                    <a:p>
                      <a:pPr>
                        <a:lnSpc>
                          <a:spcPct val="107000"/>
                        </a:lnSpc>
                        <a:spcAft>
                          <a:spcPts val="0"/>
                        </a:spcAft>
                      </a:pPr>
                      <a:r>
                        <a:rPr lang="de-AT" sz="1200" dirty="0">
                          <a:solidFill>
                            <a:schemeClr val="tx1"/>
                          </a:solidFill>
                          <a:effectLst/>
                        </a:rPr>
                        <a:t> </a:t>
                      </a:r>
                      <a:endParaRPr lang="de-DE" sz="1200" dirty="0">
                        <a:solidFill>
                          <a:schemeClr val="tx1"/>
                        </a:solidFill>
                        <a:effectLst/>
                      </a:endParaRPr>
                    </a:p>
                    <a:p>
                      <a:pPr>
                        <a:lnSpc>
                          <a:spcPct val="107000"/>
                        </a:lnSpc>
                        <a:spcAft>
                          <a:spcPts val="0"/>
                        </a:spcAft>
                      </a:pPr>
                      <a:r>
                        <a:rPr lang="de-AT" sz="1200" dirty="0">
                          <a:solidFill>
                            <a:schemeClr val="tx1"/>
                          </a:solidFill>
                          <a:effectLst/>
                        </a:rPr>
                        <a:t>§ 5. (1) Das Recht zum Führen von Hartdruck- oder Farbstampiglien, die dem Siegel der Republik Österreich entsprechen, zusätzlich aber den Berechtigten bezeichnen, steht den im § 4 Abs. 2 und 3 genannten Berechtigten, </a:t>
                      </a:r>
                      <a:r>
                        <a:rPr lang="de-AT" sz="1200" strike="sngStrike" dirty="0">
                          <a:solidFill>
                            <a:schemeClr val="tx1"/>
                          </a:solidFill>
                          <a:effectLst/>
                          <a:highlight>
                            <a:srgbClr val="FFFF00"/>
                          </a:highlight>
                        </a:rPr>
                        <a:t>ausgenommen Verwaltungen der Staatsmonopole, die als Aktiengesellschaft </a:t>
                      </a:r>
                      <a:r>
                        <a:rPr lang="de-AT" sz="1200" dirty="0">
                          <a:solidFill>
                            <a:schemeClr val="tx1"/>
                          </a:solidFill>
                          <a:effectLst/>
                        </a:rPr>
                        <a:t>eingerichtet sind, sowie den dem Landeshauptmann/</a:t>
                      </a:r>
                      <a:r>
                        <a:rPr lang="de-AT" sz="1200" dirty="0">
                          <a:solidFill>
                            <a:schemeClr val="tx1"/>
                          </a:solidFill>
                          <a:effectLst/>
                          <a:highlight>
                            <a:srgbClr val="FFFF00"/>
                          </a:highlight>
                        </a:rPr>
                        <a:t>der Landeshauptfrau </a:t>
                      </a:r>
                      <a:r>
                        <a:rPr lang="de-AT" sz="1200" dirty="0">
                          <a:solidFill>
                            <a:schemeClr val="tx1"/>
                          </a:solidFill>
                          <a:effectLst/>
                        </a:rPr>
                        <a:t>als Organ der mittelbaren Bundesverwaltung unterstellten Landesbehörden zu.</a:t>
                      </a:r>
                      <a:endParaRPr lang="de-DE" sz="1200" dirty="0">
                        <a:solidFill>
                          <a:schemeClr val="tx1"/>
                        </a:solidFill>
                        <a:effectLst/>
                      </a:endParaRPr>
                    </a:p>
                    <a:p>
                      <a:pPr>
                        <a:lnSpc>
                          <a:spcPct val="107000"/>
                        </a:lnSpc>
                        <a:spcAft>
                          <a:spcPts val="0"/>
                        </a:spcAft>
                      </a:pPr>
                      <a:r>
                        <a:rPr lang="de-AT" sz="1200" dirty="0">
                          <a:solidFill>
                            <a:schemeClr val="tx1"/>
                          </a:solidFill>
                          <a:effectLst/>
                        </a:rPr>
                        <a:t> </a:t>
                      </a:r>
                      <a:endParaRPr lang="de-DE" sz="1200" dirty="0">
                        <a:solidFill>
                          <a:schemeClr val="tx1"/>
                        </a:solidFill>
                        <a:effectLst/>
                      </a:endParaRPr>
                    </a:p>
                    <a:p>
                      <a:pPr>
                        <a:lnSpc>
                          <a:spcPct val="107000"/>
                        </a:lnSpc>
                        <a:spcAft>
                          <a:spcPts val="0"/>
                        </a:spcAft>
                      </a:pPr>
                      <a:r>
                        <a:rPr lang="de-AT" sz="1200" dirty="0">
                          <a:solidFill>
                            <a:schemeClr val="tx1"/>
                          </a:solidFill>
                          <a:effectLst/>
                        </a:rPr>
                        <a:t>(2) In den im Abs. 1 angeführten Hartdruck- oder Farbstampiglien ist die abgekürzte Aufschrift „Rep. Österreich“ zulässig.</a:t>
                      </a:r>
                      <a:endParaRPr lang="de-DE" sz="1200" dirty="0">
                        <a:solidFill>
                          <a:schemeClr val="tx1"/>
                        </a:solidFill>
                        <a:effectLst/>
                      </a:endParaRPr>
                    </a:p>
                    <a:p>
                      <a:pPr>
                        <a:lnSpc>
                          <a:spcPct val="107000"/>
                        </a:lnSpc>
                        <a:spcAft>
                          <a:spcPts val="0"/>
                        </a:spcAft>
                      </a:pPr>
                      <a:r>
                        <a:rPr lang="de-AT" sz="1200" dirty="0">
                          <a:solidFill>
                            <a:schemeClr val="tx1"/>
                          </a:solidFill>
                          <a:effectLst/>
                        </a:rPr>
                        <a:t> </a:t>
                      </a:r>
                      <a:endParaRPr lang="de-DE" sz="1200" dirty="0">
                        <a:solidFill>
                          <a:schemeClr val="tx1"/>
                        </a:solidFill>
                        <a:effectLst/>
                      </a:endParaRPr>
                    </a:p>
                    <a:p>
                      <a:pPr>
                        <a:lnSpc>
                          <a:spcPct val="107000"/>
                        </a:lnSpc>
                        <a:spcAft>
                          <a:spcPts val="0"/>
                        </a:spcAft>
                      </a:pPr>
                      <a:r>
                        <a:rPr lang="de-AT" sz="1200" dirty="0">
                          <a:solidFill>
                            <a:schemeClr val="tx1"/>
                          </a:solidFill>
                          <a:effectLst/>
                        </a:rPr>
                        <a:t> </a:t>
                      </a:r>
                      <a:endParaRPr lang="de-DE" sz="1200" dirty="0">
                        <a:solidFill>
                          <a:schemeClr val="tx1"/>
                        </a:solidFill>
                        <a:effectLst/>
                      </a:endParaRPr>
                    </a:p>
                    <a:p>
                      <a:pPr>
                        <a:lnSpc>
                          <a:spcPct val="107000"/>
                        </a:lnSpc>
                        <a:spcAft>
                          <a:spcPts val="0"/>
                        </a:spcAft>
                      </a:pPr>
                      <a:r>
                        <a:rPr lang="de-AT" sz="1200" dirty="0">
                          <a:solidFill>
                            <a:schemeClr val="tx1"/>
                          </a:solidFill>
                          <a:effectLst/>
                        </a:rPr>
                        <a:t> </a:t>
                      </a:r>
                      <a:endParaRPr lang="de-DE" sz="1200" dirty="0">
                        <a:solidFill>
                          <a:schemeClr val="tx1"/>
                        </a:solidFill>
                        <a:effectLst/>
                      </a:endParaRPr>
                    </a:p>
                    <a:p>
                      <a:pPr>
                        <a:lnSpc>
                          <a:spcPct val="107000"/>
                        </a:lnSpc>
                        <a:spcAft>
                          <a:spcPts val="0"/>
                        </a:spcAft>
                      </a:pPr>
                      <a:r>
                        <a:rPr lang="de-AT" sz="1200" dirty="0">
                          <a:solidFill>
                            <a:schemeClr val="tx1"/>
                          </a:solidFill>
                          <a:effectLst/>
                        </a:rPr>
                        <a:t> </a:t>
                      </a:r>
                      <a:endParaRPr lang="de-DE" sz="1200" dirty="0">
                        <a:solidFill>
                          <a:schemeClr val="tx1"/>
                        </a:solidFill>
                        <a:effectLst/>
                      </a:endParaRPr>
                    </a:p>
                    <a:p>
                      <a:pPr>
                        <a:lnSpc>
                          <a:spcPct val="107000"/>
                        </a:lnSpc>
                        <a:spcAft>
                          <a:spcPts val="0"/>
                        </a:spcAft>
                      </a:pPr>
                      <a:r>
                        <a:rPr lang="de-AT" sz="1200" dirty="0">
                          <a:solidFill>
                            <a:schemeClr val="tx1"/>
                          </a:solidFill>
                          <a:effectLst/>
                        </a:rPr>
                        <a:t> </a:t>
                      </a:r>
                      <a:endParaRPr lang="de-DE" sz="1200" dirty="0">
                        <a:solidFill>
                          <a:schemeClr val="tx1"/>
                        </a:solidFill>
                        <a:effectLst/>
                      </a:endParaRPr>
                    </a:p>
                    <a:p>
                      <a:pPr>
                        <a:lnSpc>
                          <a:spcPct val="107000"/>
                        </a:lnSpc>
                        <a:spcAft>
                          <a:spcPts val="0"/>
                        </a:spcAft>
                      </a:pPr>
                      <a:r>
                        <a:rPr lang="de-AT" sz="1200" dirty="0">
                          <a:solidFill>
                            <a:schemeClr val="tx1"/>
                          </a:solidFill>
                          <a:effectLst/>
                        </a:rPr>
                        <a:t> </a:t>
                      </a:r>
                      <a:endParaRPr lang="de-DE" sz="1200" dirty="0">
                        <a:solidFill>
                          <a:schemeClr val="tx1"/>
                        </a:solidFill>
                        <a:effectLst/>
                      </a:endParaRPr>
                    </a:p>
                    <a:p>
                      <a:pPr>
                        <a:lnSpc>
                          <a:spcPct val="107000"/>
                        </a:lnSpc>
                        <a:spcAft>
                          <a:spcPts val="0"/>
                        </a:spcAft>
                      </a:pPr>
                      <a:r>
                        <a:rPr lang="de-AT" sz="1200" dirty="0">
                          <a:solidFill>
                            <a:schemeClr val="tx1"/>
                          </a:solidFill>
                          <a:effectLst/>
                        </a:rPr>
                        <a:t> </a:t>
                      </a:r>
                      <a:endParaRPr lang="de-DE" sz="1200" dirty="0">
                        <a:solidFill>
                          <a:schemeClr val="tx1"/>
                        </a:solidFill>
                        <a:effectLst/>
                      </a:endParaRPr>
                    </a:p>
                    <a:p>
                      <a:pPr>
                        <a:lnSpc>
                          <a:spcPct val="107000"/>
                        </a:lnSpc>
                        <a:spcAft>
                          <a:spcPts val="0"/>
                        </a:spcAft>
                      </a:pPr>
                      <a:r>
                        <a:rPr lang="de-AT" sz="1200" dirty="0">
                          <a:solidFill>
                            <a:schemeClr val="tx1"/>
                          </a:solidFill>
                          <a:effectLst/>
                        </a:rPr>
                        <a:t> </a:t>
                      </a:r>
                      <a:endParaRPr lang="de-DE"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8214" marR="38214" marT="0" marB="0">
                    <a:noFill/>
                  </a:tcPr>
                </a:tc>
                <a:extLst>
                  <a:ext uri="{0D108BD9-81ED-4DB2-BD59-A6C34878D82A}">
                    <a16:rowId xmlns:a16="http://schemas.microsoft.com/office/drawing/2014/main" val="2694017381"/>
                  </a:ext>
                </a:extLst>
              </a:tr>
            </a:tbl>
          </a:graphicData>
        </a:graphic>
      </p:graphicFrame>
      <p:sp>
        <p:nvSpPr>
          <p:cNvPr id="7" name="Textfeld 6">
            <a:extLst>
              <a:ext uri="{FF2B5EF4-FFF2-40B4-BE49-F238E27FC236}">
                <a16:creationId xmlns:a16="http://schemas.microsoft.com/office/drawing/2014/main" id="{16EBD75A-225E-4BA0-A96F-8C70B78D5B63}"/>
              </a:ext>
            </a:extLst>
          </p:cNvPr>
          <p:cNvSpPr txBox="1"/>
          <p:nvPr/>
        </p:nvSpPr>
        <p:spPr>
          <a:xfrm>
            <a:off x="1655137" y="149971"/>
            <a:ext cx="9963121" cy="369332"/>
          </a:xfrm>
          <a:prstGeom prst="rect">
            <a:avLst/>
          </a:prstGeom>
          <a:noFill/>
        </p:spPr>
        <p:txBody>
          <a:bodyPr wrap="square" rtlCol="0">
            <a:spAutoFit/>
          </a:bodyPr>
          <a:lstStyle/>
          <a:p>
            <a:r>
              <a:rPr lang="de-AT" dirty="0" err="1">
                <a:solidFill>
                  <a:srgbClr val="FF0000"/>
                </a:solidFill>
              </a:rPr>
              <a:t>Geltener</a:t>
            </a:r>
            <a:r>
              <a:rPr lang="de-AT" dirty="0">
                <a:solidFill>
                  <a:srgbClr val="FF0000"/>
                </a:solidFill>
              </a:rPr>
              <a:t> Text                                                                     </a:t>
            </a:r>
            <a:r>
              <a:rPr lang="de-AT" dirty="0">
                <a:solidFill>
                  <a:schemeClr val="accent1"/>
                </a:solidFill>
              </a:rPr>
              <a:t>Novellierung                                          Anmerkungen     </a:t>
            </a:r>
            <a:endParaRPr lang="de-DE" dirty="0"/>
          </a:p>
        </p:txBody>
      </p:sp>
      <p:sp>
        <p:nvSpPr>
          <p:cNvPr id="8" name="Rechteck 7">
            <a:extLst>
              <a:ext uri="{FF2B5EF4-FFF2-40B4-BE49-F238E27FC236}">
                <a16:creationId xmlns:a16="http://schemas.microsoft.com/office/drawing/2014/main" id="{341C8CBD-5C1D-4AA4-9F8D-285C25625B7E}"/>
              </a:ext>
            </a:extLst>
          </p:cNvPr>
          <p:cNvSpPr/>
          <p:nvPr/>
        </p:nvSpPr>
        <p:spPr>
          <a:xfrm>
            <a:off x="10125635" y="1322310"/>
            <a:ext cx="1676400" cy="2308324"/>
          </a:xfrm>
          <a:prstGeom prst="rect">
            <a:avLst/>
          </a:prstGeom>
        </p:spPr>
        <p:txBody>
          <a:bodyPr wrap="square">
            <a:spAutoFit/>
          </a:bodyPr>
          <a:lstStyle/>
          <a:p>
            <a:r>
              <a:rPr lang="de-DE" sz="1200" dirty="0">
                <a:solidFill>
                  <a:srgbClr val="FF0000"/>
                </a:solidFill>
              </a:rPr>
              <a:t>Siehe oben: Unter „führen“ versteht man die Verwendung in </a:t>
            </a:r>
            <a:r>
              <a:rPr lang="de-DE" sz="1200" dirty="0" err="1">
                <a:solidFill>
                  <a:srgbClr val="FF0000"/>
                </a:solidFill>
              </a:rPr>
              <a:t>öffentlichrechtlicher</a:t>
            </a:r>
            <a:r>
              <a:rPr lang="de-DE" sz="1200" dirty="0">
                <a:solidFill>
                  <a:srgbClr val="FF0000"/>
                </a:solidFill>
              </a:rPr>
              <a:t> Funktion (im Text erläutern?)&gt;</a:t>
            </a:r>
            <a:br>
              <a:rPr lang="de-DE" sz="1200" dirty="0">
                <a:solidFill>
                  <a:srgbClr val="FF0000"/>
                </a:solidFill>
              </a:rPr>
            </a:br>
            <a:r>
              <a:rPr lang="de-DE" sz="1200" dirty="0">
                <a:solidFill>
                  <a:srgbClr val="FF0000"/>
                </a:solidFill>
                <a:sym typeface="Wingdings" panose="05000000000000000000" pitchFamily="2" charset="2"/>
              </a:rPr>
              <a:t> </a:t>
            </a:r>
            <a:r>
              <a:rPr lang="de-DE" sz="1200" dirty="0">
                <a:solidFill>
                  <a:srgbClr val="FF0000"/>
                </a:solidFill>
              </a:rPr>
              <a:t>vgl. Notare</a:t>
            </a:r>
          </a:p>
          <a:p>
            <a:r>
              <a:rPr lang="de-DE" sz="1200" dirty="0">
                <a:solidFill>
                  <a:srgbClr val="FF0000"/>
                </a:solidFill>
              </a:rPr>
              <a:t>„Verwenden“ heißt</a:t>
            </a:r>
          </a:p>
          <a:p>
            <a:r>
              <a:rPr lang="de-DE" sz="1200" dirty="0">
                <a:solidFill>
                  <a:srgbClr val="FF0000"/>
                </a:solidFill>
              </a:rPr>
              <a:t>als einfaches Bekenntnis zur Republik Österreich </a:t>
            </a:r>
            <a:br>
              <a:rPr lang="de-DE" sz="1200" dirty="0">
                <a:solidFill>
                  <a:srgbClr val="FF0000"/>
                </a:solidFill>
              </a:rPr>
            </a:br>
            <a:r>
              <a:rPr lang="de-DE" sz="1200" dirty="0">
                <a:solidFill>
                  <a:srgbClr val="FF0000"/>
                </a:solidFill>
              </a:rPr>
              <a:t>gebrauchen. </a:t>
            </a:r>
          </a:p>
        </p:txBody>
      </p:sp>
    </p:spTree>
    <p:extLst>
      <p:ext uri="{BB962C8B-B14F-4D97-AF65-F5344CB8AC3E}">
        <p14:creationId xmlns:p14="http://schemas.microsoft.com/office/powerpoint/2010/main" val="1653315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85080AB-77B1-4A05-B3D6-286FCC2CCC43}"/>
              </a:ext>
            </a:extLst>
          </p:cNvPr>
          <p:cNvSpPr>
            <a:spLocks noGrp="1"/>
          </p:cNvSpPr>
          <p:nvPr>
            <p:ph type="dt" sz="half" idx="10"/>
          </p:nvPr>
        </p:nvSpPr>
        <p:spPr/>
        <p:txBody>
          <a:bodyPr/>
          <a:lstStyle/>
          <a:p>
            <a:fld id="{A8E443F4-83A7-4063-890A-B8CC0275A263}" type="datetime2">
              <a:rPr lang="de-DE" smtClean="0"/>
              <a:t>Samstag, 20. Juni 2020</a:t>
            </a:fld>
            <a:endParaRPr lang="de-DE"/>
          </a:p>
        </p:txBody>
      </p:sp>
      <p:sp>
        <p:nvSpPr>
          <p:cNvPr id="4" name="Foliennummernplatzhalter 3">
            <a:extLst>
              <a:ext uri="{FF2B5EF4-FFF2-40B4-BE49-F238E27FC236}">
                <a16:creationId xmlns:a16="http://schemas.microsoft.com/office/drawing/2014/main" id="{CEC394F6-67DA-4A70-BB34-B87C24E6EC87}"/>
              </a:ext>
            </a:extLst>
          </p:cNvPr>
          <p:cNvSpPr>
            <a:spLocks noGrp="1"/>
          </p:cNvSpPr>
          <p:nvPr>
            <p:ph type="sldNum" sz="quarter" idx="12"/>
          </p:nvPr>
        </p:nvSpPr>
        <p:spPr/>
        <p:txBody>
          <a:bodyPr/>
          <a:lstStyle/>
          <a:p>
            <a:fld id="{557532D6-E53E-4B21-9F73-B60CD8648A44}" type="slidenum">
              <a:rPr lang="de-DE" smtClean="0"/>
              <a:t>6</a:t>
            </a:fld>
            <a:endParaRPr lang="de-DE"/>
          </a:p>
        </p:txBody>
      </p:sp>
      <p:graphicFrame>
        <p:nvGraphicFramePr>
          <p:cNvPr id="5" name="Tabelle 4">
            <a:extLst>
              <a:ext uri="{FF2B5EF4-FFF2-40B4-BE49-F238E27FC236}">
                <a16:creationId xmlns:a16="http://schemas.microsoft.com/office/drawing/2014/main" id="{065D8758-3C46-4DB0-92AC-3D88509E6206}"/>
              </a:ext>
            </a:extLst>
          </p:cNvPr>
          <p:cNvGraphicFramePr>
            <a:graphicFrameLocks noGrp="1"/>
          </p:cNvGraphicFramePr>
          <p:nvPr>
            <p:extLst>
              <p:ext uri="{D42A27DB-BD31-4B8C-83A1-F6EECF244321}">
                <p14:modId xmlns:p14="http://schemas.microsoft.com/office/powerpoint/2010/main" val="4046527483"/>
              </p:ext>
            </p:extLst>
          </p:nvPr>
        </p:nvGraphicFramePr>
        <p:xfrm>
          <a:off x="528918" y="1056055"/>
          <a:ext cx="7853083" cy="4047565"/>
        </p:xfrm>
        <a:graphic>
          <a:graphicData uri="http://schemas.openxmlformats.org/drawingml/2006/table">
            <a:tbl>
              <a:tblPr firstRow="1" firstCol="1" bandRow="1">
                <a:tableStyleId>{5C22544A-7EE6-4342-B048-85BDC9FD1C3A}</a:tableStyleId>
              </a:tblPr>
              <a:tblGrid>
                <a:gridCol w="3888338">
                  <a:extLst>
                    <a:ext uri="{9D8B030D-6E8A-4147-A177-3AD203B41FA5}">
                      <a16:colId xmlns:a16="http://schemas.microsoft.com/office/drawing/2014/main" val="4168359611"/>
                    </a:ext>
                  </a:extLst>
                </a:gridCol>
                <a:gridCol w="3964745">
                  <a:extLst>
                    <a:ext uri="{9D8B030D-6E8A-4147-A177-3AD203B41FA5}">
                      <a16:colId xmlns:a16="http://schemas.microsoft.com/office/drawing/2014/main" val="3373450086"/>
                    </a:ext>
                  </a:extLst>
                </a:gridCol>
              </a:tblGrid>
              <a:tr h="4047565">
                <a:tc>
                  <a:txBody>
                    <a:bodyPr/>
                    <a:lstStyle/>
                    <a:p>
                      <a:pPr>
                        <a:lnSpc>
                          <a:spcPct val="107000"/>
                        </a:lnSpc>
                        <a:spcAft>
                          <a:spcPts val="0"/>
                        </a:spcAft>
                      </a:pPr>
                      <a:r>
                        <a:rPr lang="de-AT" sz="1200" b="1" dirty="0">
                          <a:solidFill>
                            <a:schemeClr val="tx1"/>
                          </a:solidFill>
                          <a:effectLst/>
                        </a:rPr>
                        <a:t> </a:t>
                      </a:r>
                      <a:endParaRPr lang="de-DE" sz="1200" b="1" dirty="0">
                        <a:solidFill>
                          <a:schemeClr val="tx1"/>
                        </a:solidFill>
                        <a:effectLst/>
                      </a:endParaRPr>
                    </a:p>
                    <a:p>
                      <a:pPr>
                        <a:lnSpc>
                          <a:spcPct val="107000"/>
                        </a:lnSpc>
                        <a:spcAft>
                          <a:spcPts val="0"/>
                        </a:spcAft>
                      </a:pPr>
                      <a:r>
                        <a:rPr lang="de-AT" sz="1200" b="1" dirty="0">
                          <a:solidFill>
                            <a:schemeClr val="tx1"/>
                          </a:solidFill>
                          <a:effectLst/>
                        </a:rPr>
                        <a:t>Das Recht zum Führen der Dienstflagge des Bundes   </a:t>
                      </a:r>
                      <a:endParaRPr lang="de-DE" sz="1200" b="1" dirty="0">
                        <a:solidFill>
                          <a:schemeClr val="tx1"/>
                        </a:solidFill>
                        <a:effectLst/>
                      </a:endParaRPr>
                    </a:p>
                    <a:p>
                      <a:pPr>
                        <a:lnSpc>
                          <a:spcPct val="107000"/>
                        </a:lnSpc>
                        <a:spcAft>
                          <a:spcPts val="0"/>
                        </a:spcAft>
                      </a:pPr>
                      <a:r>
                        <a:rPr lang="de-AT" sz="1200" b="0" dirty="0">
                          <a:solidFill>
                            <a:schemeClr val="tx1"/>
                          </a:solidFill>
                          <a:effectLst/>
                        </a:rPr>
                        <a:t> </a:t>
                      </a:r>
                      <a:endParaRPr lang="de-DE" sz="1200" b="0" dirty="0">
                        <a:solidFill>
                          <a:schemeClr val="tx1"/>
                        </a:solidFill>
                        <a:effectLst/>
                      </a:endParaRPr>
                    </a:p>
                    <a:p>
                      <a:pPr>
                        <a:lnSpc>
                          <a:spcPct val="107000"/>
                        </a:lnSpc>
                        <a:spcAft>
                          <a:spcPts val="0"/>
                        </a:spcAft>
                      </a:pPr>
                      <a:r>
                        <a:rPr lang="de-AT" sz="1200" b="0" dirty="0">
                          <a:solidFill>
                            <a:schemeClr val="tx1"/>
                          </a:solidFill>
                          <a:effectLst/>
                        </a:rPr>
                        <a:t>§ 6. Das Recht zum Führen der Dienstflagge des Bundes steht den im § 4 Abs. 2 und 3 genannten Berechtigten, ausgenommen Verwaltungen der Staatsmonopole, die als Aktiengesellschaft eingerichtet sind, zu.</a:t>
                      </a:r>
                      <a:endParaRPr lang="de-DE" sz="1200" b="0" dirty="0">
                        <a:solidFill>
                          <a:schemeClr val="tx1"/>
                        </a:solidFill>
                        <a:effectLst/>
                      </a:endParaRPr>
                    </a:p>
                    <a:p>
                      <a:pPr>
                        <a:lnSpc>
                          <a:spcPct val="107000"/>
                        </a:lnSpc>
                        <a:spcAft>
                          <a:spcPts val="0"/>
                        </a:spcAft>
                      </a:pPr>
                      <a:r>
                        <a:rPr lang="de-AT" sz="1200" b="0" dirty="0">
                          <a:solidFill>
                            <a:schemeClr val="tx1"/>
                          </a:solidFill>
                          <a:effectLst/>
                        </a:rPr>
                        <a:t> </a:t>
                      </a:r>
                      <a:endParaRPr lang="de-DE" sz="1200" b="0" dirty="0">
                        <a:solidFill>
                          <a:schemeClr val="tx1"/>
                        </a:solidFill>
                        <a:effectLst/>
                      </a:endParaRPr>
                    </a:p>
                    <a:p>
                      <a:pPr>
                        <a:lnSpc>
                          <a:spcPct val="107000"/>
                        </a:lnSpc>
                        <a:spcAft>
                          <a:spcPts val="0"/>
                        </a:spcAft>
                      </a:pPr>
                      <a:r>
                        <a:rPr lang="de-AT" sz="1200" b="0" dirty="0">
                          <a:solidFill>
                            <a:schemeClr val="tx1"/>
                          </a:solidFill>
                          <a:effectLst/>
                        </a:rPr>
                        <a:t> </a:t>
                      </a:r>
                      <a:endParaRPr lang="de-DE" sz="1200" b="0" dirty="0">
                        <a:solidFill>
                          <a:schemeClr val="tx1"/>
                        </a:solidFill>
                        <a:effectLst/>
                      </a:endParaRPr>
                    </a:p>
                    <a:p>
                      <a:pPr>
                        <a:lnSpc>
                          <a:spcPct val="107000"/>
                        </a:lnSpc>
                        <a:spcAft>
                          <a:spcPts val="0"/>
                        </a:spcAft>
                      </a:pPr>
                      <a:r>
                        <a:rPr lang="de-AT" sz="1200" b="0" dirty="0">
                          <a:solidFill>
                            <a:schemeClr val="tx1"/>
                          </a:solidFill>
                          <a:effectLst/>
                        </a:rPr>
                        <a:t> </a:t>
                      </a:r>
                      <a:endParaRPr lang="de-DE" sz="1200" b="0" dirty="0">
                        <a:solidFill>
                          <a:schemeClr val="tx1"/>
                        </a:solidFill>
                        <a:effectLst/>
                      </a:endParaRPr>
                    </a:p>
                    <a:p>
                      <a:pPr>
                        <a:lnSpc>
                          <a:spcPct val="107000"/>
                        </a:lnSpc>
                        <a:spcAft>
                          <a:spcPts val="0"/>
                        </a:spcAft>
                      </a:pPr>
                      <a:r>
                        <a:rPr lang="de-AT" sz="1200" b="0" dirty="0">
                          <a:solidFill>
                            <a:schemeClr val="tx1"/>
                          </a:solidFill>
                          <a:effectLst/>
                        </a:rPr>
                        <a:t> </a:t>
                      </a:r>
                      <a:endParaRPr lang="de-DE" sz="1200" b="0" dirty="0">
                        <a:solidFill>
                          <a:schemeClr val="tx1"/>
                        </a:solidFill>
                        <a:effectLst/>
                      </a:endParaRPr>
                    </a:p>
                    <a:p>
                      <a:pPr>
                        <a:lnSpc>
                          <a:spcPct val="107000"/>
                        </a:lnSpc>
                        <a:spcAft>
                          <a:spcPts val="0"/>
                        </a:spcAft>
                      </a:pPr>
                      <a:r>
                        <a:rPr lang="de-AT" sz="1200" b="0" dirty="0">
                          <a:solidFill>
                            <a:schemeClr val="tx1"/>
                          </a:solidFill>
                          <a:effectLst/>
                        </a:rPr>
                        <a:t> </a:t>
                      </a:r>
                      <a:endParaRPr lang="de-DE" sz="1200" b="0" dirty="0">
                        <a:solidFill>
                          <a:schemeClr val="tx1"/>
                        </a:solidFill>
                        <a:effectLst/>
                      </a:endParaRPr>
                    </a:p>
                    <a:p>
                      <a:pPr>
                        <a:lnSpc>
                          <a:spcPct val="107000"/>
                        </a:lnSpc>
                        <a:spcAft>
                          <a:spcPts val="0"/>
                        </a:spcAft>
                      </a:pPr>
                      <a:r>
                        <a:rPr lang="de-AT" sz="1200" b="0" dirty="0">
                          <a:solidFill>
                            <a:schemeClr val="tx1"/>
                          </a:solidFill>
                          <a:effectLst/>
                        </a:rPr>
                        <a:t> </a:t>
                      </a:r>
                      <a:endParaRPr lang="de-DE" sz="12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8214" marR="38214" marT="0" marB="0">
                    <a:solidFill>
                      <a:schemeClr val="bg1">
                        <a:lumMod val="85000"/>
                      </a:schemeClr>
                    </a:solidFill>
                  </a:tcPr>
                </a:tc>
                <a:tc>
                  <a:txBody>
                    <a:bodyPr/>
                    <a:lstStyle/>
                    <a:p>
                      <a:pPr>
                        <a:lnSpc>
                          <a:spcPct val="107000"/>
                        </a:lnSpc>
                        <a:spcAft>
                          <a:spcPts val="0"/>
                        </a:spcAft>
                      </a:pPr>
                      <a:r>
                        <a:rPr lang="de-AT" sz="1200" b="0" dirty="0">
                          <a:solidFill>
                            <a:schemeClr val="tx1"/>
                          </a:solidFill>
                          <a:effectLst/>
                        </a:rPr>
                        <a:t> </a:t>
                      </a:r>
                      <a:endParaRPr lang="de-DE" sz="1200" b="0" dirty="0">
                        <a:solidFill>
                          <a:schemeClr val="tx1"/>
                        </a:solidFill>
                        <a:effectLst/>
                      </a:endParaRPr>
                    </a:p>
                    <a:p>
                      <a:pPr>
                        <a:lnSpc>
                          <a:spcPct val="107000"/>
                        </a:lnSpc>
                        <a:spcAft>
                          <a:spcPts val="0"/>
                        </a:spcAft>
                      </a:pPr>
                      <a:r>
                        <a:rPr lang="de-AT" sz="1200" b="1" strike="sngStrike" dirty="0">
                          <a:solidFill>
                            <a:schemeClr val="tx1"/>
                          </a:solidFill>
                          <a:effectLst/>
                          <a:highlight>
                            <a:srgbClr val="FFFF00"/>
                          </a:highlight>
                        </a:rPr>
                        <a:t>Das Recht zum Führen der Dienstflagge des Bundes   </a:t>
                      </a:r>
                      <a:endParaRPr lang="de-DE" sz="1200" b="1" dirty="0">
                        <a:solidFill>
                          <a:schemeClr val="tx1"/>
                        </a:solidFill>
                        <a:effectLst/>
                      </a:endParaRPr>
                    </a:p>
                    <a:p>
                      <a:pPr>
                        <a:lnSpc>
                          <a:spcPct val="107000"/>
                        </a:lnSpc>
                        <a:spcAft>
                          <a:spcPts val="0"/>
                        </a:spcAft>
                      </a:pPr>
                      <a:r>
                        <a:rPr lang="de-AT" sz="1200" b="0" u="none" strike="noStrike" dirty="0">
                          <a:solidFill>
                            <a:schemeClr val="tx1"/>
                          </a:solidFill>
                          <a:effectLst/>
                          <a:highlight>
                            <a:srgbClr val="FFFF00"/>
                          </a:highlight>
                        </a:rPr>
                        <a:t> </a:t>
                      </a:r>
                      <a:endParaRPr lang="de-DE" sz="1200" b="0" dirty="0">
                        <a:solidFill>
                          <a:schemeClr val="tx1"/>
                        </a:solidFill>
                        <a:effectLst/>
                      </a:endParaRPr>
                    </a:p>
                    <a:p>
                      <a:pPr>
                        <a:lnSpc>
                          <a:spcPct val="107000"/>
                        </a:lnSpc>
                        <a:spcAft>
                          <a:spcPts val="0"/>
                        </a:spcAft>
                      </a:pPr>
                      <a:r>
                        <a:rPr lang="de-AT" sz="1200" b="0" strike="sngStrike" dirty="0">
                          <a:solidFill>
                            <a:schemeClr val="tx1"/>
                          </a:solidFill>
                          <a:effectLst/>
                          <a:highlight>
                            <a:srgbClr val="FFFF00"/>
                          </a:highlight>
                        </a:rPr>
                        <a:t>§ 6. Das Recht zum Führen der Dienstflagge des Bundes steht den im § 4 Abs. 2 und 3 genannten Berechtigten, ausgenommen Verwaltungen der Staatsmonopole, die als Aktiengesellschaft eingerichtet sind, zu.</a:t>
                      </a:r>
                      <a:endParaRPr lang="de-DE" sz="1200" b="0" dirty="0">
                        <a:solidFill>
                          <a:schemeClr val="tx1"/>
                        </a:solidFill>
                        <a:effectLst/>
                      </a:endParaRPr>
                    </a:p>
                    <a:p>
                      <a:pPr>
                        <a:lnSpc>
                          <a:spcPct val="107000"/>
                        </a:lnSpc>
                        <a:spcAft>
                          <a:spcPts val="0"/>
                        </a:spcAft>
                      </a:pPr>
                      <a:r>
                        <a:rPr lang="de-AT" sz="1200" b="0" dirty="0">
                          <a:solidFill>
                            <a:schemeClr val="tx1"/>
                          </a:solidFill>
                          <a:effectLst/>
                        </a:rPr>
                        <a:t> </a:t>
                      </a:r>
                      <a:endParaRPr lang="de-DE" sz="12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8214" marR="38214" marT="0" marB="0">
                    <a:noFill/>
                  </a:tcPr>
                </a:tc>
                <a:extLst>
                  <a:ext uri="{0D108BD9-81ED-4DB2-BD59-A6C34878D82A}">
                    <a16:rowId xmlns:a16="http://schemas.microsoft.com/office/drawing/2014/main" val="680185412"/>
                  </a:ext>
                </a:extLst>
              </a:tr>
            </a:tbl>
          </a:graphicData>
        </a:graphic>
      </p:graphicFrame>
      <p:sp>
        <p:nvSpPr>
          <p:cNvPr id="7" name="Textfeld 6">
            <a:extLst>
              <a:ext uri="{FF2B5EF4-FFF2-40B4-BE49-F238E27FC236}">
                <a16:creationId xmlns:a16="http://schemas.microsoft.com/office/drawing/2014/main" id="{B6034748-35EF-4B58-B79A-B16CED1F2B93}"/>
              </a:ext>
            </a:extLst>
          </p:cNvPr>
          <p:cNvSpPr txBox="1"/>
          <p:nvPr/>
        </p:nvSpPr>
        <p:spPr>
          <a:xfrm>
            <a:off x="1251725" y="287147"/>
            <a:ext cx="9963121" cy="369332"/>
          </a:xfrm>
          <a:prstGeom prst="rect">
            <a:avLst/>
          </a:prstGeom>
          <a:noFill/>
        </p:spPr>
        <p:txBody>
          <a:bodyPr wrap="square" rtlCol="0">
            <a:spAutoFit/>
          </a:bodyPr>
          <a:lstStyle/>
          <a:p>
            <a:r>
              <a:rPr lang="de-AT" dirty="0" err="1">
                <a:solidFill>
                  <a:srgbClr val="FF0000"/>
                </a:solidFill>
              </a:rPr>
              <a:t>Geltener</a:t>
            </a:r>
            <a:r>
              <a:rPr lang="de-AT" dirty="0">
                <a:solidFill>
                  <a:srgbClr val="FF0000"/>
                </a:solidFill>
              </a:rPr>
              <a:t> Text                                                                     </a:t>
            </a:r>
            <a:r>
              <a:rPr lang="de-AT" dirty="0">
                <a:solidFill>
                  <a:schemeClr val="accent1"/>
                </a:solidFill>
              </a:rPr>
              <a:t>Novellierung                                          Anmerkungen     </a:t>
            </a:r>
            <a:endParaRPr lang="de-DE" dirty="0"/>
          </a:p>
        </p:txBody>
      </p:sp>
      <p:sp>
        <p:nvSpPr>
          <p:cNvPr id="8" name="Rechteck 7">
            <a:extLst>
              <a:ext uri="{FF2B5EF4-FFF2-40B4-BE49-F238E27FC236}">
                <a16:creationId xmlns:a16="http://schemas.microsoft.com/office/drawing/2014/main" id="{74E75577-E9E9-4AC4-A8CE-8A98EE8A7186}"/>
              </a:ext>
            </a:extLst>
          </p:cNvPr>
          <p:cNvSpPr/>
          <p:nvPr/>
        </p:nvSpPr>
        <p:spPr>
          <a:xfrm>
            <a:off x="8987117" y="1371164"/>
            <a:ext cx="2953871" cy="2277547"/>
          </a:xfrm>
          <a:prstGeom prst="rect">
            <a:avLst/>
          </a:prstGeom>
        </p:spPr>
        <p:txBody>
          <a:bodyPr wrap="square">
            <a:spAutoFit/>
          </a:bodyPr>
          <a:lstStyle/>
          <a:p>
            <a:r>
              <a:rPr lang="de-DE" sz="1200" dirty="0">
                <a:solidFill>
                  <a:srgbClr val="FF0000"/>
                </a:solidFill>
              </a:rPr>
              <a:t>In dieser Variante der Novellierung wird davon  ausgegangen, dass die Einrichtung einer „Dienstflagge“ </a:t>
            </a:r>
          </a:p>
          <a:p>
            <a:pPr marL="228600" indent="-228600">
              <a:buAutoNum type="arabicPeriod"/>
            </a:pPr>
            <a:r>
              <a:rPr lang="de-DE" sz="1200" dirty="0">
                <a:solidFill>
                  <a:srgbClr val="FF0000"/>
                </a:solidFill>
              </a:rPr>
              <a:t>dem modernen Verständnis eines demokratischen Staatswesens nicht mehr entspricht</a:t>
            </a:r>
          </a:p>
          <a:p>
            <a:pPr marL="228600" indent="-228600">
              <a:buAutoNum type="arabicPeriod" startAt="2"/>
            </a:pPr>
            <a:r>
              <a:rPr lang="de-DE" sz="1200" dirty="0">
                <a:solidFill>
                  <a:srgbClr val="FF0000"/>
                </a:solidFill>
              </a:rPr>
              <a:t>durch Gewohnheitsrecht, insbesondere bei Sportveranstaltungen, „demokratisiert“ wurde</a:t>
            </a:r>
          </a:p>
          <a:p>
            <a:pPr marL="228600" indent="-228600">
              <a:buAutoNum type="arabicPeriod" startAt="2"/>
            </a:pPr>
            <a:r>
              <a:rPr lang="de-DE" sz="1200" dirty="0">
                <a:solidFill>
                  <a:srgbClr val="FF0000"/>
                </a:solidFill>
              </a:rPr>
              <a:t>die diesbezüglichen Strafbestimmungen nie zur Anwendung kamen</a:t>
            </a:r>
          </a:p>
          <a:p>
            <a:pPr marL="228600" indent="-228600">
              <a:buAutoNum type="arabicPeriod"/>
            </a:pPr>
            <a:endParaRPr lang="de-DE" sz="1000" dirty="0"/>
          </a:p>
        </p:txBody>
      </p:sp>
    </p:spTree>
    <p:extLst>
      <p:ext uri="{BB962C8B-B14F-4D97-AF65-F5344CB8AC3E}">
        <p14:creationId xmlns:p14="http://schemas.microsoft.com/office/powerpoint/2010/main" val="2637477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5F3774B-957E-4546-A5D0-70410DD57542}"/>
              </a:ext>
            </a:extLst>
          </p:cNvPr>
          <p:cNvSpPr>
            <a:spLocks noGrp="1"/>
          </p:cNvSpPr>
          <p:nvPr>
            <p:ph type="dt" sz="half" idx="10"/>
          </p:nvPr>
        </p:nvSpPr>
        <p:spPr>
          <a:xfrm>
            <a:off x="1177085" y="6983880"/>
            <a:ext cx="2743200" cy="365125"/>
          </a:xfrm>
          <a:noFill/>
        </p:spPr>
        <p:txBody>
          <a:bodyPr/>
          <a:lstStyle/>
          <a:p>
            <a:fld id="{61758800-2E1E-4FE5-A044-AAA7E10DDEF4}" type="datetime2">
              <a:rPr lang="de-DE" b="1" smtClean="0"/>
              <a:t>Samstag, 20. Juni 2020</a:t>
            </a:fld>
            <a:endParaRPr lang="de-DE" b="1"/>
          </a:p>
        </p:txBody>
      </p:sp>
      <p:sp>
        <p:nvSpPr>
          <p:cNvPr id="4" name="Foliennummernplatzhalter 3">
            <a:extLst>
              <a:ext uri="{FF2B5EF4-FFF2-40B4-BE49-F238E27FC236}">
                <a16:creationId xmlns:a16="http://schemas.microsoft.com/office/drawing/2014/main" id="{DF517646-7637-47DF-9DE1-1856B709B09D}"/>
              </a:ext>
            </a:extLst>
          </p:cNvPr>
          <p:cNvSpPr>
            <a:spLocks noGrp="1"/>
          </p:cNvSpPr>
          <p:nvPr>
            <p:ph type="sldNum" sz="quarter" idx="12"/>
          </p:nvPr>
        </p:nvSpPr>
        <p:spPr>
          <a:xfrm>
            <a:off x="8949485" y="6983880"/>
            <a:ext cx="2743200" cy="365125"/>
          </a:xfrm>
          <a:noFill/>
        </p:spPr>
        <p:txBody>
          <a:bodyPr/>
          <a:lstStyle/>
          <a:p>
            <a:fld id="{557532D6-E53E-4B21-9F73-B60CD8648A44}" type="slidenum">
              <a:rPr lang="de-DE" b="1" smtClean="0"/>
              <a:t>7</a:t>
            </a:fld>
            <a:endParaRPr lang="de-DE" b="1"/>
          </a:p>
        </p:txBody>
      </p:sp>
      <p:graphicFrame>
        <p:nvGraphicFramePr>
          <p:cNvPr id="5" name="Tabelle 4">
            <a:extLst>
              <a:ext uri="{FF2B5EF4-FFF2-40B4-BE49-F238E27FC236}">
                <a16:creationId xmlns:a16="http://schemas.microsoft.com/office/drawing/2014/main" id="{43A198A4-8398-42C4-BBDA-F0B10CC36F63}"/>
              </a:ext>
            </a:extLst>
          </p:cNvPr>
          <p:cNvGraphicFramePr>
            <a:graphicFrameLocks noGrp="1"/>
          </p:cNvGraphicFramePr>
          <p:nvPr>
            <p:extLst>
              <p:ext uri="{D42A27DB-BD31-4B8C-83A1-F6EECF244321}">
                <p14:modId xmlns:p14="http://schemas.microsoft.com/office/powerpoint/2010/main" val="1586100855"/>
              </p:ext>
            </p:extLst>
          </p:nvPr>
        </p:nvGraphicFramePr>
        <p:xfrm>
          <a:off x="1259543" y="1316538"/>
          <a:ext cx="6203576" cy="2338642"/>
        </p:xfrm>
        <a:graphic>
          <a:graphicData uri="http://schemas.openxmlformats.org/drawingml/2006/table">
            <a:tbl>
              <a:tblPr firstRow="1" firstCol="1" bandRow="1">
                <a:tableStyleId>{5C22544A-7EE6-4342-B048-85BDC9FD1C3A}</a:tableStyleId>
              </a:tblPr>
              <a:tblGrid>
                <a:gridCol w="3192135">
                  <a:extLst>
                    <a:ext uri="{9D8B030D-6E8A-4147-A177-3AD203B41FA5}">
                      <a16:colId xmlns:a16="http://schemas.microsoft.com/office/drawing/2014/main" val="2725852286"/>
                    </a:ext>
                  </a:extLst>
                </a:gridCol>
                <a:gridCol w="3011441">
                  <a:extLst>
                    <a:ext uri="{9D8B030D-6E8A-4147-A177-3AD203B41FA5}">
                      <a16:colId xmlns:a16="http://schemas.microsoft.com/office/drawing/2014/main" val="3739212767"/>
                    </a:ext>
                  </a:extLst>
                </a:gridCol>
              </a:tblGrid>
              <a:tr h="1838378">
                <a:tc>
                  <a:txBody>
                    <a:bodyPr/>
                    <a:lstStyle/>
                    <a:p>
                      <a:pPr>
                        <a:lnSpc>
                          <a:spcPct val="107000"/>
                        </a:lnSpc>
                        <a:spcAft>
                          <a:spcPts val="0"/>
                        </a:spcAft>
                      </a:pPr>
                      <a:r>
                        <a:rPr lang="de-AT" sz="1200" b="1" dirty="0">
                          <a:solidFill>
                            <a:schemeClr val="tx1"/>
                          </a:solidFill>
                          <a:effectLst/>
                        </a:rPr>
                        <a:t>Die Verwendung der Abbildungen von Hoheitszeichen der Republik Österreich</a:t>
                      </a:r>
                      <a:endParaRPr lang="de-DE" sz="1200" b="1" dirty="0">
                        <a:solidFill>
                          <a:schemeClr val="tx1"/>
                        </a:solidFill>
                        <a:effectLst/>
                      </a:endParaRPr>
                    </a:p>
                    <a:p>
                      <a:pPr>
                        <a:lnSpc>
                          <a:spcPct val="107000"/>
                        </a:lnSpc>
                        <a:spcAft>
                          <a:spcPts val="0"/>
                        </a:spcAft>
                      </a:pPr>
                      <a:r>
                        <a:rPr lang="de-AT" sz="1200" b="0" dirty="0">
                          <a:solidFill>
                            <a:schemeClr val="tx1"/>
                          </a:solidFill>
                          <a:effectLst/>
                        </a:rPr>
                        <a:t> </a:t>
                      </a:r>
                      <a:endParaRPr lang="de-DE" sz="1200" b="0" dirty="0">
                        <a:solidFill>
                          <a:schemeClr val="tx1"/>
                        </a:solidFill>
                        <a:effectLst/>
                      </a:endParaRPr>
                    </a:p>
                    <a:p>
                      <a:pPr>
                        <a:lnSpc>
                          <a:spcPct val="107000"/>
                        </a:lnSpc>
                        <a:spcAft>
                          <a:spcPts val="0"/>
                        </a:spcAft>
                      </a:pPr>
                      <a:r>
                        <a:rPr lang="de-AT" sz="1200" b="0" dirty="0">
                          <a:solidFill>
                            <a:schemeClr val="tx1"/>
                          </a:solidFill>
                          <a:effectLst/>
                        </a:rPr>
                        <a:t>§ 7. Die Verwendung von Abbildungen des Bundeswappens, von Abbildungen der Flagge der Republik Österreich sowie der Flagge selbst ist zulässig, soweit sie nicht geeignet ist, eine öffentliche Berechtigung vorzutäuschen oder das Ansehen der Republik Österreich zu beeinträchtigen.</a:t>
                      </a:r>
                      <a:endParaRPr lang="de-DE" sz="1200" b="0" dirty="0">
                        <a:solidFill>
                          <a:schemeClr val="tx1"/>
                        </a:solidFill>
                        <a:effectLst/>
                      </a:endParaRPr>
                    </a:p>
                    <a:p>
                      <a:pPr>
                        <a:lnSpc>
                          <a:spcPct val="107000"/>
                        </a:lnSpc>
                        <a:spcAft>
                          <a:spcPts val="0"/>
                        </a:spcAft>
                      </a:pPr>
                      <a:r>
                        <a:rPr lang="de-AT" sz="1200" dirty="0">
                          <a:solidFill>
                            <a:schemeClr val="tx1"/>
                          </a:solidFill>
                          <a:effectLst/>
                        </a:rPr>
                        <a:t> </a:t>
                      </a:r>
                      <a:endParaRPr lang="de-DE" sz="1200" dirty="0">
                        <a:solidFill>
                          <a:schemeClr val="tx1"/>
                        </a:solidFill>
                        <a:effectLst/>
                      </a:endParaRPr>
                    </a:p>
                    <a:p>
                      <a:pPr>
                        <a:lnSpc>
                          <a:spcPct val="107000"/>
                        </a:lnSpc>
                        <a:spcAft>
                          <a:spcPts val="0"/>
                        </a:spcAft>
                      </a:pPr>
                      <a:r>
                        <a:rPr lang="de-AT" sz="1200" dirty="0">
                          <a:solidFill>
                            <a:schemeClr val="tx1"/>
                          </a:solidFill>
                          <a:effectLst/>
                        </a:rPr>
                        <a:t>  </a:t>
                      </a:r>
                      <a:endParaRPr lang="de-DE"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1426" marR="61426" marT="0" marB="0">
                    <a:solidFill>
                      <a:schemeClr val="bg1">
                        <a:lumMod val="85000"/>
                      </a:schemeClr>
                    </a:solidFill>
                  </a:tcPr>
                </a:tc>
                <a:tc>
                  <a:txBody>
                    <a:bodyPr/>
                    <a:lstStyle/>
                    <a:p>
                      <a:pPr>
                        <a:lnSpc>
                          <a:spcPct val="107000"/>
                        </a:lnSpc>
                        <a:spcAft>
                          <a:spcPts val="0"/>
                        </a:spcAft>
                      </a:pPr>
                      <a:r>
                        <a:rPr lang="de-AT" sz="1200" dirty="0">
                          <a:solidFill>
                            <a:schemeClr val="tx1"/>
                          </a:solidFill>
                          <a:effectLst/>
                        </a:rPr>
                        <a:t>Die Verwendung der Abbildungen von Hoheitszeichen der Republik Österreich</a:t>
                      </a:r>
                      <a:endParaRPr lang="de-DE" sz="1200" dirty="0">
                        <a:solidFill>
                          <a:schemeClr val="tx1"/>
                        </a:solidFill>
                        <a:effectLst/>
                      </a:endParaRPr>
                    </a:p>
                    <a:p>
                      <a:pPr>
                        <a:lnSpc>
                          <a:spcPct val="107000"/>
                        </a:lnSpc>
                        <a:spcAft>
                          <a:spcPts val="0"/>
                        </a:spcAft>
                      </a:pPr>
                      <a:r>
                        <a:rPr lang="de-AT" sz="1200" b="0" dirty="0">
                          <a:solidFill>
                            <a:schemeClr val="tx1"/>
                          </a:solidFill>
                          <a:effectLst/>
                        </a:rPr>
                        <a:t> </a:t>
                      </a:r>
                      <a:endParaRPr lang="de-DE" sz="1200" b="0" dirty="0">
                        <a:solidFill>
                          <a:schemeClr val="tx1"/>
                        </a:solidFill>
                        <a:effectLst/>
                      </a:endParaRPr>
                    </a:p>
                    <a:p>
                      <a:pPr>
                        <a:lnSpc>
                          <a:spcPct val="107000"/>
                        </a:lnSpc>
                        <a:spcAft>
                          <a:spcPts val="0"/>
                        </a:spcAft>
                      </a:pPr>
                      <a:r>
                        <a:rPr lang="de-AT" sz="1200" b="0" dirty="0">
                          <a:solidFill>
                            <a:schemeClr val="tx1"/>
                          </a:solidFill>
                          <a:effectLst/>
                        </a:rPr>
                        <a:t>§ 6. Die Verwendung von Abbildungen des Bundeswappens, von Abbildungen der Flagge der Republik Österreich sowie der Flagge selbst ist zulässig, soweit sie nicht geeignet ist, eine öffentliche Berechtigung vorzutäuschen oder das Ansehen der Republik Österreich zu beeinträchtigen.</a:t>
                      </a:r>
                      <a:endParaRPr lang="de-DE" sz="12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1426" marR="61426" marT="0" marB="0">
                    <a:noFill/>
                  </a:tcPr>
                </a:tc>
                <a:extLst>
                  <a:ext uri="{0D108BD9-81ED-4DB2-BD59-A6C34878D82A}">
                    <a16:rowId xmlns:a16="http://schemas.microsoft.com/office/drawing/2014/main" val="1947176826"/>
                  </a:ext>
                </a:extLst>
              </a:tr>
            </a:tbl>
          </a:graphicData>
        </a:graphic>
      </p:graphicFrame>
      <p:sp>
        <p:nvSpPr>
          <p:cNvPr id="7" name="Textfeld 6">
            <a:extLst>
              <a:ext uri="{FF2B5EF4-FFF2-40B4-BE49-F238E27FC236}">
                <a16:creationId xmlns:a16="http://schemas.microsoft.com/office/drawing/2014/main" id="{1CD4068B-532D-41BF-B538-A208FD919760}"/>
              </a:ext>
            </a:extLst>
          </p:cNvPr>
          <p:cNvSpPr txBox="1"/>
          <p:nvPr/>
        </p:nvSpPr>
        <p:spPr>
          <a:xfrm>
            <a:off x="9345706" y="1662786"/>
            <a:ext cx="2102223" cy="692497"/>
          </a:xfrm>
          <a:prstGeom prst="rect">
            <a:avLst/>
          </a:prstGeom>
          <a:noFill/>
        </p:spPr>
        <p:txBody>
          <a:bodyPr wrap="square" rtlCol="0">
            <a:spAutoFit/>
          </a:bodyPr>
          <a:lstStyle/>
          <a:p>
            <a:r>
              <a:rPr lang="de-AT" sz="1050" dirty="0">
                <a:solidFill>
                  <a:srgbClr val="FF0000"/>
                </a:solidFill>
              </a:rPr>
              <a:t>Vgl. § 248 StGB Herabwürdigung des Staates und seiner Symbole</a:t>
            </a:r>
          </a:p>
          <a:p>
            <a:endParaRPr lang="de-DE" dirty="0"/>
          </a:p>
        </p:txBody>
      </p:sp>
      <p:sp>
        <p:nvSpPr>
          <p:cNvPr id="8" name="Textfeld 7">
            <a:extLst>
              <a:ext uri="{FF2B5EF4-FFF2-40B4-BE49-F238E27FC236}">
                <a16:creationId xmlns:a16="http://schemas.microsoft.com/office/drawing/2014/main" id="{3E3F17A0-A07C-4778-8618-349C8057CFB0}"/>
              </a:ext>
            </a:extLst>
          </p:cNvPr>
          <p:cNvSpPr txBox="1"/>
          <p:nvPr/>
        </p:nvSpPr>
        <p:spPr>
          <a:xfrm>
            <a:off x="1251725" y="287147"/>
            <a:ext cx="9963121" cy="369332"/>
          </a:xfrm>
          <a:prstGeom prst="rect">
            <a:avLst/>
          </a:prstGeom>
          <a:noFill/>
        </p:spPr>
        <p:txBody>
          <a:bodyPr wrap="square" rtlCol="0">
            <a:spAutoFit/>
          </a:bodyPr>
          <a:lstStyle/>
          <a:p>
            <a:r>
              <a:rPr lang="de-AT" dirty="0" err="1">
                <a:solidFill>
                  <a:srgbClr val="FF0000"/>
                </a:solidFill>
              </a:rPr>
              <a:t>Geltener</a:t>
            </a:r>
            <a:r>
              <a:rPr lang="de-AT" dirty="0">
                <a:solidFill>
                  <a:srgbClr val="FF0000"/>
                </a:solidFill>
              </a:rPr>
              <a:t> Text                                                                     </a:t>
            </a:r>
            <a:r>
              <a:rPr lang="de-AT" dirty="0">
                <a:solidFill>
                  <a:schemeClr val="accent1"/>
                </a:solidFill>
              </a:rPr>
              <a:t>Novellierung                                          Anmerkungen     </a:t>
            </a:r>
            <a:endParaRPr lang="de-DE" dirty="0"/>
          </a:p>
        </p:txBody>
      </p:sp>
    </p:spTree>
    <p:extLst>
      <p:ext uri="{BB962C8B-B14F-4D97-AF65-F5344CB8AC3E}">
        <p14:creationId xmlns:p14="http://schemas.microsoft.com/office/powerpoint/2010/main" val="722401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55F6891-D2D6-4609-BA3E-D9186408F7D9}"/>
              </a:ext>
            </a:extLst>
          </p:cNvPr>
          <p:cNvSpPr>
            <a:spLocks noGrp="1"/>
          </p:cNvSpPr>
          <p:nvPr>
            <p:ph type="dt" sz="half" idx="10"/>
          </p:nvPr>
        </p:nvSpPr>
        <p:spPr/>
        <p:txBody>
          <a:bodyPr/>
          <a:lstStyle/>
          <a:p>
            <a:fld id="{A9AD152F-040D-463F-91B6-97F71A4CE144}" type="datetime2">
              <a:rPr lang="de-DE" smtClean="0"/>
              <a:t>Samstag, 20. Juni 2020</a:t>
            </a:fld>
            <a:endParaRPr lang="de-DE"/>
          </a:p>
        </p:txBody>
      </p:sp>
      <p:sp>
        <p:nvSpPr>
          <p:cNvPr id="4" name="Foliennummernplatzhalter 3">
            <a:extLst>
              <a:ext uri="{FF2B5EF4-FFF2-40B4-BE49-F238E27FC236}">
                <a16:creationId xmlns:a16="http://schemas.microsoft.com/office/drawing/2014/main" id="{A9D738CE-F9F8-462F-B4B3-A83925C52D9A}"/>
              </a:ext>
            </a:extLst>
          </p:cNvPr>
          <p:cNvSpPr>
            <a:spLocks noGrp="1"/>
          </p:cNvSpPr>
          <p:nvPr>
            <p:ph type="sldNum" sz="quarter" idx="12"/>
          </p:nvPr>
        </p:nvSpPr>
        <p:spPr/>
        <p:txBody>
          <a:bodyPr/>
          <a:lstStyle/>
          <a:p>
            <a:fld id="{557532D6-E53E-4B21-9F73-B60CD8648A44}" type="slidenum">
              <a:rPr lang="de-DE" smtClean="0"/>
              <a:t>8</a:t>
            </a:fld>
            <a:endParaRPr lang="de-DE"/>
          </a:p>
        </p:txBody>
      </p:sp>
      <p:graphicFrame>
        <p:nvGraphicFramePr>
          <p:cNvPr id="5" name="Tabelle 4">
            <a:extLst>
              <a:ext uri="{FF2B5EF4-FFF2-40B4-BE49-F238E27FC236}">
                <a16:creationId xmlns:a16="http://schemas.microsoft.com/office/drawing/2014/main" id="{9C65472B-FF50-41A9-9330-6808986EE63C}"/>
              </a:ext>
            </a:extLst>
          </p:cNvPr>
          <p:cNvGraphicFramePr>
            <a:graphicFrameLocks noGrp="1"/>
          </p:cNvGraphicFramePr>
          <p:nvPr>
            <p:extLst>
              <p:ext uri="{D42A27DB-BD31-4B8C-83A1-F6EECF244321}">
                <p14:modId xmlns:p14="http://schemas.microsoft.com/office/powerpoint/2010/main" val="702583535"/>
              </p:ext>
            </p:extLst>
          </p:nvPr>
        </p:nvGraphicFramePr>
        <p:xfrm>
          <a:off x="1268506" y="942602"/>
          <a:ext cx="9132327" cy="5078540"/>
        </p:xfrm>
        <a:graphic>
          <a:graphicData uri="http://schemas.openxmlformats.org/drawingml/2006/table">
            <a:tbl>
              <a:tblPr firstRow="1" firstCol="1" bandRow="1">
                <a:tableStyleId>{5C22544A-7EE6-4342-B048-85BDC9FD1C3A}</a:tableStyleId>
              </a:tblPr>
              <a:tblGrid>
                <a:gridCol w="4699164">
                  <a:extLst>
                    <a:ext uri="{9D8B030D-6E8A-4147-A177-3AD203B41FA5}">
                      <a16:colId xmlns:a16="http://schemas.microsoft.com/office/drawing/2014/main" val="242616873"/>
                    </a:ext>
                  </a:extLst>
                </a:gridCol>
                <a:gridCol w="4433163">
                  <a:extLst>
                    <a:ext uri="{9D8B030D-6E8A-4147-A177-3AD203B41FA5}">
                      <a16:colId xmlns:a16="http://schemas.microsoft.com/office/drawing/2014/main" val="1811526982"/>
                    </a:ext>
                  </a:extLst>
                </a:gridCol>
              </a:tblGrid>
              <a:tr h="3745353">
                <a:tc>
                  <a:txBody>
                    <a:bodyPr/>
                    <a:lstStyle/>
                    <a:p>
                      <a:pPr>
                        <a:lnSpc>
                          <a:spcPct val="107000"/>
                        </a:lnSpc>
                        <a:spcAft>
                          <a:spcPts val="0"/>
                        </a:spcAft>
                      </a:pPr>
                      <a:r>
                        <a:rPr lang="de-AT" sz="1200" dirty="0">
                          <a:solidFill>
                            <a:schemeClr val="tx1"/>
                          </a:solidFill>
                          <a:effectLst/>
                        </a:rPr>
                        <a:t>Strafbestimmungen</a:t>
                      </a:r>
                      <a:endParaRPr lang="de-DE" sz="1200" dirty="0">
                        <a:solidFill>
                          <a:schemeClr val="tx1"/>
                        </a:solidFill>
                        <a:effectLst/>
                      </a:endParaRPr>
                    </a:p>
                    <a:p>
                      <a:pPr>
                        <a:lnSpc>
                          <a:spcPct val="107000"/>
                        </a:lnSpc>
                        <a:spcAft>
                          <a:spcPts val="0"/>
                        </a:spcAft>
                      </a:pPr>
                      <a:r>
                        <a:rPr lang="de-AT" sz="1200" dirty="0">
                          <a:solidFill>
                            <a:schemeClr val="tx1"/>
                          </a:solidFill>
                          <a:effectLst/>
                        </a:rPr>
                        <a:t> </a:t>
                      </a:r>
                      <a:endParaRPr lang="de-DE" sz="1200" dirty="0">
                        <a:solidFill>
                          <a:schemeClr val="tx1"/>
                        </a:solidFill>
                        <a:effectLst/>
                      </a:endParaRPr>
                    </a:p>
                    <a:p>
                      <a:pPr>
                        <a:lnSpc>
                          <a:spcPct val="107000"/>
                        </a:lnSpc>
                        <a:spcAft>
                          <a:spcPts val="0"/>
                        </a:spcAft>
                      </a:pPr>
                      <a:r>
                        <a:rPr lang="de-AT" sz="1200" b="0" dirty="0">
                          <a:solidFill>
                            <a:schemeClr val="tx1"/>
                          </a:solidFill>
                          <a:effectLst/>
                        </a:rPr>
                        <a:t>§ 8. Wer</a:t>
                      </a:r>
                      <a:endParaRPr lang="de-DE" sz="1200" b="0" dirty="0">
                        <a:solidFill>
                          <a:schemeClr val="tx1"/>
                        </a:solidFill>
                        <a:effectLst/>
                      </a:endParaRPr>
                    </a:p>
                    <a:p>
                      <a:pPr>
                        <a:lnSpc>
                          <a:spcPct val="107000"/>
                        </a:lnSpc>
                        <a:spcAft>
                          <a:spcPts val="0"/>
                        </a:spcAft>
                      </a:pPr>
                      <a:r>
                        <a:rPr lang="de-AT" sz="1200" b="0" dirty="0">
                          <a:solidFill>
                            <a:schemeClr val="tx1"/>
                          </a:solidFill>
                          <a:effectLst/>
                        </a:rPr>
                        <a:t>1.</a:t>
                      </a:r>
                      <a:endParaRPr lang="de-DE" sz="1200" b="0" dirty="0">
                        <a:solidFill>
                          <a:schemeClr val="tx1"/>
                        </a:solidFill>
                        <a:effectLst/>
                      </a:endParaRPr>
                    </a:p>
                    <a:p>
                      <a:pPr>
                        <a:lnSpc>
                          <a:spcPct val="107000"/>
                        </a:lnSpc>
                        <a:spcAft>
                          <a:spcPts val="0"/>
                        </a:spcAft>
                      </a:pPr>
                      <a:r>
                        <a:rPr lang="de-AT" sz="1200" b="0" dirty="0">
                          <a:solidFill>
                            <a:schemeClr val="tx1"/>
                          </a:solidFill>
                          <a:effectLst/>
                        </a:rPr>
                        <a:t>unbefugt das Bundeswappen führt,</a:t>
                      </a:r>
                      <a:endParaRPr lang="de-DE" sz="1200" b="0" dirty="0">
                        <a:solidFill>
                          <a:schemeClr val="tx1"/>
                        </a:solidFill>
                        <a:effectLst/>
                      </a:endParaRPr>
                    </a:p>
                    <a:p>
                      <a:pPr>
                        <a:lnSpc>
                          <a:spcPct val="107000"/>
                        </a:lnSpc>
                        <a:spcAft>
                          <a:spcPts val="0"/>
                        </a:spcAft>
                      </a:pPr>
                      <a:r>
                        <a:rPr lang="de-AT" sz="1200" b="0" dirty="0">
                          <a:solidFill>
                            <a:schemeClr val="tx1"/>
                          </a:solidFill>
                          <a:effectLst/>
                        </a:rPr>
                        <a:t>2.</a:t>
                      </a:r>
                      <a:endParaRPr lang="de-DE" sz="1200" b="0" dirty="0">
                        <a:solidFill>
                          <a:schemeClr val="tx1"/>
                        </a:solidFill>
                        <a:effectLst/>
                      </a:endParaRPr>
                    </a:p>
                    <a:p>
                      <a:pPr>
                        <a:lnSpc>
                          <a:spcPct val="107000"/>
                        </a:lnSpc>
                        <a:spcAft>
                          <a:spcPts val="0"/>
                        </a:spcAft>
                      </a:pPr>
                      <a:r>
                        <a:rPr lang="de-AT" sz="1200" b="0" dirty="0">
                          <a:solidFill>
                            <a:schemeClr val="tx1"/>
                          </a:solidFill>
                          <a:effectLst/>
                        </a:rPr>
                        <a:t>unbefugt das Siegel der Republik Österreich oder Hartdruck- oder Farbstampiglien im Sinne des § 5 führt,</a:t>
                      </a:r>
                      <a:endParaRPr lang="de-DE" sz="1200" b="0" dirty="0">
                        <a:solidFill>
                          <a:schemeClr val="tx1"/>
                        </a:solidFill>
                        <a:effectLst/>
                      </a:endParaRPr>
                    </a:p>
                    <a:p>
                      <a:pPr>
                        <a:lnSpc>
                          <a:spcPct val="107000"/>
                        </a:lnSpc>
                        <a:spcAft>
                          <a:spcPts val="0"/>
                        </a:spcAft>
                      </a:pPr>
                      <a:r>
                        <a:rPr lang="de-AT" sz="1200" b="0" dirty="0">
                          <a:solidFill>
                            <a:schemeClr val="tx1"/>
                          </a:solidFill>
                          <a:effectLst/>
                        </a:rPr>
                        <a:t> </a:t>
                      </a:r>
                      <a:endParaRPr lang="de-DE" sz="1200" b="0" dirty="0">
                        <a:solidFill>
                          <a:schemeClr val="tx1"/>
                        </a:solidFill>
                        <a:effectLst/>
                      </a:endParaRPr>
                    </a:p>
                    <a:p>
                      <a:pPr>
                        <a:lnSpc>
                          <a:spcPct val="107000"/>
                        </a:lnSpc>
                        <a:spcAft>
                          <a:spcPts val="0"/>
                        </a:spcAft>
                      </a:pPr>
                      <a:r>
                        <a:rPr lang="de-AT" sz="1200" b="0" dirty="0">
                          <a:solidFill>
                            <a:schemeClr val="tx1"/>
                          </a:solidFill>
                          <a:effectLst/>
                        </a:rPr>
                        <a:t>3.</a:t>
                      </a:r>
                      <a:endParaRPr lang="de-DE" sz="1200" b="0" dirty="0">
                        <a:solidFill>
                          <a:schemeClr val="tx1"/>
                        </a:solidFill>
                        <a:effectLst/>
                      </a:endParaRPr>
                    </a:p>
                    <a:p>
                      <a:pPr>
                        <a:lnSpc>
                          <a:spcPct val="107000"/>
                        </a:lnSpc>
                        <a:spcAft>
                          <a:spcPts val="0"/>
                        </a:spcAft>
                      </a:pPr>
                      <a:r>
                        <a:rPr lang="de-AT" sz="1200" b="0" dirty="0">
                          <a:solidFill>
                            <a:schemeClr val="tx1"/>
                          </a:solidFill>
                          <a:effectLst/>
                        </a:rPr>
                        <a:t>unbefugt die Dienstflagge des Bundes führt,</a:t>
                      </a:r>
                      <a:endParaRPr lang="de-DE" sz="1200" b="0" dirty="0">
                        <a:solidFill>
                          <a:schemeClr val="tx1"/>
                        </a:solidFill>
                        <a:effectLst/>
                      </a:endParaRPr>
                    </a:p>
                    <a:p>
                      <a:pPr>
                        <a:lnSpc>
                          <a:spcPct val="107000"/>
                        </a:lnSpc>
                        <a:spcAft>
                          <a:spcPts val="0"/>
                        </a:spcAft>
                      </a:pPr>
                      <a:r>
                        <a:rPr lang="de-AT" sz="1200" b="0" dirty="0">
                          <a:solidFill>
                            <a:schemeClr val="tx1"/>
                          </a:solidFill>
                          <a:effectLst/>
                        </a:rPr>
                        <a:t> </a:t>
                      </a:r>
                      <a:endParaRPr lang="de-DE" sz="1200" b="0" dirty="0">
                        <a:solidFill>
                          <a:schemeClr val="tx1"/>
                        </a:solidFill>
                        <a:effectLst/>
                      </a:endParaRPr>
                    </a:p>
                    <a:p>
                      <a:pPr>
                        <a:lnSpc>
                          <a:spcPct val="107000"/>
                        </a:lnSpc>
                        <a:spcAft>
                          <a:spcPts val="0"/>
                        </a:spcAft>
                      </a:pPr>
                      <a:r>
                        <a:rPr lang="de-AT" sz="1200" b="0" dirty="0">
                          <a:solidFill>
                            <a:schemeClr val="tx1"/>
                          </a:solidFill>
                          <a:effectLst/>
                        </a:rPr>
                        <a:t>4.</a:t>
                      </a:r>
                      <a:endParaRPr lang="de-DE" sz="1200" b="0" dirty="0">
                        <a:solidFill>
                          <a:schemeClr val="tx1"/>
                        </a:solidFill>
                        <a:effectLst/>
                      </a:endParaRPr>
                    </a:p>
                    <a:p>
                      <a:pPr>
                        <a:lnSpc>
                          <a:spcPct val="107000"/>
                        </a:lnSpc>
                        <a:spcAft>
                          <a:spcPts val="0"/>
                        </a:spcAft>
                      </a:pPr>
                      <a:r>
                        <a:rPr lang="de-AT" sz="1200" b="0" dirty="0">
                          <a:solidFill>
                            <a:schemeClr val="tx1"/>
                          </a:solidFill>
                          <a:effectLst/>
                        </a:rPr>
                        <a:t>Abbildungen des Bundeswappens oder Abbildungen der Flagge der Republik Österreich oder die Flagge selbst in einer Weise verwendet, die geeignet ist, eine öffentliche Berechtigung vorzutäuschen oder das Ansehen der Republik Österreich zu beeinträchtigen, begeht, sofern die Tat nicht den Tatbestand einer in die Zuständigkeit der ordentlichen Gerichte fallenden strafbaren Handlung bildet, nach § 54 des Seeschiffahrtsgesetzes, BGBl. Nr. 174/1981, oder nach anderen Verwaltungsvorschriften zu ahnden ist, eine Verwaltungsübertretung und ist von der Bezirksverwaltungsbehörde mit Geldstrafe bis zu 3 600 Euro zu bestrafen. Über Beschwerden entscheidet das Landesverwaltungsgericht.</a:t>
                      </a:r>
                      <a:endParaRPr lang="de-DE" sz="1200" b="0" dirty="0">
                        <a:solidFill>
                          <a:schemeClr val="tx1"/>
                        </a:solidFill>
                        <a:effectLst/>
                      </a:endParaRPr>
                    </a:p>
                    <a:p>
                      <a:pPr>
                        <a:lnSpc>
                          <a:spcPct val="107000"/>
                        </a:lnSpc>
                        <a:spcAft>
                          <a:spcPts val="0"/>
                        </a:spcAft>
                      </a:pPr>
                      <a:r>
                        <a:rPr lang="de-AT" sz="1200" dirty="0">
                          <a:solidFill>
                            <a:schemeClr val="tx1"/>
                          </a:solidFill>
                          <a:effectLst/>
                        </a:rPr>
                        <a:t> </a:t>
                      </a:r>
                      <a:endParaRPr lang="de-DE"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1426" marR="61426" marT="0" marB="0">
                    <a:solidFill>
                      <a:schemeClr val="bg1">
                        <a:lumMod val="85000"/>
                      </a:schemeClr>
                    </a:solidFill>
                  </a:tcPr>
                </a:tc>
                <a:tc>
                  <a:txBody>
                    <a:bodyPr/>
                    <a:lstStyle/>
                    <a:p>
                      <a:pPr>
                        <a:lnSpc>
                          <a:spcPct val="107000"/>
                        </a:lnSpc>
                        <a:spcAft>
                          <a:spcPts val="0"/>
                        </a:spcAft>
                      </a:pPr>
                      <a:r>
                        <a:rPr lang="de-AT" sz="1200" dirty="0">
                          <a:solidFill>
                            <a:schemeClr val="tx1"/>
                          </a:solidFill>
                          <a:effectLst/>
                        </a:rPr>
                        <a:t>Strafbestimmungen</a:t>
                      </a:r>
                      <a:endParaRPr lang="de-DE" sz="1200" dirty="0">
                        <a:solidFill>
                          <a:schemeClr val="tx1"/>
                        </a:solidFill>
                        <a:effectLst/>
                      </a:endParaRPr>
                    </a:p>
                    <a:p>
                      <a:pPr>
                        <a:lnSpc>
                          <a:spcPct val="107000"/>
                        </a:lnSpc>
                        <a:spcAft>
                          <a:spcPts val="0"/>
                        </a:spcAft>
                      </a:pPr>
                      <a:r>
                        <a:rPr lang="de-AT" sz="1200" dirty="0">
                          <a:solidFill>
                            <a:schemeClr val="tx1"/>
                          </a:solidFill>
                          <a:effectLst/>
                        </a:rPr>
                        <a:t> </a:t>
                      </a:r>
                      <a:endParaRPr lang="de-DE" sz="1200" dirty="0">
                        <a:solidFill>
                          <a:schemeClr val="tx1"/>
                        </a:solidFill>
                        <a:effectLst/>
                      </a:endParaRPr>
                    </a:p>
                    <a:p>
                      <a:pPr>
                        <a:lnSpc>
                          <a:spcPct val="107000"/>
                        </a:lnSpc>
                        <a:spcAft>
                          <a:spcPts val="0"/>
                        </a:spcAft>
                      </a:pPr>
                      <a:r>
                        <a:rPr lang="de-AT" sz="1200" b="0" dirty="0">
                          <a:solidFill>
                            <a:schemeClr val="tx1"/>
                          </a:solidFill>
                          <a:effectLst/>
                        </a:rPr>
                        <a:t>§ 7. Wer</a:t>
                      </a:r>
                      <a:endParaRPr lang="de-DE" sz="1200" b="0" dirty="0">
                        <a:solidFill>
                          <a:schemeClr val="tx1"/>
                        </a:solidFill>
                        <a:effectLst/>
                      </a:endParaRPr>
                    </a:p>
                    <a:p>
                      <a:pPr>
                        <a:lnSpc>
                          <a:spcPct val="107000"/>
                        </a:lnSpc>
                        <a:spcAft>
                          <a:spcPts val="0"/>
                        </a:spcAft>
                      </a:pPr>
                      <a:r>
                        <a:rPr lang="de-AT" sz="1200" b="0" dirty="0">
                          <a:solidFill>
                            <a:schemeClr val="tx1"/>
                          </a:solidFill>
                          <a:effectLst/>
                        </a:rPr>
                        <a:t>1.</a:t>
                      </a:r>
                      <a:endParaRPr lang="de-DE" sz="1200" b="0" dirty="0">
                        <a:solidFill>
                          <a:schemeClr val="tx1"/>
                        </a:solidFill>
                        <a:effectLst/>
                      </a:endParaRPr>
                    </a:p>
                    <a:p>
                      <a:pPr>
                        <a:lnSpc>
                          <a:spcPct val="107000"/>
                        </a:lnSpc>
                        <a:spcAft>
                          <a:spcPts val="0"/>
                        </a:spcAft>
                      </a:pPr>
                      <a:r>
                        <a:rPr lang="de-AT" sz="1200" b="0" dirty="0">
                          <a:solidFill>
                            <a:schemeClr val="tx1"/>
                          </a:solidFill>
                          <a:effectLst/>
                        </a:rPr>
                        <a:t>unbefugt das Bundeswappen führt,</a:t>
                      </a:r>
                      <a:endParaRPr lang="de-DE" sz="1200" b="0" dirty="0">
                        <a:solidFill>
                          <a:schemeClr val="tx1"/>
                        </a:solidFill>
                        <a:effectLst/>
                      </a:endParaRPr>
                    </a:p>
                    <a:p>
                      <a:pPr>
                        <a:lnSpc>
                          <a:spcPct val="107000"/>
                        </a:lnSpc>
                        <a:spcAft>
                          <a:spcPts val="0"/>
                        </a:spcAft>
                      </a:pPr>
                      <a:r>
                        <a:rPr lang="de-AT" sz="1200" b="0" dirty="0">
                          <a:solidFill>
                            <a:schemeClr val="tx1"/>
                          </a:solidFill>
                          <a:effectLst/>
                        </a:rPr>
                        <a:t>2.</a:t>
                      </a:r>
                      <a:endParaRPr lang="de-DE" sz="1200" b="0" dirty="0">
                        <a:solidFill>
                          <a:schemeClr val="tx1"/>
                        </a:solidFill>
                        <a:effectLst/>
                      </a:endParaRPr>
                    </a:p>
                    <a:p>
                      <a:pPr>
                        <a:lnSpc>
                          <a:spcPct val="107000"/>
                        </a:lnSpc>
                        <a:spcAft>
                          <a:spcPts val="0"/>
                        </a:spcAft>
                      </a:pPr>
                      <a:r>
                        <a:rPr lang="de-AT" sz="1200" b="0" dirty="0">
                          <a:solidFill>
                            <a:schemeClr val="tx1"/>
                          </a:solidFill>
                          <a:effectLst/>
                        </a:rPr>
                        <a:t>unbefugt das Siegel der Republik Österreich oder Hartdruck- oder Farbstampiglien im Sinne des § 5 führt,</a:t>
                      </a:r>
                      <a:endParaRPr lang="de-DE" sz="1200" b="0" dirty="0">
                        <a:solidFill>
                          <a:schemeClr val="tx1"/>
                        </a:solidFill>
                        <a:effectLst/>
                      </a:endParaRPr>
                    </a:p>
                    <a:p>
                      <a:pPr>
                        <a:lnSpc>
                          <a:spcPct val="107000"/>
                        </a:lnSpc>
                        <a:spcAft>
                          <a:spcPts val="0"/>
                        </a:spcAft>
                      </a:pPr>
                      <a:r>
                        <a:rPr lang="de-AT" sz="1200" b="0" dirty="0">
                          <a:solidFill>
                            <a:schemeClr val="tx1"/>
                          </a:solidFill>
                          <a:effectLst/>
                        </a:rPr>
                        <a:t> </a:t>
                      </a:r>
                      <a:endParaRPr lang="de-DE" sz="1200" b="0" dirty="0">
                        <a:solidFill>
                          <a:schemeClr val="tx1"/>
                        </a:solidFill>
                        <a:effectLst/>
                      </a:endParaRPr>
                    </a:p>
                    <a:p>
                      <a:pPr>
                        <a:lnSpc>
                          <a:spcPct val="107000"/>
                        </a:lnSpc>
                        <a:spcAft>
                          <a:spcPts val="0"/>
                        </a:spcAft>
                      </a:pPr>
                      <a:r>
                        <a:rPr lang="de-AT" sz="1200" b="0" dirty="0">
                          <a:solidFill>
                            <a:schemeClr val="tx1"/>
                          </a:solidFill>
                          <a:effectLst/>
                        </a:rPr>
                        <a:t>3</a:t>
                      </a:r>
                      <a:r>
                        <a:rPr lang="de-AT" sz="1200" b="0" strike="sngStrike" dirty="0">
                          <a:solidFill>
                            <a:schemeClr val="tx1"/>
                          </a:solidFill>
                          <a:effectLst/>
                          <a:highlight>
                            <a:srgbClr val="FFFF00"/>
                          </a:highlight>
                        </a:rPr>
                        <a:t>.</a:t>
                      </a:r>
                      <a:endParaRPr lang="de-DE" sz="1200" b="0" dirty="0">
                        <a:solidFill>
                          <a:schemeClr val="tx1"/>
                        </a:solidFill>
                        <a:effectLst/>
                      </a:endParaRPr>
                    </a:p>
                    <a:p>
                      <a:pPr>
                        <a:lnSpc>
                          <a:spcPct val="107000"/>
                        </a:lnSpc>
                        <a:spcAft>
                          <a:spcPts val="0"/>
                        </a:spcAft>
                      </a:pPr>
                      <a:r>
                        <a:rPr lang="de-AT" sz="1200" b="0" strike="sngStrike" dirty="0">
                          <a:solidFill>
                            <a:schemeClr val="tx1"/>
                          </a:solidFill>
                          <a:effectLst/>
                          <a:highlight>
                            <a:srgbClr val="FFFF00"/>
                          </a:highlight>
                        </a:rPr>
                        <a:t>unbefugt die Dienstflagge des Bundes führt,</a:t>
                      </a:r>
                      <a:endParaRPr lang="de-DE" sz="1200" b="0" dirty="0">
                        <a:solidFill>
                          <a:schemeClr val="tx1"/>
                        </a:solidFill>
                        <a:effectLst/>
                      </a:endParaRPr>
                    </a:p>
                    <a:p>
                      <a:pPr>
                        <a:lnSpc>
                          <a:spcPct val="107000"/>
                        </a:lnSpc>
                        <a:spcAft>
                          <a:spcPts val="0"/>
                        </a:spcAft>
                      </a:pPr>
                      <a:br>
                        <a:rPr lang="de-AT" sz="1200" b="0" dirty="0">
                          <a:solidFill>
                            <a:schemeClr val="tx1"/>
                          </a:solidFill>
                          <a:effectLst/>
                        </a:rPr>
                      </a:br>
                      <a:r>
                        <a:rPr lang="de-AT" sz="1200" b="0" dirty="0">
                          <a:solidFill>
                            <a:schemeClr val="tx1"/>
                          </a:solidFill>
                          <a:effectLst/>
                        </a:rPr>
                        <a:t>3.</a:t>
                      </a:r>
                      <a:endParaRPr lang="de-DE" sz="1200" b="0" dirty="0">
                        <a:solidFill>
                          <a:schemeClr val="tx1"/>
                        </a:solidFill>
                        <a:effectLst/>
                      </a:endParaRPr>
                    </a:p>
                    <a:p>
                      <a:pPr>
                        <a:lnSpc>
                          <a:spcPct val="107000"/>
                        </a:lnSpc>
                        <a:spcAft>
                          <a:spcPts val="0"/>
                        </a:spcAft>
                      </a:pPr>
                      <a:r>
                        <a:rPr lang="de-AT" sz="1200" b="0" dirty="0">
                          <a:solidFill>
                            <a:schemeClr val="tx1"/>
                          </a:solidFill>
                          <a:effectLst/>
                        </a:rPr>
                        <a:t>Abbildungen des Bundeswappens oder Abbildungen der Flagge der Republik Österreich oder die Flagge selbst in einer Weise verwendet, die geeignet ist, eine öffentliche Berechtigung vorzutäuschen oder das Ansehen der Republik Österreich zu beeinträchtigen, begeht, sofern die Tat nicht den Tatbestand einer in die Zuständigkeit der ordentlichen Gerichte fallenden strafbaren Handlung bildet, nach § 54 des Seeschiffahrtsgesetzes, BGBl. Nr. 174/1981, oder nach anderen Verwaltungsvorschriften zu ahnden ist, eine Verwaltungsübertretung und ist von </a:t>
                      </a:r>
                      <a:endParaRPr lang="de-DE" sz="1200" b="0" dirty="0">
                        <a:solidFill>
                          <a:schemeClr val="tx1"/>
                        </a:solidFill>
                        <a:effectLst/>
                      </a:endParaRPr>
                    </a:p>
                    <a:p>
                      <a:pPr>
                        <a:lnSpc>
                          <a:spcPct val="107000"/>
                        </a:lnSpc>
                        <a:spcAft>
                          <a:spcPts val="0"/>
                        </a:spcAft>
                      </a:pPr>
                      <a:r>
                        <a:rPr lang="de-AT" sz="1200" b="0" dirty="0">
                          <a:solidFill>
                            <a:schemeClr val="tx1"/>
                          </a:solidFill>
                          <a:effectLst/>
                        </a:rPr>
                        <a:t>der Bezirksverwaltungsbehörde mit </a:t>
                      </a:r>
                      <a:r>
                        <a:rPr lang="de-AT" sz="1200" b="0" dirty="0">
                          <a:solidFill>
                            <a:schemeClr val="tx1"/>
                          </a:solidFill>
                          <a:effectLst/>
                          <a:highlight>
                            <a:srgbClr val="FFFF00"/>
                          </a:highlight>
                        </a:rPr>
                        <a:t>Geldstrafe bis zu 3 600 Euro </a:t>
                      </a:r>
                      <a:r>
                        <a:rPr lang="de-AT" sz="1200" b="0" dirty="0">
                          <a:solidFill>
                            <a:schemeClr val="tx1"/>
                          </a:solidFill>
                          <a:effectLst/>
                        </a:rPr>
                        <a:t>zu bestrafen. Über Beschwerden entscheidet das Landesverwaltungsgericht.</a:t>
                      </a:r>
                      <a:endParaRPr lang="de-DE" sz="1200" b="0" dirty="0">
                        <a:solidFill>
                          <a:schemeClr val="tx1"/>
                        </a:solidFill>
                        <a:effectLst/>
                      </a:endParaRPr>
                    </a:p>
                    <a:p>
                      <a:pPr>
                        <a:lnSpc>
                          <a:spcPct val="107000"/>
                        </a:lnSpc>
                        <a:spcAft>
                          <a:spcPts val="0"/>
                        </a:spcAft>
                      </a:pPr>
                      <a:r>
                        <a:rPr lang="de-AT" sz="1200" b="0" dirty="0">
                          <a:solidFill>
                            <a:schemeClr val="tx1"/>
                          </a:solidFill>
                          <a:effectLst/>
                        </a:rPr>
                        <a:t> </a:t>
                      </a:r>
                      <a:endParaRPr lang="de-DE" sz="12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1426" marR="61426" marT="0" marB="0">
                    <a:noFill/>
                  </a:tcPr>
                </a:tc>
                <a:extLst>
                  <a:ext uri="{0D108BD9-81ED-4DB2-BD59-A6C34878D82A}">
                    <a16:rowId xmlns:a16="http://schemas.microsoft.com/office/drawing/2014/main" val="1410497187"/>
                  </a:ext>
                </a:extLst>
              </a:tr>
            </a:tbl>
          </a:graphicData>
        </a:graphic>
      </p:graphicFrame>
      <p:sp>
        <p:nvSpPr>
          <p:cNvPr id="7" name="Textfeld 6">
            <a:extLst>
              <a:ext uri="{FF2B5EF4-FFF2-40B4-BE49-F238E27FC236}">
                <a16:creationId xmlns:a16="http://schemas.microsoft.com/office/drawing/2014/main" id="{4E643379-93CA-4A5A-8B0C-6E1F80BDE873}"/>
              </a:ext>
            </a:extLst>
          </p:cNvPr>
          <p:cNvSpPr txBox="1"/>
          <p:nvPr/>
        </p:nvSpPr>
        <p:spPr>
          <a:xfrm>
            <a:off x="9928412" y="2671315"/>
            <a:ext cx="2102223" cy="692497"/>
          </a:xfrm>
          <a:prstGeom prst="rect">
            <a:avLst/>
          </a:prstGeom>
          <a:noFill/>
        </p:spPr>
        <p:txBody>
          <a:bodyPr wrap="square" rtlCol="0">
            <a:spAutoFit/>
          </a:bodyPr>
          <a:lstStyle/>
          <a:p>
            <a:r>
              <a:rPr lang="de-AT" sz="1050" dirty="0">
                <a:solidFill>
                  <a:srgbClr val="FF0000"/>
                </a:solidFill>
              </a:rPr>
              <a:t>Vgl. § 248 StGB Herabwürdigung des Staates und seiner Symbole</a:t>
            </a:r>
          </a:p>
          <a:p>
            <a:endParaRPr lang="de-DE" dirty="0"/>
          </a:p>
        </p:txBody>
      </p:sp>
      <p:sp>
        <p:nvSpPr>
          <p:cNvPr id="8" name="Textfeld 7">
            <a:extLst>
              <a:ext uri="{FF2B5EF4-FFF2-40B4-BE49-F238E27FC236}">
                <a16:creationId xmlns:a16="http://schemas.microsoft.com/office/drawing/2014/main" id="{BB04DD9A-B153-40B6-B682-77A17A2AF8F4}"/>
              </a:ext>
            </a:extLst>
          </p:cNvPr>
          <p:cNvSpPr txBox="1"/>
          <p:nvPr/>
        </p:nvSpPr>
        <p:spPr>
          <a:xfrm>
            <a:off x="1251725" y="287147"/>
            <a:ext cx="9963121" cy="369332"/>
          </a:xfrm>
          <a:prstGeom prst="rect">
            <a:avLst/>
          </a:prstGeom>
          <a:noFill/>
        </p:spPr>
        <p:txBody>
          <a:bodyPr wrap="square" rtlCol="0">
            <a:spAutoFit/>
          </a:bodyPr>
          <a:lstStyle/>
          <a:p>
            <a:r>
              <a:rPr lang="de-AT" dirty="0" err="1">
                <a:solidFill>
                  <a:srgbClr val="FF0000"/>
                </a:solidFill>
              </a:rPr>
              <a:t>Geltener</a:t>
            </a:r>
            <a:r>
              <a:rPr lang="de-AT" dirty="0">
                <a:solidFill>
                  <a:srgbClr val="FF0000"/>
                </a:solidFill>
              </a:rPr>
              <a:t> Text                                                                     </a:t>
            </a:r>
            <a:r>
              <a:rPr lang="de-AT" dirty="0">
                <a:solidFill>
                  <a:schemeClr val="accent1"/>
                </a:solidFill>
              </a:rPr>
              <a:t>Novellierung                                          Anmerkungen     </a:t>
            </a:r>
            <a:endParaRPr lang="de-DE" dirty="0"/>
          </a:p>
        </p:txBody>
      </p:sp>
    </p:spTree>
    <p:extLst>
      <p:ext uri="{BB962C8B-B14F-4D97-AF65-F5344CB8AC3E}">
        <p14:creationId xmlns:p14="http://schemas.microsoft.com/office/powerpoint/2010/main" val="300730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FA05D9B-5CCD-41AA-81F2-6346A6BD5E56}"/>
              </a:ext>
            </a:extLst>
          </p:cNvPr>
          <p:cNvSpPr>
            <a:spLocks noGrp="1"/>
          </p:cNvSpPr>
          <p:nvPr>
            <p:ph type="dt" sz="half" idx="10"/>
          </p:nvPr>
        </p:nvSpPr>
        <p:spPr/>
        <p:txBody>
          <a:bodyPr/>
          <a:lstStyle/>
          <a:p>
            <a:fld id="{36654DCA-20DF-47B8-90B1-666134C40EF3}" type="datetime2">
              <a:rPr lang="de-DE" smtClean="0"/>
              <a:t>Samstag, 20. Juni 2020</a:t>
            </a:fld>
            <a:endParaRPr lang="de-DE"/>
          </a:p>
        </p:txBody>
      </p:sp>
      <p:sp>
        <p:nvSpPr>
          <p:cNvPr id="4" name="Foliennummernplatzhalter 3">
            <a:extLst>
              <a:ext uri="{FF2B5EF4-FFF2-40B4-BE49-F238E27FC236}">
                <a16:creationId xmlns:a16="http://schemas.microsoft.com/office/drawing/2014/main" id="{9853AE34-A4AF-4E4C-AEF5-CD5D159663F4}"/>
              </a:ext>
            </a:extLst>
          </p:cNvPr>
          <p:cNvSpPr>
            <a:spLocks noGrp="1"/>
          </p:cNvSpPr>
          <p:nvPr>
            <p:ph type="sldNum" sz="quarter" idx="12"/>
          </p:nvPr>
        </p:nvSpPr>
        <p:spPr/>
        <p:txBody>
          <a:bodyPr/>
          <a:lstStyle/>
          <a:p>
            <a:fld id="{557532D6-E53E-4B21-9F73-B60CD8648A44}" type="slidenum">
              <a:rPr lang="de-DE" smtClean="0"/>
              <a:t>9</a:t>
            </a:fld>
            <a:endParaRPr lang="de-DE"/>
          </a:p>
        </p:txBody>
      </p:sp>
      <p:graphicFrame>
        <p:nvGraphicFramePr>
          <p:cNvPr id="5" name="Tabelle 4">
            <a:extLst>
              <a:ext uri="{FF2B5EF4-FFF2-40B4-BE49-F238E27FC236}">
                <a16:creationId xmlns:a16="http://schemas.microsoft.com/office/drawing/2014/main" id="{DF57DDF2-9A0B-400F-80A0-32BCF86BB054}"/>
              </a:ext>
            </a:extLst>
          </p:cNvPr>
          <p:cNvGraphicFramePr>
            <a:graphicFrameLocks noGrp="1"/>
          </p:cNvGraphicFramePr>
          <p:nvPr>
            <p:extLst>
              <p:ext uri="{D42A27DB-BD31-4B8C-83A1-F6EECF244321}">
                <p14:modId xmlns:p14="http://schemas.microsoft.com/office/powerpoint/2010/main" val="704082230"/>
              </p:ext>
            </p:extLst>
          </p:nvPr>
        </p:nvGraphicFramePr>
        <p:xfrm>
          <a:off x="58271" y="669812"/>
          <a:ext cx="9287435" cy="1557020"/>
        </p:xfrm>
        <a:graphic>
          <a:graphicData uri="http://schemas.openxmlformats.org/drawingml/2006/table">
            <a:tbl>
              <a:tblPr firstRow="1" firstCol="1" bandRow="1">
                <a:tableStyleId>{5C22544A-7EE6-4342-B048-85BDC9FD1C3A}</a:tableStyleId>
              </a:tblPr>
              <a:tblGrid>
                <a:gridCol w="4517474">
                  <a:extLst>
                    <a:ext uri="{9D8B030D-6E8A-4147-A177-3AD203B41FA5}">
                      <a16:colId xmlns:a16="http://schemas.microsoft.com/office/drawing/2014/main" val="2864951777"/>
                    </a:ext>
                  </a:extLst>
                </a:gridCol>
                <a:gridCol w="4769961">
                  <a:extLst>
                    <a:ext uri="{9D8B030D-6E8A-4147-A177-3AD203B41FA5}">
                      <a16:colId xmlns:a16="http://schemas.microsoft.com/office/drawing/2014/main" val="2691553005"/>
                    </a:ext>
                  </a:extLst>
                </a:gridCol>
              </a:tblGrid>
              <a:tr h="1227493">
                <a:tc>
                  <a:txBody>
                    <a:bodyPr/>
                    <a:lstStyle/>
                    <a:p>
                      <a:pPr algn="ctr">
                        <a:lnSpc>
                          <a:spcPct val="107000"/>
                        </a:lnSpc>
                        <a:spcAft>
                          <a:spcPts val="0"/>
                        </a:spcAft>
                      </a:pPr>
                      <a:r>
                        <a:rPr lang="de-AT" sz="1200" dirty="0">
                          <a:solidFill>
                            <a:schemeClr val="tx1"/>
                          </a:solidFill>
                          <a:effectLst/>
                        </a:rPr>
                        <a:t>Anlage alt: </a:t>
                      </a:r>
                      <a:br>
                        <a:rPr lang="de-AT" sz="1200" dirty="0">
                          <a:solidFill>
                            <a:schemeClr val="tx1"/>
                          </a:solidFill>
                          <a:effectLst/>
                        </a:rPr>
                      </a:br>
                      <a:br>
                        <a:rPr lang="de-AT" sz="1200" dirty="0">
                          <a:solidFill>
                            <a:schemeClr val="tx1"/>
                          </a:solidFill>
                          <a:effectLst/>
                        </a:rPr>
                      </a:br>
                      <a:br>
                        <a:rPr lang="de-AT" sz="1200" dirty="0">
                          <a:solidFill>
                            <a:schemeClr val="tx1"/>
                          </a:solidFill>
                          <a:effectLst/>
                        </a:rPr>
                      </a:br>
                      <a:r>
                        <a:rPr lang="de-AT" sz="1200" dirty="0">
                          <a:solidFill>
                            <a:schemeClr val="tx1"/>
                          </a:solidFill>
                          <a:effectLst/>
                        </a:rPr>
                        <a:t>Das „künstlerische“ Bundeswappen aus dem Fundus der Staatsdruckerei</a:t>
                      </a:r>
                      <a:endParaRPr lang="de-DE" sz="1200" dirty="0">
                        <a:solidFill>
                          <a:schemeClr val="tx1"/>
                        </a:solidFill>
                        <a:effectLst/>
                      </a:endParaRPr>
                    </a:p>
                    <a:p>
                      <a:pPr algn="ctr">
                        <a:lnSpc>
                          <a:spcPct val="107000"/>
                        </a:lnSpc>
                        <a:spcAft>
                          <a:spcPts val="0"/>
                        </a:spcAft>
                      </a:pPr>
                      <a:r>
                        <a:rPr lang="de-AT" sz="1200" dirty="0">
                          <a:solidFill>
                            <a:schemeClr val="tx1"/>
                          </a:solidFill>
                          <a:effectLst/>
                        </a:rPr>
                        <a:t> </a:t>
                      </a:r>
                      <a:endParaRPr lang="de-DE" sz="1200" dirty="0">
                        <a:solidFill>
                          <a:schemeClr val="tx1"/>
                        </a:solidFill>
                        <a:effectLst/>
                      </a:endParaRPr>
                    </a:p>
                    <a:p>
                      <a:pPr>
                        <a:lnSpc>
                          <a:spcPct val="107000"/>
                        </a:lnSpc>
                        <a:spcAft>
                          <a:spcPts val="0"/>
                        </a:spcAft>
                      </a:pPr>
                      <a:r>
                        <a:rPr lang="de-AT" sz="1200" dirty="0">
                          <a:solidFill>
                            <a:schemeClr val="tx1"/>
                          </a:solidFill>
                          <a:effectLst/>
                        </a:rPr>
                        <a:t> </a:t>
                      </a:r>
                      <a:endParaRPr lang="de-DE" sz="1200" dirty="0">
                        <a:solidFill>
                          <a:schemeClr val="tx1"/>
                        </a:solidFill>
                        <a:effectLst/>
                      </a:endParaRPr>
                    </a:p>
                    <a:p>
                      <a:pPr>
                        <a:lnSpc>
                          <a:spcPct val="107000"/>
                        </a:lnSpc>
                        <a:spcAft>
                          <a:spcPts val="0"/>
                        </a:spcAft>
                      </a:pPr>
                      <a:r>
                        <a:rPr lang="de-AT" sz="1200" dirty="0">
                          <a:solidFill>
                            <a:schemeClr val="tx1"/>
                          </a:solidFill>
                          <a:effectLst/>
                        </a:rPr>
                        <a:t>  </a:t>
                      </a:r>
                      <a:endParaRPr lang="de-DE" sz="1200" dirty="0">
                        <a:solidFill>
                          <a:schemeClr val="tx1"/>
                        </a:solidFill>
                        <a:effectLst/>
                      </a:endParaRPr>
                    </a:p>
                  </a:txBody>
                  <a:tcPr marL="41373" marR="41373" marT="0" marB="0">
                    <a:solidFill>
                      <a:schemeClr val="bg1">
                        <a:lumMod val="85000"/>
                      </a:schemeClr>
                    </a:solidFill>
                  </a:tcPr>
                </a:tc>
                <a:tc>
                  <a:txBody>
                    <a:bodyPr/>
                    <a:lstStyle/>
                    <a:p>
                      <a:pPr algn="ctr">
                        <a:lnSpc>
                          <a:spcPct val="107000"/>
                        </a:lnSpc>
                        <a:spcAft>
                          <a:spcPts val="0"/>
                        </a:spcAft>
                      </a:pPr>
                      <a:r>
                        <a:rPr lang="de-AT" sz="1200" dirty="0">
                          <a:solidFill>
                            <a:schemeClr val="tx1"/>
                          </a:solidFill>
                          <a:effectLst/>
                        </a:rPr>
                        <a:t>Anlage neu: </a:t>
                      </a:r>
                      <a:br>
                        <a:rPr lang="de-AT" sz="1200" dirty="0">
                          <a:solidFill>
                            <a:schemeClr val="tx1"/>
                          </a:solidFill>
                          <a:effectLst/>
                        </a:rPr>
                      </a:br>
                      <a:br>
                        <a:rPr lang="de-AT" sz="1200" dirty="0">
                          <a:solidFill>
                            <a:schemeClr val="tx1"/>
                          </a:solidFill>
                          <a:effectLst/>
                        </a:rPr>
                      </a:br>
                      <a:br>
                        <a:rPr lang="de-AT" sz="1200" dirty="0">
                          <a:solidFill>
                            <a:schemeClr val="tx1"/>
                          </a:solidFill>
                          <a:effectLst/>
                        </a:rPr>
                      </a:br>
                      <a:r>
                        <a:rPr lang="de-AT" sz="1200" dirty="0">
                          <a:solidFill>
                            <a:schemeClr val="tx1"/>
                          </a:solidFill>
                          <a:effectLst/>
                          <a:highlight>
                            <a:srgbClr val="FFFF00"/>
                          </a:highlight>
                        </a:rPr>
                        <a:t>Die digitalen Abbildungen des Bundeswappens (s/w und 4C)</a:t>
                      </a:r>
                      <a:endParaRPr lang="de-DE" sz="1200" dirty="0">
                        <a:solidFill>
                          <a:schemeClr val="tx1"/>
                        </a:solidFill>
                        <a:effectLst/>
                        <a:highlight>
                          <a:srgbClr val="FFFF00"/>
                        </a:highlight>
                      </a:endParaRPr>
                    </a:p>
                    <a:p>
                      <a:pPr algn="ctr">
                        <a:lnSpc>
                          <a:spcPct val="107000"/>
                        </a:lnSpc>
                        <a:spcAft>
                          <a:spcPts val="0"/>
                        </a:spcAft>
                      </a:pPr>
                      <a:r>
                        <a:rPr lang="de-AT" sz="1200" dirty="0">
                          <a:solidFill>
                            <a:schemeClr val="tx1"/>
                          </a:solidFill>
                          <a:effectLst/>
                        </a:rPr>
                        <a:t>  </a:t>
                      </a:r>
                      <a:endParaRPr lang="de-DE" sz="1200" dirty="0">
                        <a:solidFill>
                          <a:schemeClr val="tx1"/>
                        </a:solidFill>
                        <a:effectLst/>
                      </a:endParaRPr>
                    </a:p>
                    <a:p>
                      <a:pPr>
                        <a:lnSpc>
                          <a:spcPct val="107000"/>
                        </a:lnSpc>
                        <a:spcAft>
                          <a:spcPts val="0"/>
                        </a:spcAft>
                      </a:pPr>
                      <a:r>
                        <a:rPr lang="de-AT" sz="1200" dirty="0">
                          <a:solidFill>
                            <a:schemeClr val="tx1"/>
                          </a:solidFill>
                          <a:effectLst/>
                        </a:rPr>
                        <a:t> </a:t>
                      </a:r>
                      <a:endParaRPr lang="de-DE" sz="1200" dirty="0">
                        <a:solidFill>
                          <a:schemeClr val="tx1"/>
                        </a:solidFill>
                        <a:effectLst/>
                      </a:endParaRPr>
                    </a:p>
                    <a:p>
                      <a:pPr algn="ctr">
                        <a:lnSpc>
                          <a:spcPct val="107000"/>
                        </a:lnSpc>
                        <a:spcAft>
                          <a:spcPts val="0"/>
                        </a:spcAft>
                      </a:pPr>
                      <a:r>
                        <a:rPr lang="de-AT" sz="1200" dirty="0">
                          <a:solidFill>
                            <a:schemeClr val="tx1"/>
                          </a:solidFill>
                          <a:effectLst/>
                        </a:rPr>
                        <a:t> </a:t>
                      </a:r>
                      <a:endParaRPr lang="de-DE" sz="1200" dirty="0">
                        <a:solidFill>
                          <a:schemeClr val="tx1"/>
                        </a:solidFill>
                        <a:effectLst/>
                      </a:endParaRPr>
                    </a:p>
                    <a:p>
                      <a:pPr algn="ctr">
                        <a:lnSpc>
                          <a:spcPct val="107000"/>
                        </a:lnSpc>
                        <a:spcAft>
                          <a:spcPts val="0"/>
                        </a:spcAft>
                      </a:pPr>
                      <a:r>
                        <a:rPr lang="de-AT" sz="1200" dirty="0">
                          <a:solidFill>
                            <a:schemeClr val="tx1"/>
                          </a:solidFill>
                          <a:effectLst/>
                        </a:rPr>
                        <a:t> </a:t>
                      </a:r>
                      <a:endParaRPr lang="de-DE"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1373" marR="41373" marT="0" marB="0">
                    <a:noFill/>
                  </a:tcPr>
                </a:tc>
                <a:extLst>
                  <a:ext uri="{0D108BD9-81ED-4DB2-BD59-A6C34878D82A}">
                    <a16:rowId xmlns:a16="http://schemas.microsoft.com/office/drawing/2014/main" val="4161227147"/>
                  </a:ext>
                </a:extLst>
              </a:tr>
            </a:tbl>
          </a:graphicData>
        </a:graphic>
      </p:graphicFrame>
      <p:pic>
        <p:nvPicPr>
          <p:cNvPr id="7" name="Grafik 1" descr="Adler_BGBl_1984">
            <a:extLst>
              <a:ext uri="{FF2B5EF4-FFF2-40B4-BE49-F238E27FC236}">
                <a16:creationId xmlns:a16="http://schemas.microsoft.com/office/drawing/2014/main" id="{4256FD0F-FEC4-4C20-8F8C-5D2BDEAF90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833" y="2585149"/>
            <a:ext cx="2581053" cy="2874015"/>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a:extLst>
              <a:ext uri="{FF2B5EF4-FFF2-40B4-BE49-F238E27FC236}">
                <a16:creationId xmlns:a16="http://schemas.microsoft.com/office/drawing/2014/main" id="{0977FA45-93D0-4F14-8698-3E49250C9017}"/>
              </a:ext>
            </a:extLst>
          </p:cNvPr>
          <p:cNvSpPr txBox="1"/>
          <p:nvPr/>
        </p:nvSpPr>
        <p:spPr>
          <a:xfrm>
            <a:off x="1484814" y="136525"/>
            <a:ext cx="7717458" cy="369332"/>
          </a:xfrm>
          <a:prstGeom prst="rect">
            <a:avLst/>
          </a:prstGeom>
          <a:noFill/>
        </p:spPr>
        <p:txBody>
          <a:bodyPr wrap="square" rtlCol="0">
            <a:spAutoFit/>
          </a:bodyPr>
          <a:lstStyle/>
          <a:p>
            <a:r>
              <a:rPr lang="de-AT" dirty="0">
                <a:solidFill>
                  <a:srgbClr val="FF0000"/>
                </a:solidFill>
              </a:rPr>
              <a:t>Geltende Anlage                                                                                </a:t>
            </a:r>
            <a:r>
              <a:rPr lang="de-AT" dirty="0">
                <a:solidFill>
                  <a:schemeClr val="accent1"/>
                </a:solidFill>
              </a:rPr>
              <a:t>Neue Anlage 1</a:t>
            </a:r>
            <a:endParaRPr lang="de-DE" dirty="0"/>
          </a:p>
        </p:txBody>
      </p:sp>
      <p:pic>
        <p:nvPicPr>
          <p:cNvPr id="15" name="Grafik 14" descr="Ein Bild, das Text, Buch enthält.&#10;&#10;Mit sehr hoher Zuverlässigkeit generierte Beschreibung">
            <a:extLst>
              <a:ext uri="{FF2B5EF4-FFF2-40B4-BE49-F238E27FC236}">
                <a16:creationId xmlns:a16="http://schemas.microsoft.com/office/drawing/2014/main" id="{F6DA1D75-0CA3-44DF-B26B-143739F0A3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6578" y="1616498"/>
            <a:ext cx="3711387" cy="5104977"/>
          </a:xfrm>
          <a:prstGeom prst="rect">
            <a:avLst/>
          </a:prstGeom>
        </p:spPr>
      </p:pic>
      <p:sp>
        <p:nvSpPr>
          <p:cNvPr id="16" name="Textfeld 15">
            <a:extLst>
              <a:ext uri="{FF2B5EF4-FFF2-40B4-BE49-F238E27FC236}">
                <a16:creationId xmlns:a16="http://schemas.microsoft.com/office/drawing/2014/main" id="{69E0AF28-78B1-48D7-A312-5BA322B18D86}"/>
              </a:ext>
            </a:extLst>
          </p:cNvPr>
          <p:cNvSpPr txBox="1"/>
          <p:nvPr/>
        </p:nvSpPr>
        <p:spPr>
          <a:xfrm>
            <a:off x="9571148" y="1926515"/>
            <a:ext cx="2147047" cy="461665"/>
          </a:xfrm>
          <a:prstGeom prst="rect">
            <a:avLst/>
          </a:prstGeom>
          <a:noFill/>
        </p:spPr>
        <p:txBody>
          <a:bodyPr wrap="square" rtlCol="0">
            <a:spAutoFit/>
          </a:bodyPr>
          <a:lstStyle/>
          <a:p>
            <a:r>
              <a:rPr lang="de-DE" sz="1200" dirty="0">
                <a:solidFill>
                  <a:srgbClr val="FF0000"/>
                </a:solidFill>
              </a:rPr>
              <a:t>Kopie des Originals</a:t>
            </a:r>
            <a:br>
              <a:rPr lang="de-DE" sz="1200" dirty="0">
                <a:solidFill>
                  <a:srgbClr val="FF0000"/>
                </a:solidFill>
              </a:rPr>
            </a:br>
            <a:r>
              <a:rPr lang="de-DE" sz="1200" dirty="0">
                <a:solidFill>
                  <a:srgbClr val="FF0000"/>
                </a:solidFill>
              </a:rPr>
              <a:t> </a:t>
            </a:r>
            <a:r>
              <a:rPr lang="de-DE" sz="1200" dirty="0" err="1">
                <a:solidFill>
                  <a:srgbClr val="FF0000"/>
                </a:solidFill>
              </a:rPr>
              <a:t>StGBl</a:t>
            </a:r>
            <a:r>
              <a:rPr lang="de-DE" sz="1200" dirty="0">
                <a:solidFill>
                  <a:srgbClr val="FF0000"/>
                </a:solidFill>
              </a:rPr>
              <a:t>. 8/1945</a:t>
            </a:r>
          </a:p>
        </p:txBody>
      </p:sp>
      <p:sp>
        <p:nvSpPr>
          <p:cNvPr id="17" name="Rechteck 16">
            <a:extLst>
              <a:ext uri="{FF2B5EF4-FFF2-40B4-BE49-F238E27FC236}">
                <a16:creationId xmlns:a16="http://schemas.microsoft.com/office/drawing/2014/main" id="{0F502C79-5858-419D-BCDB-090E1EE589F9}"/>
              </a:ext>
            </a:extLst>
          </p:cNvPr>
          <p:cNvSpPr/>
          <p:nvPr/>
        </p:nvSpPr>
        <p:spPr>
          <a:xfrm>
            <a:off x="10039609" y="136525"/>
            <a:ext cx="1561581" cy="369332"/>
          </a:xfrm>
          <a:prstGeom prst="rect">
            <a:avLst/>
          </a:prstGeom>
        </p:spPr>
        <p:txBody>
          <a:bodyPr wrap="none">
            <a:spAutoFit/>
          </a:bodyPr>
          <a:lstStyle/>
          <a:p>
            <a:r>
              <a:rPr lang="de-AT" dirty="0">
                <a:solidFill>
                  <a:schemeClr val="accent1"/>
                </a:solidFill>
              </a:rPr>
              <a:t>Anmerkungen </a:t>
            </a:r>
            <a:endParaRPr lang="de-DE" dirty="0"/>
          </a:p>
        </p:txBody>
      </p:sp>
      <p:sp>
        <p:nvSpPr>
          <p:cNvPr id="18" name="Textfeld 17">
            <a:extLst>
              <a:ext uri="{FF2B5EF4-FFF2-40B4-BE49-F238E27FC236}">
                <a16:creationId xmlns:a16="http://schemas.microsoft.com/office/drawing/2014/main" id="{CA88BF14-907B-40A7-AE41-72FBB7BA630E}"/>
              </a:ext>
            </a:extLst>
          </p:cNvPr>
          <p:cNvSpPr txBox="1"/>
          <p:nvPr/>
        </p:nvSpPr>
        <p:spPr>
          <a:xfrm>
            <a:off x="710453" y="5731005"/>
            <a:ext cx="2998694" cy="553998"/>
          </a:xfrm>
          <a:prstGeom prst="rect">
            <a:avLst/>
          </a:prstGeom>
          <a:noFill/>
        </p:spPr>
        <p:txBody>
          <a:bodyPr wrap="square" rtlCol="0">
            <a:spAutoFit/>
          </a:bodyPr>
          <a:lstStyle/>
          <a:p>
            <a:r>
              <a:rPr lang="de-DE" sz="1000" dirty="0">
                <a:solidFill>
                  <a:srgbClr val="FF0000"/>
                </a:solidFill>
              </a:rPr>
              <a:t>Die „künstlerische“ Darstellung und Farbgebung auf durchscheinendem Papier  macht die Reproduktion in der Praxis fast unmöglich.</a:t>
            </a:r>
          </a:p>
        </p:txBody>
      </p:sp>
      <p:sp>
        <p:nvSpPr>
          <p:cNvPr id="19" name="Textfeld 18">
            <a:extLst>
              <a:ext uri="{FF2B5EF4-FFF2-40B4-BE49-F238E27FC236}">
                <a16:creationId xmlns:a16="http://schemas.microsoft.com/office/drawing/2014/main" id="{845BDE25-DB02-431E-9A04-0D84932F39EE}"/>
              </a:ext>
            </a:extLst>
          </p:cNvPr>
          <p:cNvSpPr txBox="1"/>
          <p:nvPr/>
        </p:nvSpPr>
        <p:spPr>
          <a:xfrm>
            <a:off x="4373373" y="5731005"/>
            <a:ext cx="3711387" cy="707886"/>
          </a:xfrm>
          <a:prstGeom prst="rect">
            <a:avLst/>
          </a:prstGeom>
          <a:noFill/>
        </p:spPr>
        <p:txBody>
          <a:bodyPr wrap="square" rtlCol="0">
            <a:spAutoFit/>
          </a:bodyPr>
          <a:lstStyle/>
          <a:p>
            <a:r>
              <a:rPr lang="de-DE" sz="1000" dirty="0">
                <a:solidFill>
                  <a:srgbClr val="FF0000"/>
                </a:solidFill>
              </a:rPr>
              <a:t>Für eine originalgetreue Reproduktion auf Flaggentüchern etc. ist</a:t>
            </a:r>
          </a:p>
          <a:p>
            <a:r>
              <a:rPr lang="de-DE" sz="1000" dirty="0">
                <a:solidFill>
                  <a:srgbClr val="FF0000"/>
                </a:solidFill>
              </a:rPr>
              <a:t>eine digitale Version (am besten Vektorgraphik/svg oder TIF ) unabdingbar. Vgl. </a:t>
            </a:r>
            <a:r>
              <a:rPr lang="de-DE" sz="1000" dirty="0">
                <a:solidFill>
                  <a:srgbClr val="FF0000"/>
                </a:solidFill>
                <a:hlinkClick r:id="rId4"/>
              </a:rPr>
              <a:t>https://www.wien.gv.at/bezirke/bezirkswappen/</a:t>
            </a:r>
            <a:endParaRPr lang="de-DE" sz="1000" dirty="0">
              <a:solidFill>
                <a:srgbClr val="FF0000"/>
              </a:solidFill>
            </a:endParaRPr>
          </a:p>
          <a:p>
            <a:endParaRPr lang="de-DE" sz="1000" dirty="0">
              <a:solidFill>
                <a:srgbClr val="FF0000"/>
              </a:solidFill>
            </a:endParaRPr>
          </a:p>
        </p:txBody>
      </p:sp>
      <p:pic>
        <p:nvPicPr>
          <p:cNvPr id="21" name="Grafik 20">
            <a:extLst>
              <a:ext uri="{FF2B5EF4-FFF2-40B4-BE49-F238E27FC236}">
                <a16:creationId xmlns:a16="http://schemas.microsoft.com/office/drawing/2014/main" id="{CD83D269-885A-4A04-B11B-5FD41AEC11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26029" y="2585149"/>
            <a:ext cx="2363656" cy="2614858"/>
          </a:xfrm>
          <a:prstGeom prst="rect">
            <a:avLst/>
          </a:prstGeom>
        </p:spPr>
      </p:pic>
      <p:sp>
        <p:nvSpPr>
          <p:cNvPr id="3" name="Textfeld 2">
            <a:extLst>
              <a:ext uri="{FF2B5EF4-FFF2-40B4-BE49-F238E27FC236}">
                <a16:creationId xmlns:a16="http://schemas.microsoft.com/office/drawing/2014/main" id="{9350D50B-56DC-4D26-9501-50BE1AFD034E}"/>
              </a:ext>
            </a:extLst>
          </p:cNvPr>
          <p:cNvSpPr txBox="1"/>
          <p:nvPr/>
        </p:nvSpPr>
        <p:spPr>
          <a:xfrm>
            <a:off x="8617218" y="5459164"/>
            <a:ext cx="2380236" cy="646331"/>
          </a:xfrm>
          <a:prstGeom prst="rect">
            <a:avLst/>
          </a:prstGeom>
          <a:solidFill>
            <a:schemeClr val="bg1"/>
          </a:solidFill>
        </p:spPr>
        <p:txBody>
          <a:bodyPr wrap="square" rtlCol="0">
            <a:spAutoFit/>
          </a:bodyPr>
          <a:lstStyle/>
          <a:p>
            <a:r>
              <a:rPr lang="de-DE" sz="1200" dirty="0">
                <a:solidFill>
                  <a:srgbClr val="FF0000"/>
                </a:solidFill>
              </a:rPr>
              <a:t>Korrekte Schraffuren: </a:t>
            </a:r>
          </a:p>
          <a:p>
            <a:r>
              <a:rPr lang="de-DE" sz="1200" dirty="0">
                <a:solidFill>
                  <a:srgbClr val="FF0000"/>
                </a:solidFill>
              </a:rPr>
              <a:t>Rot: vertikal schraffiert</a:t>
            </a:r>
          </a:p>
          <a:p>
            <a:r>
              <a:rPr lang="de-DE" sz="1200" dirty="0">
                <a:solidFill>
                  <a:srgbClr val="FF0000"/>
                </a:solidFill>
              </a:rPr>
              <a:t>Gold/Gelb: punktiert </a:t>
            </a:r>
          </a:p>
        </p:txBody>
      </p:sp>
    </p:spTree>
    <p:extLst>
      <p:ext uri="{BB962C8B-B14F-4D97-AF65-F5344CB8AC3E}">
        <p14:creationId xmlns:p14="http://schemas.microsoft.com/office/powerpoint/2010/main" val="23178874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2260</Words>
  <Application>Microsoft Office PowerPoint</Application>
  <PresentationFormat>Breitbild</PresentationFormat>
  <Paragraphs>241</Paragraphs>
  <Slides>10</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vt:i4>
      </vt:variant>
    </vt:vector>
  </HeadingPairs>
  <TitlesOfParts>
    <vt:vector size="15" baseType="lpstr">
      <vt:lpstr>Arial</vt:lpstr>
      <vt:lpstr>Calibri</vt:lpstr>
      <vt:lpstr>Calibri Light</vt:lpstr>
      <vt:lpstr>Wingdings</vt:lpstr>
      <vt:lpstr>Office</vt:lpstr>
      <vt:lpstr>Novellierung des Wappengesetzes 1984</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Novellierung Wappengesetz 1984</dc:title>
  <dc:creator>Peter Diem</dc:creator>
  <cp:lastModifiedBy>Peter Diem</cp:lastModifiedBy>
  <cp:revision>47</cp:revision>
  <dcterms:created xsi:type="dcterms:W3CDTF">2018-05-02T12:04:36Z</dcterms:created>
  <dcterms:modified xsi:type="dcterms:W3CDTF">2020-06-20T07:51:15Z</dcterms:modified>
</cp:coreProperties>
</file>