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5" r:id="rId6"/>
    <p:sldId id="262" r:id="rId7"/>
    <p:sldId id="263" r:id="rId8"/>
    <p:sldId id="264" r:id="rId9"/>
    <p:sldId id="266" r:id="rId10"/>
    <p:sldId id="267" r:id="rId11"/>
    <p:sldId id="270" r:id="rId12"/>
    <p:sldId id="268" r:id="rId13"/>
    <p:sldId id="269"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ED398EA-045D-47E6-BD11-A98EA63D57E3}">
          <p14:sldIdLst>
            <p14:sldId id="256"/>
            <p14:sldId id="257"/>
            <p14:sldId id="258"/>
            <p14:sldId id="260"/>
            <p14:sldId id="265"/>
            <p14:sldId id="262"/>
            <p14:sldId id="263"/>
            <p14:sldId id="264"/>
            <p14:sldId id="266"/>
            <p14:sldId id="267"/>
            <p14:sldId id="270"/>
            <p14:sldId id="268"/>
            <p14:sldId id="269"/>
            <p14:sldId id="27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3" d="100"/>
          <a:sy n="113" d="100"/>
        </p:scale>
        <p:origin x="396" y="-10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3B368-2C71-49FD-8DD4-4D7B829E284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96168D2E-3106-458D-877D-904EE1F2A8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376DC5C-CB45-4F7A-8F5F-5C42926DDBEC}"/>
              </a:ext>
            </a:extLst>
          </p:cNvPr>
          <p:cNvSpPr>
            <a:spLocks noGrp="1"/>
          </p:cNvSpPr>
          <p:nvPr>
            <p:ph type="dt" sz="half" idx="10"/>
          </p:nvPr>
        </p:nvSpPr>
        <p:spPr/>
        <p:txBody>
          <a:bodyPr/>
          <a:lstStyle/>
          <a:p>
            <a:fld id="{308BFC11-66FF-44D5-BB8B-545D4160C136}" type="datetimeFigureOut">
              <a:rPr lang="en-US" smtClean="0"/>
              <a:t>11/14/2024</a:t>
            </a:fld>
            <a:endParaRPr lang="en-US"/>
          </a:p>
        </p:txBody>
      </p:sp>
      <p:sp>
        <p:nvSpPr>
          <p:cNvPr id="5" name="Fußzeilenplatzhalter 4">
            <a:extLst>
              <a:ext uri="{FF2B5EF4-FFF2-40B4-BE49-F238E27FC236}">
                <a16:creationId xmlns:a16="http://schemas.microsoft.com/office/drawing/2014/main" id="{CF48EBC2-C287-4B48-9233-7837C213E5AF}"/>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7E0376B1-EE2C-45CE-B772-48E915712FDE}"/>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248248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FE2D-3C11-4427-B4F0-5B26B891ACDA}"/>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30083C9A-257B-4665-8DC7-B28553AE96E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975CE465-5065-4823-89EF-CC6A5BE555FE}"/>
              </a:ext>
            </a:extLst>
          </p:cNvPr>
          <p:cNvSpPr>
            <a:spLocks noGrp="1"/>
          </p:cNvSpPr>
          <p:nvPr>
            <p:ph type="dt" sz="half" idx="10"/>
          </p:nvPr>
        </p:nvSpPr>
        <p:spPr/>
        <p:txBody>
          <a:bodyPr/>
          <a:lstStyle/>
          <a:p>
            <a:fld id="{308BFC11-66FF-44D5-BB8B-545D4160C136}" type="datetimeFigureOut">
              <a:rPr lang="en-US" smtClean="0"/>
              <a:t>11/14/2024</a:t>
            </a:fld>
            <a:endParaRPr lang="en-US"/>
          </a:p>
        </p:txBody>
      </p:sp>
      <p:sp>
        <p:nvSpPr>
          <p:cNvPr id="5" name="Fußzeilenplatzhalter 4">
            <a:extLst>
              <a:ext uri="{FF2B5EF4-FFF2-40B4-BE49-F238E27FC236}">
                <a16:creationId xmlns:a16="http://schemas.microsoft.com/office/drawing/2014/main" id="{DC15D352-1560-4A9A-B552-7CE5D2D8A854}"/>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0540106C-1983-4B00-88F2-4FF2D7DD4520}"/>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211336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46F8F8E-B2A1-43E5-8515-7D6CD6FDE1C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71E1320C-017C-4A02-B9D8-3CC768E0D53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1F51AEA0-B427-4062-B43C-56EB90DA34CC}"/>
              </a:ext>
            </a:extLst>
          </p:cNvPr>
          <p:cNvSpPr>
            <a:spLocks noGrp="1"/>
          </p:cNvSpPr>
          <p:nvPr>
            <p:ph type="dt" sz="half" idx="10"/>
          </p:nvPr>
        </p:nvSpPr>
        <p:spPr/>
        <p:txBody>
          <a:bodyPr/>
          <a:lstStyle/>
          <a:p>
            <a:fld id="{308BFC11-66FF-44D5-BB8B-545D4160C136}" type="datetimeFigureOut">
              <a:rPr lang="en-US" smtClean="0"/>
              <a:t>11/14/2024</a:t>
            </a:fld>
            <a:endParaRPr lang="en-US"/>
          </a:p>
        </p:txBody>
      </p:sp>
      <p:sp>
        <p:nvSpPr>
          <p:cNvPr id="5" name="Fußzeilenplatzhalter 4">
            <a:extLst>
              <a:ext uri="{FF2B5EF4-FFF2-40B4-BE49-F238E27FC236}">
                <a16:creationId xmlns:a16="http://schemas.microsoft.com/office/drawing/2014/main" id="{0E8D1363-C722-42C3-ABFA-00187F57AB5A}"/>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CBAC7A9A-9720-4420-AC68-47F765C9A025}"/>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2440096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562BE4-5411-4AD3-92D4-D863620388B7}"/>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B5ED93D3-BDB3-4C2A-86D1-9120A402979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6B7B70AC-EFA9-43F9-9DED-0BED9A51358F}"/>
              </a:ext>
            </a:extLst>
          </p:cNvPr>
          <p:cNvSpPr>
            <a:spLocks noGrp="1"/>
          </p:cNvSpPr>
          <p:nvPr>
            <p:ph type="dt" sz="half" idx="10"/>
          </p:nvPr>
        </p:nvSpPr>
        <p:spPr/>
        <p:txBody>
          <a:bodyPr/>
          <a:lstStyle/>
          <a:p>
            <a:fld id="{308BFC11-66FF-44D5-BB8B-545D4160C136}" type="datetimeFigureOut">
              <a:rPr lang="en-US" smtClean="0"/>
              <a:t>11/14/2024</a:t>
            </a:fld>
            <a:endParaRPr lang="en-US"/>
          </a:p>
        </p:txBody>
      </p:sp>
      <p:sp>
        <p:nvSpPr>
          <p:cNvPr id="5" name="Fußzeilenplatzhalter 4">
            <a:extLst>
              <a:ext uri="{FF2B5EF4-FFF2-40B4-BE49-F238E27FC236}">
                <a16:creationId xmlns:a16="http://schemas.microsoft.com/office/drawing/2014/main" id="{A5D066B2-504A-4A49-8A2A-29A14D72CA9F}"/>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02A62216-4DFA-46F8-9F9A-5BAAC1CE0E52}"/>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348417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D002E-A4AA-437E-A0AB-4387C670ECC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3D6B5E76-86C6-41FE-9587-C15273EF0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FF1CF8B-6CF6-4480-8AB4-2F8830ECF97C}"/>
              </a:ext>
            </a:extLst>
          </p:cNvPr>
          <p:cNvSpPr>
            <a:spLocks noGrp="1"/>
          </p:cNvSpPr>
          <p:nvPr>
            <p:ph type="dt" sz="half" idx="10"/>
          </p:nvPr>
        </p:nvSpPr>
        <p:spPr/>
        <p:txBody>
          <a:bodyPr/>
          <a:lstStyle/>
          <a:p>
            <a:fld id="{308BFC11-66FF-44D5-BB8B-545D4160C136}" type="datetimeFigureOut">
              <a:rPr lang="en-US" smtClean="0"/>
              <a:t>11/14/2024</a:t>
            </a:fld>
            <a:endParaRPr lang="en-US"/>
          </a:p>
        </p:txBody>
      </p:sp>
      <p:sp>
        <p:nvSpPr>
          <p:cNvPr id="5" name="Fußzeilenplatzhalter 4">
            <a:extLst>
              <a:ext uri="{FF2B5EF4-FFF2-40B4-BE49-F238E27FC236}">
                <a16:creationId xmlns:a16="http://schemas.microsoft.com/office/drawing/2014/main" id="{B89E9D20-C21B-4E03-8331-8BB23C4E3E3B}"/>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FFB917A4-7312-43AE-AB9D-E4FEBAE56191}"/>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195040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CAD98-0D50-41F6-B047-4ABA39B6443D}"/>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74F220D-89D9-4B64-8864-D09C042B38E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91421593-F6E6-4BC9-A08B-4A0D32F64D2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62926054-A83A-4B53-B22F-DC4D73AF9728}"/>
              </a:ext>
            </a:extLst>
          </p:cNvPr>
          <p:cNvSpPr>
            <a:spLocks noGrp="1"/>
          </p:cNvSpPr>
          <p:nvPr>
            <p:ph type="dt" sz="half" idx="10"/>
          </p:nvPr>
        </p:nvSpPr>
        <p:spPr/>
        <p:txBody>
          <a:bodyPr/>
          <a:lstStyle/>
          <a:p>
            <a:fld id="{308BFC11-66FF-44D5-BB8B-545D4160C136}" type="datetimeFigureOut">
              <a:rPr lang="en-US" smtClean="0"/>
              <a:t>11/14/2024</a:t>
            </a:fld>
            <a:endParaRPr lang="en-US"/>
          </a:p>
        </p:txBody>
      </p:sp>
      <p:sp>
        <p:nvSpPr>
          <p:cNvPr id="6" name="Fußzeilenplatzhalter 5">
            <a:extLst>
              <a:ext uri="{FF2B5EF4-FFF2-40B4-BE49-F238E27FC236}">
                <a16:creationId xmlns:a16="http://schemas.microsoft.com/office/drawing/2014/main" id="{8CA98D8B-457D-4578-8CA9-AF06B9C10DEF}"/>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0A6A2788-796C-4778-A132-6A85A475BFF7}"/>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127929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982B9-D26C-45C4-ACF4-40E9898B67EE}"/>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3718BEEE-A09A-445A-BACE-AF1E02D09A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D244ED7-8818-4384-ADAA-0A317F26A46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ED097509-A294-4370-8920-BB56DB521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B1BB985-6186-4D31-8A0D-CE50B43EF39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6B08AF48-DEA1-42B1-8AE6-322A5507F281}"/>
              </a:ext>
            </a:extLst>
          </p:cNvPr>
          <p:cNvSpPr>
            <a:spLocks noGrp="1"/>
          </p:cNvSpPr>
          <p:nvPr>
            <p:ph type="dt" sz="half" idx="10"/>
          </p:nvPr>
        </p:nvSpPr>
        <p:spPr/>
        <p:txBody>
          <a:bodyPr/>
          <a:lstStyle/>
          <a:p>
            <a:fld id="{308BFC11-66FF-44D5-BB8B-545D4160C136}" type="datetimeFigureOut">
              <a:rPr lang="en-US" smtClean="0"/>
              <a:t>11/14/2024</a:t>
            </a:fld>
            <a:endParaRPr lang="en-US"/>
          </a:p>
        </p:txBody>
      </p:sp>
      <p:sp>
        <p:nvSpPr>
          <p:cNvPr id="8" name="Fußzeilenplatzhalter 7">
            <a:extLst>
              <a:ext uri="{FF2B5EF4-FFF2-40B4-BE49-F238E27FC236}">
                <a16:creationId xmlns:a16="http://schemas.microsoft.com/office/drawing/2014/main" id="{ADF42172-DE27-4ED1-AE98-0B0FE6C7F753}"/>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FE64A7C6-4CD9-4AA5-9416-FD6A38EA6FC3}"/>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166253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063AC-7660-476E-8D72-CAE46670CA64}"/>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956B4D0-ABF1-4588-B913-77859E1B2133}"/>
              </a:ext>
            </a:extLst>
          </p:cNvPr>
          <p:cNvSpPr>
            <a:spLocks noGrp="1"/>
          </p:cNvSpPr>
          <p:nvPr>
            <p:ph type="dt" sz="half" idx="10"/>
          </p:nvPr>
        </p:nvSpPr>
        <p:spPr/>
        <p:txBody>
          <a:bodyPr/>
          <a:lstStyle/>
          <a:p>
            <a:fld id="{308BFC11-66FF-44D5-BB8B-545D4160C136}" type="datetimeFigureOut">
              <a:rPr lang="en-US" smtClean="0"/>
              <a:t>11/14/2024</a:t>
            </a:fld>
            <a:endParaRPr lang="en-US"/>
          </a:p>
        </p:txBody>
      </p:sp>
      <p:sp>
        <p:nvSpPr>
          <p:cNvPr id="4" name="Fußzeilenplatzhalter 3">
            <a:extLst>
              <a:ext uri="{FF2B5EF4-FFF2-40B4-BE49-F238E27FC236}">
                <a16:creationId xmlns:a16="http://schemas.microsoft.com/office/drawing/2014/main" id="{084549E4-9F9C-4955-B1E1-7E1C794D5577}"/>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BB0CB2B7-0C62-48B4-9452-F2F9D49DEC17}"/>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10003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0A8895-0C9B-4D0A-BE60-7F4212E63F12}"/>
              </a:ext>
            </a:extLst>
          </p:cNvPr>
          <p:cNvSpPr>
            <a:spLocks noGrp="1"/>
          </p:cNvSpPr>
          <p:nvPr>
            <p:ph type="dt" sz="half" idx="10"/>
          </p:nvPr>
        </p:nvSpPr>
        <p:spPr/>
        <p:txBody>
          <a:bodyPr/>
          <a:lstStyle/>
          <a:p>
            <a:fld id="{308BFC11-66FF-44D5-BB8B-545D4160C136}" type="datetimeFigureOut">
              <a:rPr lang="en-US" smtClean="0"/>
              <a:t>11/14/2024</a:t>
            </a:fld>
            <a:endParaRPr lang="en-US"/>
          </a:p>
        </p:txBody>
      </p:sp>
      <p:sp>
        <p:nvSpPr>
          <p:cNvPr id="3" name="Fußzeilenplatzhalter 2">
            <a:extLst>
              <a:ext uri="{FF2B5EF4-FFF2-40B4-BE49-F238E27FC236}">
                <a16:creationId xmlns:a16="http://schemas.microsoft.com/office/drawing/2014/main" id="{AB2D660E-539C-47D1-89C0-8F4911AB832C}"/>
              </a:ext>
            </a:extLst>
          </p:cNvPr>
          <p:cNvSpPr>
            <a:spLocks noGrp="1"/>
          </p:cNvSpPr>
          <p:nvPr>
            <p:ph type="ftr" sz="quarter" idx="11"/>
          </p:nvPr>
        </p:nvSpPr>
        <p:spPr/>
        <p:txBody>
          <a:bodyPr/>
          <a:lstStyle/>
          <a:p>
            <a:endParaRPr lang="en-US"/>
          </a:p>
        </p:txBody>
      </p:sp>
      <p:sp>
        <p:nvSpPr>
          <p:cNvPr id="4" name="Foliennummernplatzhalter 3">
            <a:extLst>
              <a:ext uri="{FF2B5EF4-FFF2-40B4-BE49-F238E27FC236}">
                <a16:creationId xmlns:a16="http://schemas.microsoft.com/office/drawing/2014/main" id="{38F9ACBD-5C58-4CFA-9B22-80C256F6056A}"/>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307609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238F1-D037-474D-9353-82F7196A804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C86A4F26-457E-481B-86C3-EF2AABDB4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06BACE8C-DB94-4832-B177-F6623CFAB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36C5C72-8C9C-4755-AC61-7E5FC2A68438}"/>
              </a:ext>
            </a:extLst>
          </p:cNvPr>
          <p:cNvSpPr>
            <a:spLocks noGrp="1"/>
          </p:cNvSpPr>
          <p:nvPr>
            <p:ph type="dt" sz="half" idx="10"/>
          </p:nvPr>
        </p:nvSpPr>
        <p:spPr/>
        <p:txBody>
          <a:bodyPr/>
          <a:lstStyle/>
          <a:p>
            <a:fld id="{308BFC11-66FF-44D5-BB8B-545D4160C136}" type="datetimeFigureOut">
              <a:rPr lang="en-US" smtClean="0"/>
              <a:t>11/14/2024</a:t>
            </a:fld>
            <a:endParaRPr lang="en-US"/>
          </a:p>
        </p:txBody>
      </p:sp>
      <p:sp>
        <p:nvSpPr>
          <p:cNvPr id="6" name="Fußzeilenplatzhalter 5">
            <a:extLst>
              <a:ext uri="{FF2B5EF4-FFF2-40B4-BE49-F238E27FC236}">
                <a16:creationId xmlns:a16="http://schemas.microsoft.com/office/drawing/2014/main" id="{D18D1C60-288E-48D2-9500-15AB4ABE621D}"/>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DED439D9-B7D9-4052-B5FC-FE3E18F6078A}"/>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112065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201AA9-8C36-4F86-AF35-C0048087F14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2ADBB2E3-B94C-47A0-8974-C49608524D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4C86B156-1EC6-4250-B36E-A85E9C69D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4EDD96F-7568-4378-B016-9C2476C07725}"/>
              </a:ext>
            </a:extLst>
          </p:cNvPr>
          <p:cNvSpPr>
            <a:spLocks noGrp="1"/>
          </p:cNvSpPr>
          <p:nvPr>
            <p:ph type="dt" sz="half" idx="10"/>
          </p:nvPr>
        </p:nvSpPr>
        <p:spPr/>
        <p:txBody>
          <a:bodyPr/>
          <a:lstStyle/>
          <a:p>
            <a:fld id="{308BFC11-66FF-44D5-BB8B-545D4160C136}" type="datetimeFigureOut">
              <a:rPr lang="en-US" smtClean="0"/>
              <a:t>11/14/2024</a:t>
            </a:fld>
            <a:endParaRPr lang="en-US"/>
          </a:p>
        </p:txBody>
      </p:sp>
      <p:sp>
        <p:nvSpPr>
          <p:cNvPr id="6" name="Fußzeilenplatzhalter 5">
            <a:extLst>
              <a:ext uri="{FF2B5EF4-FFF2-40B4-BE49-F238E27FC236}">
                <a16:creationId xmlns:a16="http://schemas.microsoft.com/office/drawing/2014/main" id="{298C75D2-4E68-4FAB-9727-8E88A5719AC3}"/>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48B4D741-F943-442C-AF28-94621F3ACF28}"/>
              </a:ext>
            </a:extLst>
          </p:cNvPr>
          <p:cNvSpPr>
            <a:spLocks noGrp="1"/>
          </p:cNvSpPr>
          <p:nvPr>
            <p:ph type="sldNum" sz="quarter" idx="12"/>
          </p:nvPr>
        </p:nvSpPr>
        <p:spPr/>
        <p:txBody>
          <a:bodyPr/>
          <a:lstStyle/>
          <a:p>
            <a:fld id="{16C00B4D-862F-4C38-8560-AC5A194560D7}" type="slidenum">
              <a:rPr lang="en-US" smtClean="0"/>
              <a:t>‹Nr.›</a:t>
            </a:fld>
            <a:endParaRPr lang="en-US"/>
          </a:p>
        </p:txBody>
      </p:sp>
    </p:spTree>
    <p:extLst>
      <p:ext uri="{BB962C8B-B14F-4D97-AF65-F5344CB8AC3E}">
        <p14:creationId xmlns:p14="http://schemas.microsoft.com/office/powerpoint/2010/main" val="248017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670F6B0-4D78-4E08-A35A-D1AD3EE45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60C5A2DD-2031-4DEF-B07B-DF0BFC8FB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67FE54E5-71BA-4EF6-87EC-D903A733B6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BFC11-66FF-44D5-BB8B-545D4160C136}" type="datetimeFigureOut">
              <a:rPr lang="en-US" smtClean="0"/>
              <a:t>11/14/2024</a:t>
            </a:fld>
            <a:endParaRPr lang="en-US"/>
          </a:p>
        </p:txBody>
      </p:sp>
      <p:sp>
        <p:nvSpPr>
          <p:cNvPr id="5" name="Fußzeilenplatzhalter 4">
            <a:extLst>
              <a:ext uri="{FF2B5EF4-FFF2-40B4-BE49-F238E27FC236}">
                <a16:creationId xmlns:a16="http://schemas.microsoft.com/office/drawing/2014/main" id="{DBE651F8-8977-4070-93E6-35F93B6197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96510198-9C4B-4573-8E1B-53F7EB59BE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00B4D-862F-4C38-8560-AC5A194560D7}" type="slidenum">
              <a:rPr lang="en-US" smtClean="0"/>
              <a:t>‹Nr.›</a:t>
            </a:fld>
            <a:endParaRPr lang="en-US"/>
          </a:p>
        </p:txBody>
      </p:sp>
    </p:spTree>
    <p:extLst>
      <p:ext uri="{BB962C8B-B14F-4D97-AF65-F5344CB8AC3E}">
        <p14:creationId xmlns:p14="http://schemas.microsoft.com/office/powerpoint/2010/main" val="3158200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nid-library.com/Home/ViewBook/1529/18/view" TargetMode="External"/><Relationship Id="rId5" Type="http://schemas.openxmlformats.org/officeDocument/2006/relationships/image" Target="../media/image18.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nid-library.com/Home/BookDetail/187" TargetMode="External"/><Relationship Id="rId5" Type="http://schemas.openxmlformats.org/officeDocument/2006/relationships/hyperlink" Target="https://www.nid-library.com/home/collections/135" TargetMode="External"/><Relationship Id="rId4" Type="http://schemas.openxmlformats.org/officeDocument/2006/relationships/hyperlink" Target="https://www.nid-library.com/Home/BookDetail/637"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austria-forum.org/" TargetMode="External"/><Relationship Id="rId3" Type="http://schemas.openxmlformats.org/officeDocument/2006/relationships/image" Target="../media/image5.png"/><Relationship Id="rId7" Type="http://schemas.openxmlformats.org/officeDocument/2006/relationships/hyperlink" Target="https://www.nid-library.com/Home/ViewBook/1529"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nid-library.com/Home/ViewBook/243/20/view" TargetMode="External"/><Relationship Id="rId5" Type="http://schemas.openxmlformats.org/officeDocument/2006/relationships/hyperlink" Target="https://austria-forum.org/af/Neuigkeiten" TargetMode="External"/><Relationship Id="rId4" Type="http://schemas.openxmlformats.org/officeDocument/2006/relationships/hyperlink" Target="https://www.nid-library.com/" TargetMode="External"/><Relationship Id="rId9" Type="http://schemas.openxmlformats.org/officeDocument/2006/relationships/hyperlink" Target="https://www.nid-library.com/Home/ViewBook/2469%2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austria-forum.org/af/AEIOU/Graz_Rathaus_Architektur"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austria-forum.org/af/Wissenssammlungen/Historische_Bilder/Themenbereiche/Schl&#246;sser_Burgen_Kl&#246;ster/Graz" TargetMode="External"/><Relationship Id="rId5" Type="http://schemas.openxmlformats.org/officeDocument/2006/relationships/hyperlink" Target="https://austria-forum.org/af/AEIOU/Graz_Burg" TargetMode="External"/><Relationship Id="rId4" Type="http://schemas.openxmlformats.org/officeDocument/2006/relationships/hyperlink" Target="https://austria-forum.org/af/AEIOU/Kindermuseum_Graz"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austria-forum.org/af/User/Maurer%20Hermann/Maurer-24-11-16" TargetMode="External"/><Relationship Id="rId5" Type="http://schemas.openxmlformats.org/officeDocument/2006/relationships/hyperlink" Target="https://www.nid-library.com/" TargetMode="External"/><Relationship Id="rId4" Type="http://schemas.openxmlformats.org/officeDocument/2006/relationships/hyperlink" Target="https://austria-forum.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austria-forum.org/af/AEIOU" TargetMode="External"/><Relationship Id="rId1" Type="http://schemas.openxmlformats.org/officeDocument/2006/relationships/slideLayout" Target="../slideLayouts/slideLayout1.xml"/><Relationship Id="rId4" Type="http://schemas.openxmlformats.org/officeDocument/2006/relationships/hyperlink" Target="https://austria-forum.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austria-forum.org/"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nid-library.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nid-library.com/"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nid-library.com/Home/BookDetail/127" TargetMode="External"/><Relationship Id="rId5" Type="http://schemas.openxmlformats.org/officeDocument/2006/relationships/hyperlink" Target="https://nid.kinderphilosophie.at/Home/Collections/44" TargetMode="External"/><Relationship Id="rId4" Type="http://schemas.openxmlformats.org/officeDocument/2006/relationships/hyperlink" Target="https://nid.kinderphilosophie.a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nid-library.com/Home/ViewBook/857/2/view" TargetMode="Externa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7187D1-DC48-4AEB-84F4-4EC2C58210EB}"/>
              </a:ext>
            </a:extLst>
          </p:cNvPr>
          <p:cNvSpPr>
            <a:spLocks noGrp="1"/>
          </p:cNvSpPr>
          <p:nvPr>
            <p:ph type="ctrTitle"/>
          </p:nvPr>
        </p:nvSpPr>
        <p:spPr>
          <a:xfrm>
            <a:off x="219456" y="240497"/>
            <a:ext cx="11375136" cy="1980132"/>
          </a:xfrm>
        </p:spPr>
        <p:txBody>
          <a:bodyPr>
            <a:normAutofit/>
          </a:bodyPr>
          <a:lstStyle/>
          <a:p>
            <a:r>
              <a:rPr lang="de-DE" dirty="0" err="1"/>
              <a:t>Advances</a:t>
            </a:r>
            <a:r>
              <a:rPr lang="de-DE" dirty="0"/>
              <a:t> in IT should </a:t>
            </a:r>
            <a:r>
              <a:rPr lang="de-DE" dirty="0" err="1"/>
              <a:t>be</a:t>
            </a:r>
            <a:r>
              <a:rPr lang="de-DE" dirty="0"/>
              <a:t> used to </a:t>
            </a:r>
            <a:r>
              <a:rPr lang="de-DE" dirty="0" err="1"/>
              <a:t>change</a:t>
            </a:r>
            <a:r>
              <a:rPr lang="de-DE" dirty="0"/>
              <a:t> how digital </a:t>
            </a:r>
            <a:r>
              <a:rPr lang="de-DE" dirty="0" err="1"/>
              <a:t>libraries</a:t>
            </a:r>
            <a:r>
              <a:rPr lang="de-DE" dirty="0"/>
              <a:t> </a:t>
            </a:r>
            <a:r>
              <a:rPr lang="de-DE" dirty="0" err="1"/>
              <a:t>are</a:t>
            </a:r>
            <a:r>
              <a:rPr lang="de-DE" dirty="0"/>
              <a:t> used</a:t>
            </a:r>
            <a:endParaRPr lang="en-US" dirty="0"/>
          </a:p>
        </p:txBody>
      </p:sp>
      <p:sp>
        <p:nvSpPr>
          <p:cNvPr id="3" name="Untertitel 2">
            <a:extLst>
              <a:ext uri="{FF2B5EF4-FFF2-40B4-BE49-F238E27FC236}">
                <a16:creationId xmlns:a16="http://schemas.microsoft.com/office/drawing/2014/main" id="{74ECCC80-F3DD-4143-BA84-6967FBE20EF7}"/>
              </a:ext>
            </a:extLst>
          </p:cNvPr>
          <p:cNvSpPr>
            <a:spLocks noGrp="1"/>
          </p:cNvSpPr>
          <p:nvPr>
            <p:ph type="subTitle" idx="1"/>
          </p:nvPr>
        </p:nvSpPr>
        <p:spPr>
          <a:xfrm>
            <a:off x="3296151" y="2588548"/>
            <a:ext cx="9144000" cy="1655762"/>
          </a:xfrm>
        </p:spPr>
        <p:txBody>
          <a:bodyPr>
            <a:noAutofit/>
          </a:bodyPr>
          <a:lstStyle/>
          <a:p>
            <a:r>
              <a:rPr lang="de-DE" sz="2800" dirty="0"/>
              <a:t>Hermann Maurer </a:t>
            </a:r>
            <a:br>
              <a:rPr lang="de-DE" sz="2800" dirty="0"/>
            </a:br>
            <a:r>
              <a:rPr lang="de-DE" sz="2800" dirty="0"/>
              <a:t> Computer Science,  </a:t>
            </a:r>
          </a:p>
          <a:p>
            <a:r>
              <a:rPr lang="de-DE" sz="2800" dirty="0"/>
              <a:t>Graz University </a:t>
            </a:r>
            <a:r>
              <a:rPr lang="de-DE" sz="2800" dirty="0" err="1"/>
              <a:t>of</a:t>
            </a:r>
            <a:r>
              <a:rPr lang="de-DE" sz="2800" dirty="0"/>
              <a:t> Technology</a:t>
            </a:r>
          </a:p>
          <a:p>
            <a:endParaRPr lang="de-DE" sz="2800" dirty="0"/>
          </a:p>
          <a:p>
            <a:r>
              <a:rPr lang="de-DE" sz="2800" dirty="0"/>
              <a:t>November 16, 2024</a:t>
            </a:r>
            <a:endParaRPr lang="en-US" sz="2800" dirty="0"/>
          </a:p>
        </p:txBody>
      </p:sp>
      <p:pic>
        <p:nvPicPr>
          <p:cNvPr id="5" name="Grafik 4">
            <a:extLst>
              <a:ext uri="{FF2B5EF4-FFF2-40B4-BE49-F238E27FC236}">
                <a16:creationId xmlns:a16="http://schemas.microsoft.com/office/drawing/2014/main" id="{39ED6B25-461E-475A-837B-943FE0D26BB4}"/>
              </a:ext>
            </a:extLst>
          </p:cNvPr>
          <p:cNvPicPr>
            <a:picLocks noChangeAspect="1"/>
          </p:cNvPicPr>
          <p:nvPr/>
        </p:nvPicPr>
        <p:blipFill>
          <a:blip r:embed="rId2"/>
          <a:stretch>
            <a:fillRect/>
          </a:stretch>
        </p:blipFill>
        <p:spPr>
          <a:xfrm>
            <a:off x="1560434" y="2375140"/>
            <a:ext cx="2581275" cy="2971800"/>
          </a:xfrm>
          <a:prstGeom prst="rect">
            <a:avLst/>
          </a:prstGeom>
        </p:spPr>
      </p:pic>
      <p:sp>
        <p:nvSpPr>
          <p:cNvPr id="4" name="Textfeld 3">
            <a:extLst>
              <a:ext uri="{FF2B5EF4-FFF2-40B4-BE49-F238E27FC236}">
                <a16:creationId xmlns:a16="http://schemas.microsoft.com/office/drawing/2014/main" id="{B45E7126-7D7B-4D8F-85C5-BE5F3CB658E0}"/>
              </a:ext>
            </a:extLst>
          </p:cNvPr>
          <p:cNvSpPr txBox="1"/>
          <p:nvPr/>
        </p:nvSpPr>
        <p:spPr>
          <a:xfrm>
            <a:off x="219456" y="5655962"/>
            <a:ext cx="11740896" cy="830997"/>
          </a:xfrm>
          <a:prstGeom prst="rect">
            <a:avLst/>
          </a:prstGeom>
          <a:noFill/>
        </p:spPr>
        <p:txBody>
          <a:bodyPr wrap="square" rtlCol="0">
            <a:spAutoFit/>
          </a:bodyPr>
          <a:lstStyle/>
          <a:p>
            <a:r>
              <a:rPr lang="de-DE" sz="2400" dirty="0"/>
              <a:t>Note: My </a:t>
            </a:r>
            <a:r>
              <a:rPr lang="de-DE" sz="2400" dirty="0" err="1"/>
              <a:t>presentation</a:t>
            </a:r>
            <a:r>
              <a:rPr lang="de-DE" sz="2400" dirty="0"/>
              <a:t> will switch </a:t>
            </a:r>
            <a:r>
              <a:rPr lang="de-DE" sz="2400" dirty="0" err="1"/>
              <a:t>many</a:t>
            </a:r>
            <a:r>
              <a:rPr lang="de-DE" sz="2400" dirty="0"/>
              <a:t> </a:t>
            </a:r>
            <a:r>
              <a:rPr lang="de-DE" sz="2400" dirty="0" err="1"/>
              <a:t>times</a:t>
            </a:r>
            <a:r>
              <a:rPr lang="de-DE" sz="2400" dirty="0"/>
              <a:t> to a </a:t>
            </a:r>
            <a:r>
              <a:rPr lang="de-DE" sz="2400" dirty="0" err="1"/>
              <a:t>life</a:t>
            </a:r>
            <a:r>
              <a:rPr lang="de-DE" sz="2400" dirty="0"/>
              <a:t> </a:t>
            </a:r>
            <a:r>
              <a:rPr lang="de-DE" sz="2400" dirty="0" err="1"/>
              <a:t>demo</a:t>
            </a:r>
            <a:r>
              <a:rPr lang="de-DE" sz="2400" dirty="0"/>
              <a:t>, yet </a:t>
            </a:r>
            <a:r>
              <a:rPr lang="de-DE" sz="2400" dirty="0" err="1"/>
              <a:t>this</a:t>
            </a:r>
            <a:r>
              <a:rPr lang="de-DE" sz="2400" dirty="0"/>
              <a:t> document should </a:t>
            </a:r>
            <a:r>
              <a:rPr lang="de-DE" sz="2400" dirty="0" err="1"/>
              <a:t>be</a:t>
            </a:r>
            <a:r>
              <a:rPr lang="de-DE" sz="2400" dirty="0"/>
              <a:t> </a:t>
            </a:r>
            <a:r>
              <a:rPr lang="de-DE" sz="2400" dirty="0" err="1"/>
              <a:t>sufficient</a:t>
            </a:r>
            <a:r>
              <a:rPr lang="de-DE" sz="2400" dirty="0"/>
              <a:t> that you </a:t>
            </a:r>
            <a:r>
              <a:rPr lang="de-DE" sz="2400" dirty="0" err="1"/>
              <a:t>can</a:t>
            </a:r>
            <a:r>
              <a:rPr lang="de-DE" sz="2400" dirty="0"/>
              <a:t> also </a:t>
            </a:r>
            <a:r>
              <a:rPr lang="de-DE" sz="2400" dirty="0" err="1"/>
              <a:t>try</a:t>
            </a:r>
            <a:r>
              <a:rPr lang="de-DE" sz="2400" dirty="0"/>
              <a:t> </a:t>
            </a:r>
            <a:r>
              <a:rPr lang="de-DE" sz="2400" dirty="0" err="1"/>
              <a:t>the</a:t>
            </a:r>
            <a:r>
              <a:rPr lang="de-DE" sz="2400" dirty="0"/>
              <a:t> </a:t>
            </a:r>
            <a:r>
              <a:rPr lang="de-DE" sz="2400" dirty="0" err="1"/>
              <a:t>systems</a:t>
            </a:r>
            <a:r>
              <a:rPr lang="de-DE" sz="2400" dirty="0"/>
              <a:t>  Austria-Forum and NID </a:t>
            </a:r>
            <a:r>
              <a:rPr lang="de-DE" sz="2400" dirty="0" err="1"/>
              <a:t>life</a:t>
            </a:r>
            <a:r>
              <a:rPr lang="de-DE" sz="2400" dirty="0"/>
              <a:t> yourself.</a:t>
            </a:r>
            <a:endParaRPr lang="en-US" sz="2400" dirty="0"/>
          </a:p>
        </p:txBody>
      </p:sp>
    </p:spTree>
    <p:extLst>
      <p:ext uri="{BB962C8B-B14F-4D97-AF65-F5344CB8AC3E}">
        <p14:creationId xmlns:p14="http://schemas.microsoft.com/office/powerpoint/2010/main" val="646810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E286D128-058D-4C10-AA17-2D539A4FA653}"/>
              </a:ext>
            </a:extLst>
          </p:cNvPr>
          <p:cNvSpPr txBox="1"/>
          <p:nvPr/>
        </p:nvSpPr>
        <p:spPr>
          <a:xfrm>
            <a:off x="206734" y="302150"/>
            <a:ext cx="10933043" cy="646331"/>
          </a:xfrm>
          <a:prstGeom prst="rect">
            <a:avLst/>
          </a:prstGeom>
          <a:noFill/>
        </p:spPr>
        <p:txBody>
          <a:bodyPr wrap="square" rtlCol="0">
            <a:spAutoFit/>
          </a:bodyPr>
          <a:lstStyle/>
          <a:p>
            <a:r>
              <a:rPr lang="de-DE" dirty="0"/>
              <a:t>When </a:t>
            </a:r>
            <a:r>
              <a:rPr lang="de-DE" dirty="0" err="1"/>
              <a:t>clicking</a:t>
            </a:r>
            <a:r>
              <a:rPr lang="de-DE" dirty="0"/>
              <a:t>   at           </a:t>
            </a:r>
            <a:r>
              <a:rPr lang="de-DE" dirty="0" err="1"/>
              <a:t>the</a:t>
            </a:r>
            <a:r>
              <a:rPr lang="de-DE" dirty="0"/>
              <a:t> </a:t>
            </a:r>
            <a:r>
              <a:rPr lang="de-DE" dirty="0" err="1"/>
              <a:t>following</a:t>
            </a:r>
            <a:r>
              <a:rPr lang="de-DE" dirty="0"/>
              <a:t> form appears, </a:t>
            </a:r>
            <a:r>
              <a:rPr lang="de-DE" dirty="0" err="1"/>
              <a:t>allowing</a:t>
            </a:r>
            <a:r>
              <a:rPr lang="de-DE" dirty="0"/>
              <a:t> to </a:t>
            </a:r>
            <a:r>
              <a:rPr lang="de-DE" dirty="0" err="1"/>
              <a:t>add</a:t>
            </a:r>
            <a:r>
              <a:rPr lang="de-DE" dirty="0"/>
              <a:t> </a:t>
            </a:r>
            <a:r>
              <a:rPr lang="de-DE" dirty="0" err="1"/>
              <a:t>as</a:t>
            </a:r>
            <a:r>
              <a:rPr lang="de-DE" dirty="0"/>
              <a:t> </a:t>
            </a:r>
            <a:r>
              <a:rPr lang="de-DE" dirty="0" err="1"/>
              <a:t>annotation</a:t>
            </a:r>
            <a:r>
              <a:rPr lang="de-DE" dirty="0"/>
              <a:t> </a:t>
            </a:r>
            <a:r>
              <a:rPr lang="de-DE" dirty="0" err="1"/>
              <a:t>any</a:t>
            </a:r>
            <a:r>
              <a:rPr lang="de-DE" dirty="0"/>
              <a:t> </a:t>
            </a:r>
            <a:r>
              <a:rPr lang="de-DE" dirty="0" err="1"/>
              <a:t>combination</a:t>
            </a:r>
            <a:r>
              <a:rPr lang="de-DE" dirty="0"/>
              <a:t> </a:t>
            </a:r>
            <a:r>
              <a:rPr lang="de-DE" dirty="0" err="1"/>
              <a:t>of</a:t>
            </a:r>
            <a:r>
              <a:rPr lang="de-DE" dirty="0"/>
              <a:t> </a:t>
            </a:r>
            <a:r>
              <a:rPr lang="de-DE" dirty="0" err="1"/>
              <a:t>text</a:t>
            </a:r>
            <a:r>
              <a:rPr lang="de-DE" dirty="0"/>
              <a:t> (just type </a:t>
            </a:r>
            <a:r>
              <a:rPr lang="de-DE" dirty="0" err="1"/>
              <a:t>it</a:t>
            </a:r>
            <a:r>
              <a:rPr lang="de-DE" dirty="0"/>
              <a:t>), links, </a:t>
            </a:r>
            <a:r>
              <a:rPr lang="de-DE" dirty="0" err="1"/>
              <a:t>images</a:t>
            </a:r>
            <a:r>
              <a:rPr lang="de-DE" dirty="0"/>
              <a:t> </a:t>
            </a:r>
            <a:r>
              <a:rPr lang="de-DE" dirty="0" err="1"/>
              <a:t>or</a:t>
            </a:r>
            <a:r>
              <a:rPr lang="de-DE" dirty="0"/>
              <a:t> </a:t>
            </a:r>
            <a:r>
              <a:rPr lang="de-DE" dirty="0" err="1"/>
              <a:t>mediaclips</a:t>
            </a:r>
            <a:endParaRPr lang="en-US" dirty="0"/>
          </a:p>
        </p:txBody>
      </p:sp>
      <p:pic>
        <p:nvPicPr>
          <p:cNvPr id="4" name="Grafik 3">
            <a:extLst>
              <a:ext uri="{FF2B5EF4-FFF2-40B4-BE49-F238E27FC236}">
                <a16:creationId xmlns:a16="http://schemas.microsoft.com/office/drawing/2014/main" id="{3492D85B-48F5-4C7E-8B21-C994952CBB8D}"/>
              </a:ext>
            </a:extLst>
          </p:cNvPr>
          <p:cNvPicPr>
            <a:picLocks noChangeAspect="1"/>
          </p:cNvPicPr>
          <p:nvPr/>
        </p:nvPicPr>
        <p:blipFill>
          <a:blip r:embed="rId4"/>
          <a:stretch>
            <a:fillRect/>
          </a:stretch>
        </p:blipFill>
        <p:spPr>
          <a:xfrm>
            <a:off x="1993499" y="358615"/>
            <a:ext cx="428625" cy="266700"/>
          </a:xfrm>
          <a:prstGeom prst="rect">
            <a:avLst/>
          </a:prstGeom>
        </p:spPr>
      </p:pic>
      <p:pic>
        <p:nvPicPr>
          <p:cNvPr id="5" name="Grafik 4">
            <a:extLst>
              <a:ext uri="{FF2B5EF4-FFF2-40B4-BE49-F238E27FC236}">
                <a16:creationId xmlns:a16="http://schemas.microsoft.com/office/drawing/2014/main" id="{AFBAE07F-B559-4357-A2E4-F66991540C75}"/>
              </a:ext>
            </a:extLst>
          </p:cNvPr>
          <p:cNvPicPr>
            <a:picLocks noChangeAspect="1"/>
          </p:cNvPicPr>
          <p:nvPr/>
        </p:nvPicPr>
        <p:blipFill>
          <a:blip r:embed="rId5"/>
          <a:stretch>
            <a:fillRect/>
          </a:stretch>
        </p:blipFill>
        <p:spPr>
          <a:xfrm>
            <a:off x="206734" y="1004946"/>
            <a:ext cx="6256316" cy="3399265"/>
          </a:xfrm>
          <a:prstGeom prst="rect">
            <a:avLst/>
          </a:prstGeom>
        </p:spPr>
      </p:pic>
      <p:sp>
        <p:nvSpPr>
          <p:cNvPr id="7" name="Textfeld 6">
            <a:extLst>
              <a:ext uri="{FF2B5EF4-FFF2-40B4-BE49-F238E27FC236}">
                <a16:creationId xmlns:a16="http://schemas.microsoft.com/office/drawing/2014/main" id="{A7BA4A16-101D-4523-8785-7DBB4539B783}"/>
              </a:ext>
            </a:extLst>
          </p:cNvPr>
          <p:cNvSpPr txBox="1"/>
          <p:nvPr/>
        </p:nvSpPr>
        <p:spPr>
          <a:xfrm>
            <a:off x="206734" y="4605867"/>
            <a:ext cx="10933043" cy="2585323"/>
          </a:xfrm>
          <a:prstGeom prst="rect">
            <a:avLst/>
          </a:prstGeom>
          <a:noFill/>
        </p:spPr>
        <p:txBody>
          <a:bodyPr wrap="square" rtlCol="0">
            <a:spAutoFit/>
          </a:bodyPr>
          <a:lstStyle/>
          <a:p>
            <a:r>
              <a:rPr lang="en-US" dirty="0"/>
              <a:t>Note: Pictures, even if © protected are possible as annotations, even in pictures. Pictures can have arbitrarily large resolution! For copyright protected pictures click at the picture with right mouse button to get graphic address of picture and use this on. This is as legal as any ordinary link, i.e. not permitted if it could be against the interest of the owner of the site with the picture.</a:t>
            </a:r>
          </a:p>
          <a:p>
            <a:endParaRPr lang="en-US" dirty="0"/>
          </a:p>
          <a:p>
            <a:r>
              <a:rPr lang="en-US" dirty="0"/>
              <a:t>Maybe a look at this page helps a bit: </a:t>
            </a:r>
            <a:r>
              <a:rPr lang="en-US" dirty="0">
                <a:hlinkClick r:id="rId6"/>
              </a:rPr>
              <a:t>https://www.nid-library.com/Home/ViewBook/1529/18/view</a:t>
            </a:r>
            <a:endParaRPr lang="en-US" dirty="0"/>
          </a:p>
          <a:p>
            <a:endParaRPr lang="en-US" dirty="0"/>
          </a:p>
          <a:p>
            <a:br>
              <a:rPr lang="en-US" dirty="0"/>
            </a:br>
            <a:endParaRPr lang="en-US" dirty="0"/>
          </a:p>
        </p:txBody>
      </p:sp>
    </p:spTree>
    <p:extLst>
      <p:ext uri="{BB962C8B-B14F-4D97-AF65-F5344CB8AC3E}">
        <p14:creationId xmlns:p14="http://schemas.microsoft.com/office/powerpoint/2010/main" val="1034305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756BFDFD-8AC0-4A82-9F26-3ADBC893244E}"/>
              </a:ext>
            </a:extLst>
          </p:cNvPr>
          <p:cNvSpPr txBox="1"/>
          <p:nvPr/>
        </p:nvSpPr>
        <p:spPr>
          <a:xfrm>
            <a:off x="147484" y="0"/>
            <a:ext cx="11751734" cy="7017306"/>
          </a:xfrm>
          <a:prstGeom prst="rect">
            <a:avLst/>
          </a:prstGeom>
          <a:noFill/>
        </p:spPr>
        <p:txBody>
          <a:bodyPr wrap="square" rtlCol="0">
            <a:spAutoFit/>
          </a:bodyPr>
          <a:lstStyle/>
          <a:p>
            <a:endParaRPr lang="de-DE" dirty="0"/>
          </a:p>
          <a:p>
            <a:r>
              <a:rPr lang="de-DE" dirty="0"/>
              <a:t>The NID document „Mein </a:t>
            </a:r>
            <a:r>
              <a:rPr lang="de-DE" dirty="0" err="1"/>
              <a:t>Altausee</a:t>
            </a:r>
            <a:r>
              <a:rPr lang="de-DE" dirty="0"/>
              <a:t>“ </a:t>
            </a:r>
            <a:r>
              <a:rPr lang="de-DE" u="sng" dirty="0">
                <a:hlinkClick r:id="rId4"/>
              </a:rPr>
              <a:t>https://www.nid-library.com/Home/BookDetail/637</a:t>
            </a:r>
            <a:r>
              <a:rPr lang="de-DE" u="sng" dirty="0"/>
              <a:t> </a:t>
            </a:r>
            <a:r>
              <a:rPr lang="de-DE" dirty="0" err="1"/>
              <a:t>can</a:t>
            </a:r>
            <a:r>
              <a:rPr lang="de-DE" dirty="0"/>
              <a:t> </a:t>
            </a:r>
            <a:r>
              <a:rPr lang="de-DE" dirty="0" err="1"/>
              <a:t>be</a:t>
            </a:r>
            <a:r>
              <a:rPr lang="de-DE" dirty="0"/>
              <a:t> used to </a:t>
            </a:r>
            <a:r>
              <a:rPr lang="de-DE" dirty="0" err="1"/>
              <a:t>show</a:t>
            </a:r>
            <a:r>
              <a:rPr lang="de-DE" dirty="0"/>
              <a:t> that </a:t>
            </a:r>
            <a:r>
              <a:rPr lang="de-DE" dirty="0" err="1"/>
              <a:t>searching</a:t>
            </a:r>
            <a:r>
              <a:rPr lang="de-DE" dirty="0"/>
              <a:t> </a:t>
            </a:r>
            <a:r>
              <a:rPr lang="de-DE" dirty="0" err="1"/>
              <a:t>for</a:t>
            </a:r>
            <a:r>
              <a:rPr lang="de-DE" dirty="0"/>
              <a:t> </a:t>
            </a:r>
            <a:r>
              <a:rPr lang="de-DE" dirty="0" err="1"/>
              <a:t>annotation</a:t>
            </a:r>
            <a:r>
              <a:rPr lang="de-DE" dirty="0"/>
              <a:t> </a:t>
            </a:r>
            <a:r>
              <a:rPr lang="de-DE" dirty="0" err="1"/>
              <a:t>is</a:t>
            </a:r>
            <a:r>
              <a:rPr lang="de-DE" dirty="0"/>
              <a:t> possible. Try to </a:t>
            </a:r>
            <a:r>
              <a:rPr lang="de-DE" dirty="0" err="1"/>
              <a:t>use</a:t>
            </a:r>
            <a:r>
              <a:rPr lang="de-DE" dirty="0"/>
              <a:t> </a:t>
            </a:r>
            <a:r>
              <a:rPr lang="de-DE" dirty="0" err="1"/>
              <a:t>it</a:t>
            </a:r>
            <a:r>
              <a:rPr lang="de-DE" dirty="0"/>
              <a:t> </a:t>
            </a:r>
            <a:r>
              <a:rPr lang="de-DE" dirty="0" err="1"/>
              <a:t>for</a:t>
            </a:r>
            <a:r>
              <a:rPr lang="de-DE" dirty="0"/>
              <a:t> „wandern“ </a:t>
            </a:r>
            <a:r>
              <a:rPr lang="de-DE" dirty="0" err="1"/>
              <a:t>or</a:t>
            </a:r>
            <a:r>
              <a:rPr lang="de-DE" dirty="0"/>
              <a:t> „weg“ after </a:t>
            </a:r>
            <a:r>
              <a:rPr lang="de-DE" dirty="0" err="1"/>
              <a:t>selecting</a:t>
            </a:r>
            <a:r>
              <a:rPr lang="de-DE" dirty="0"/>
              <a:t> </a:t>
            </a:r>
            <a:r>
              <a:rPr lang="de-DE" dirty="0" err="1"/>
              <a:t>search</a:t>
            </a:r>
            <a:r>
              <a:rPr lang="de-DE" dirty="0"/>
              <a:t> </a:t>
            </a:r>
            <a:r>
              <a:rPr lang="de-DE" dirty="0" err="1"/>
              <a:t>for</a:t>
            </a:r>
            <a:r>
              <a:rPr lang="de-DE" dirty="0"/>
              <a:t> Annotation.</a:t>
            </a:r>
          </a:p>
          <a:p>
            <a:endParaRPr lang="de-DE" dirty="0"/>
          </a:p>
          <a:p>
            <a:endParaRPr lang="de-DE" dirty="0"/>
          </a:p>
          <a:p>
            <a:r>
              <a:rPr lang="de-DE" dirty="0" err="1"/>
              <a:t>Searching</a:t>
            </a:r>
            <a:r>
              <a:rPr lang="de-DE" dirty="0"/>
              <a:t> </a:t>
            </a:r>
            <a:r>
              <a:rPr lang="de-DE" dirty="0" err="1"/>
              <a:t>is</a:t>
            </a:r>
            <a:r>
              <a:rPr lang="de-DE" dirty="0"/>
              <a:t> also possible not just in once document but in a </a:t>
            </a:r>
            <a:r>
              <a:rPr lang="de-DE" dirty="0" err="1"/>
              <a:t>set</a:t>
            </a:r>
            <a:r>
              <a:rPr lang="de-DE" dirty="0"/>
              <a:t> </a:t>
            </a:r>
            <a:r>
              <a:rPr lang="de-DE" dirty="0" err="1"/>
              <a:t>of</a:t>
            </a:r>
            <a:r>
              <a:rPr lang="de-DE" dirty="0"/>
              <a:t> them.  Go e.g. to </a:t>
            </a:r>
            <a:r>
              <a:rPr lang="de-DE" dirty="0" err="1"/>
              <a:t>Eurospi</a:t>
            </a:r>
            <a:r>
              <a:rPr lang="de-DE" dirty="0"/>
              <a:t> 2023  </a:t>
            </a:r>
            <a:r>
              <a:rPr lang="de-DE" dirty="0">
                <a:hlinkClick r:id="rId5"/>
              </a:rPr>
              <a:t>https://www.nid-library.com/home/collections/135</a:t>
            </a:r>
            <a:r>
              <a:rPr lang="de-DE" dirty="0"/>
              <a:t> </a:t>
            </a:r>
            <a:r>
              <a:rPr lang="de-DE" dirty="0" err="1"/>
              <a:t>select</a:t>
            </a:r>
            <a:r>
              <a:rPr lang="de-DE" dirty="0"/>
              <a:t> Full-Text, type „</a:t>
            </a:r>
            <a:r>
              <a:rPr lang="de-DE" dirty="0" err="1"/>
              <a:t>program</a:t>
            </a:r>
            <a:r>
              <a:rPr lang="de-DE" dirty="0"/>
              <a:t>“ in </a:t>
            </a:r>
            <a:r>
              <a:rPr lang="de-DE" dirty="0" err="1"/>
              <a:t>Searchfield</a:t>
            </a:r>
            <a:r>
              <a:rPr lang="de-DE" dirty="0"/>
              <a:t> and </a:t>
            </a:r>
            <a:r>
              <a:rPr lang="de-DE" dirty="0" err="1"/>
              <a:t>click</a:t>
            </a:r>
            <a:r>
              <a:rPr lang="de-DE" dirty="0"/>
              <a:t> at </a:t>
            </a:r>
            <a:r>
              <a:rPr lang="de-DE" dirty="0" err="1"/>
              <a:t>the</a:t>
            </a:r>
            <a:r>
              <a:rPr lang="de-DE" dirty="0"/>
              <a:t> </a:t>
            </a:r>
            <a:r>
              <a:rPr lang="de-DE" dirty="0" err="1"/>
              <a:t>blue</a:t>
            </a:r>
            <a:r>
              <a:rPr lang="de-DE" dirty="0"/>
              <a:t> Search </a:t>
            </a:r>
            <a:r>
              <a:rPr lang="de-DE" dirty="0" err="1"/>
              <a:t>icon</a:t>
            </a:r>
            <a:r>
              <a:rPr lang="de-DE" dirty="0"/>
              <a:t>. </a:t>
            </a:r>
          </a:p>
          <a:p>
            <a:r>
              <a:rPr lang="de-DE" dirty="0" err="1"/>
              <a:t>It</a:t>
            </a:r>
            <a:r>
              <a:rPr lang="de-DE" dirty="0"/>
              <a:t> </a:t>
            </a:r>
            <a:r>
              <a:rPr lang="de-DE" dirty="0" err="1"/>
              <a:t>shows</a:t>
            </a:r>
            <a:r>
              <a:rPr lang="de-DE" dirty="0"/>
              <a:t> you now that </a:t>
            </a:r>
            <a:r>
              <a:rPr lang="de-DE" dirty="0" err="1"/>
              <a:t>many</a:t>
            </a:r>
            <a:r>
              <a:rPr lang="de-DE" dirty="0"/>
              <a:t> documents </a:t>
            </a:r>
            <a:r>
              <a:rPr lang="de-DE" dirty="0" err="1"/>
              <a:t>contain</a:t>
            </a:r>
            <a:r>
              <a:rPr lang="de-DE" dirty="0"/>
              <a:t> </a:t>
            </a:r>
            <a:r>
              <a:rPr lang="de-DE" dirty="0" err="1"/>
              <a:t>the</a:t>
            </a:r>
            <a:r>
              <a:rPr lang="de-DE" dirty="0"/>
              <a:t> </a:t>
            </a:r>
            <a:r>
              <a:rPr lang="de-DE" dirty="0" err="1"/>
              <a:t>word</a:t>
            </a:r>
            <a:r>
              <a:rPr lang="de-DE" dirty="0"/>
              <a:t> </a:t>
            </a:r>
            <a:r>
              <a:rPr lang="de-DE" dirty="0" err="1"/>
              <a:t>program</a:t>
            </a:r>
            <a:r>
              <a:rPr lang="de-DE" dirty="0"/>
              <a:t> </a:t>
            </a:r>
            <a:r>
              <a:rPr lang="de-DE" dirty="0" err="1"/>
              <a:t>somewhere</a:t>
            </a:r>
            <a:r>
              <a:rPr lang="de-DE" dirty="0"/>
              <a:t>. A </a:t>
            </a:r>
            <a:r>
              <a:rPr lang="de-DE" dirty="0" err="1"/>
              <a:t>click</a:t>
            </a:r>
            <a:r>
              <a:rPr lang="de-DE" dirty="0"/>
              <a:t> at </a:t>
            </a:r>
            <a:r>
              <a:rPr lang="de-DE" dirty="0" err="1"/>
              <a:t>the</a:t>
            </a:r>
            <a:r>
              <a:rPr lang="de-DE" dirty="0"/>
              <a:t> </a:t>
            </a:r>
            <a:r>
              <a:rPr lang="de-DE" dirty="0" err="1"/>
              <a:t>first</a:t>
            </a:r>
            <a:r>
              <a:rPr lang="de-DE" dirty="0"/>
              <a:t> (CHAISE) gets you:</a:t>
            </a:r>
          </a:p>
          <a:p>
            <a:endParaRPr lang="de-DE" dirty="0"/>
          </a:p>
          <a:p>
            <a:endParaRPr lang="de-DE" u="sng" dirty="0"/>
          </a:p>
          <a:p>
            <a:endParaRPr lang="de-DE" u="sng" dirty="0"/>
          </a:p>
          <a:p>
            <a:endParaRPr lang="de-DE" u="sng" dirty="0"/>
          </a:p>
          <a:p>
            <a:endParaRPr lang="de-DE" u="sng" dirty="0"/>
          </a:p>
          <a:p>
            <a:endParaRPr lang="de-DE" dirty="0"/>
          </a:p>
          <a:p>
            <a:endParaRPr lang="de-DE" dirty="0"/>
          </a:p>
          <a:p>
            <a:endParaRPr lang="de-DE" dirty="0"/>
          </a:p>
          <a:p>
            <a:r>
              <a:rPr lang="de-DE" dirty="0"/>
              <a:t>Showing you all </a:t>
            </a:r>
            <a:r>
              <a:rPr lang="de-DE" dirty="0" err="1"/>
              <a:t>the</a:t>
            </a:r>
            <a:r>
              <a:rPr lang="de-DE" dirty="0"/>
              <a:t> </a:t>
            </a:r>
            <a:r>
              <a:rPr lang="de-DE" dirty="0" err="1"/>
              <a:t>spots</a:t>
            </a:r>
            <a:r>
              <a:rPr lang="de-DE" dirty="0"/>
              <a:t> in </a:t>
            </a:r>
            <a:r>
              <a:rPr lang="de-DE" dirty="0" err="1"/>
              <a:t>this</a:t>
            </a:r>
            <a:r>
              <a:rPr lang="de-DE" dirty="0"/>
              <a:t> document where </a:t>
            </a:r>
            <a:r>
              <a:rPr lang="de-DE" dirty="0" err="1"/>
              <a:t>the</a:t>
            </a:r>
            <a:r>
              <a:rPr lang="de-DE" dirty="0"/>
              <a:t> </a:t>
            </a:r>
            <a:r>
              <a:rPr lang="de-DE" dirty="0" err="1"/>
              <a:t>word</a:t>
            </a:r>
            <a:r>
              <a:rPr lang="de-DE" dirty="0"/>
              <a:t> </a:t>
            </a:r>
            <a:r>
              <a:rPr lang="de-DE" dirty="0" err="1"/>
              <a:t>program</a:t>
            </a:r>
            <a:r>
              <a:rPr lang="de-DE" dirty="0"/>
              <a:t> </a:t>
            </a:r>
            <a:r>
              <a:rPr lang="de-DE" dirty="0" err="1"/>
              <a:t>occurs</a:t>
            </a:r>
            <a:r>
              <a:rPr lang="de-DE" dirty="0"/>
              <a:t>. </a:t>
            </a:r>
          </a:p>
          <a:p>
            <a:endParaRPr lang="de-DE" dirty="0"/>
          </a:p>
          <a:p>
            <a:r>
              <a:rPr lang="de-DE" dirty="0"/>
              <a:t>NID </a:t>
            </a:r>
            <a:r>
              <a:rPr lang="de-DE" dirty="0" err="1"/>
              <a:t>allows</a:t>
            </a:r>
            <a:r>
              <a:rPr lang="de-DE" dirty="0"/>
              <a:t> to </a:t>
            </a:r>
            <a:r>
              <a:rPr lang="de-DE" dirty="0" err="1"/>
              <a:t>introduce</a:t>
            </a:r>
            <a:r>
              <a:rPr lang="de-DE" dirty="0"/>
              <a:t> </a:t>
            </a:r>
            <a:r>
              <a:rPr lang="de-DE" dirty="0" err="1"/>
              <a:t>groups</a:t>
            </a:r>
            <a:r>
              <a:rPr lang="de-DE" dirty="0"/>
              <a:t>. You </a:t>
            </a:r>
            <a:r>
              <a:rPr lang="de-DE" dirty="0" err="1"/>
              <a:t>can</a:t>
            </a:r>
            <a:r>
              <a:rPr lang="de-DE" dirty="0"/>
              <a:t> </a:t>
            </a:r>
            <a:r>
              <a:rPr lang="de-DE" dirty="0" err="1"/>
              <a:t>try</a:t>
            </a:r>
            <a:r>
              <a:rPr lang="de-DE" dirty="0"/>
              <a:t> </a:t>
            </a:r>
            <a:r>
              <a:rPr lang="de-DE" dirty="0" err="1"/>
              <a:t>this</a:t>
            </a:r>
            <a:r>
              <a:rPr lang="de-DE" dirty="0"/>
              <a:t> in </a:t>
            </a:r>
            <a:r>
              <a:rPr lang="de-DE" dirty="0" err="1"/>
              <a:t>the</a:t>
            </a:r>
            <a:r>
              <a:rPr lang="de-DE" dirty="0"/>
              <a:t> Tesla </a:t>
            </a:r>
            <a:r>
              <a:rPr lang="de-DE" dirty="0" err="1"/>
              <a:t>demo</a:t>
            </a:r>
            <a:r>
              <a:rPr lang="de-DE" dirty="0"/>
              <a:t> </a:t>
            </a:r>
            <a:r>
              <a:rPr lang="de-DE" dirty="0" err="1"/>
              <a:t>book</a:t>
            </a:r>
            <a:r>
              <a:rPr lang="de-DE" dirty="0"/>
              <a:t> </a:t>
            </a:r>
            <a:r>
              <a:rPr lang="de-DE" dirty="0">
                <a:hlinkClick r:id="rId6"/>
              </a:rPr>
              <a:t>https://www.nid-library.com/Home/BookDetail/187</a:t>
            </a:r>
            <a:endParaRPr lang="de-DE" dirty="0"/>
          </a:p>
          <a:p>
            <a:r>
              <a:rPr lang="de-DE" dirty="0"/>
              <a:t>Login </a:t>
            </a:r>
            <a:r>
              <a:rPr lang="de-DE" dirty="0" err="1"/>
              <a:t>as</a:t>
            </a:r>
            <a:r>
              <a:rPr lang="de-DE" dirty="0"/>
              <a:t> </a:t>
            </a:r>
            <a:r>
              <a:rPr lang="de-DE" dirty="0" err="1"/>
              <a:t>user</a:t>
            </a:r>
            <a:r>
              <a:rPr lang="de-DE" dirty="0"/>
              <a:t> „</a:t>
            </a:r>
            <a:r>
              <a:rPr lang="de-DE" dirty="0" err="1"/>
              <a:t>demotesla</a:t>
            </a:r>
            <a:r>
              <a:rPr lang="de-DE" dirty="0"/>
              <a:t>“ and </a:t>
            </a:r>
            <a:r>
              <a:rPr lang="de-DE" dirty="0" err="1"/>
              <a:t>password</a:t>
            </a:r>
            <a:r>
              <a:rPr lang="de-DE" dirty="0"/>
              <a:t> „sample“. With </a:t>
            </a:r>
            <a:r>
              <a:rPr lang="de-DE" dirty="0" err="1"/>
              <a:t>the</a:t>
            </a:r>
            <a:r>
              <a:rPr lang="de-DE" dirty="0"/>
              <a:t> </a:t>
            </a:r>
            <a:r>
              <a:rPr lang="de-DE" dirty="0" err="1"/>
              <a:t>buttons</a:t>
            </a:r>
            <a:r>
              <a:rPr lang="de-DE" dirty="0"/>
              <a:t>                         </a:t>
            </a:r>
            <a:r>
              <a:rPr lang="de-DE" dirty="0" err="1"/>
              <a:t>select</a:t>
            </a:r>
            <a:r>
              <a:rPr lang="de-DE" dirty="0"/>
              <a:t> „Full-Menu“, and now with </a:t>
            </a:r>
            <a:r>
              <a:rPr lang="de-DE" dirty="0" err="1"/>
              <a:t>the</a:t>
            </a:r>
            <a:r>
              <a:rPr lang="de-DE" dirty="0"/>
              <a:t> same </a:t>
            </a:r>
            <a:r>
              <a:rPr lang="de-DE" dirty="0" err="1"/>
              <a:t>buttons</a:t>
            </a:r>
            <a:r>
              <a:rPr lang="de-DE" dirty="0"/>
              <a:t> pick „Group“. </a:t>
            </a:r>
            <a:r>
              <a:rPr lang="en-US" dirty="0"/>
              <a:t>Try “Public”, later “red” or “green”.</a:t>
            </a:r>
            <a:endParaRPr lang="de-DE" dirty="0"/>
          </a:p>
          <a:p>
            <a:endParaRPr lang="de-DE" u="sng" dirty="0"/>
          </a:p>
          <a:p>
            <a:endParaRPr lang="de-DE" u="sng" dirty="0"/>
          </a:p>
          <a:p>
            <a:endParaRPr lang="de-DE" dirty="0"/>
          </a:p>
          <a:p>
            <a:endParaRPr lang="en-US" dirty="0"/>
          </a:p>
        </p:txBody>
      </p:sp>
      <p:pic>
        <p:nvPicPr>
          <p:cNvPr id="4" name="Grafik 3">
            <a:extLst>
              <a:ext uri="{FF2B5EF4-FFF2-40B4-BE49-F238E27FC236}">
                <a16:creationId xmlns:a16="http://schemas.microsoft.com/office/drawing/2014/main" id="{B2319583-7022-403B-A71A-A63FDD30E5A8}"/>
              </a:ext>
            </a:extLst>
          </p:cNvPr>
          <p:cNvPicPr>
            <a:picLocks noChangeAspect="1"/>
          </p:cNvPicPr>
          <p:nvPr/>
        </p:nvPicPr>
        <p:blipFill>
          <a:blip r:embed="rId7"/>
          <a:stretch>
            <a:fillRect/>
          </a:stretch>
        </p:blipFill>
        <p:spPr>
          <a:xfrm>
            <a:off x="6634163" y="5249696"/>
            <a:ext cx="1220258" cy="302365"/>
          </a:xfrm>
          <a:prstGeom prst="rect">
            <a:avLst/>
          </a:prstGeom>
        </p:spPr>
      </p:pic>
      <p:pic>
        <p:nvPicPr>
          <p:cNvPr id="5" name="Grafik 4">
            <a:extLst>
              <a:ext uri="{FF2B5EF4-FFF2-40B4-BE49-F238E27FC236}">
                <a16:creationId xmlns:a16="http://schemas.microsoft.com/office/drawing/2014/main" id="{5014F949-BAB1-460E-A7AB-DE145EA789EA}"/>
              </a:ext>
            </a:extLst>
          </p:cNvPr>
          <p:cNvPicPr>
            <a:picLocks noChangeAspect="1"/>
          </p:cNvPicPr>
          <p:nvPr/>
        </p:nvPicPr>
        <p:blipFill>
          <a:blip r:embed="rId8"/>
          <a:stretch>
            <a:fillRect/>
          </a:stretch>
        </p:blipFill>
        <p:spPr>
          <a:xfrm>
            <a:off x="225050" y="2245255"/>
            <a:ext cx="4179206" cy="2094078"/>
          </a:xfrm>
          <a:prstGeom prst="rect">
            <a:avLst/>
          </a:prstGeom>
        </p:spPr>
      </p:pic>
    </p:spTree>
    <p:extLst>
      <p:ext uri="{BB962C8B-B14F-4D97-AF65-F5344CB8AC3E}">
        <p14:creationId xmlns:p14="http://schemas.microsoft.com/office/powerpoint/2010/main" val="355387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026F12B0-A0FF-4AC8-88A5-4A0EC8D08C42}"/>
              </a:ext>
            </a:extLst>
          </p:cNvPr>
          <p:cNvSpPr txBox="1"/>
          <p:nvPr/>
        </p:nvSpPr>
        <p:spPr>
          <a:xfrm>
            <a:off x="147484" y="516467"/>
            <a:ext cx="11688916" cy="6032421"/>
          </a:xfrm>
          <a:prstGeom prst="rect">
            <a:avLst/>
          </a:prstGeom>
          <a:noFill/>
        </p:spPr>
        <p:txBody>
          <a:bodyPr wrap="square" rtlCol="0">
            <a:spAutoFit/>
          </a:bodyPr>
          <a:lstStyle/>
          <a:p>
            <a:r>
              <a:rPr lang="en-US" sz="2000" dirty="0"/>
              <a:t>--Categories can have Table of Contents. Look at </a:t>
            </a:r>
            <a:r>
              <a:rPr lang="en-US" sz="2000" dirty="0" err="1"/>
              <a:t>Bergsteigerdörfer</a:t>
            </a:r>
            <a:r>
              <a:rPr lang="en-US" sz="2000" dirty="0"/>
              <a:t> or </a:t>
            </a:r>
            <a:r>
              <a:rPr lang="en-US" sz="2000" dirty="0" err="1"/>
              <a:t>Buchbesprechungen</a:t>
            </a:r>
            <a:r>
              <a:rPr lang="en-US" sz="2000" dirty="0"/>
              <a:t> in the list of Categories on NID Main page </a:t>
            </a:r>
            <a:r>
              <a:rPr lang="en-US" sz="2000" u="sng" dirty="0">
                <a:hlinkClick r:id="rId4"/>
              </a:rPr>
              <a:t>https://www.nid-library.com/</a:t>
            </a:r>
            <a:r>
              <a:rPr lang="en-US" sz="2000" dirty="0"/>
              <a:t>, and note how back and forth links are used for each of the villages in </a:t>
            </a:r>
            <a:r>
              <a:rPr lang="en-US" sz="2000" dirty="0" err="1"/>
              <a:t>Bergsteigerdörfer</a:t>
            </a:r>
            <a:endParaRPr lang="en-US" sz="2000" dirty="0"/>
          </a:p>
          <a:p>
            <a:br>
              <a:rPr lang="en-US" sz="2000" dirty="0"/>
            </a:br>
            <a:r>
              <a:rPr lang="en-US" sz="2000" dirty="0"/>
              <a:t>--Check some of specially recommended items on </a:t>
            </a:r>
            <a:r>
              <a:rPr lang="en-US" sz="2000" dirty="0" err="1"/>
              <a:t>Neuigkeiten</a:t>
            </a:r>
            <a:r>
              <a:rPr lang="en-US" sz="2000" dirty="0"/>
              <a:t> </a:t>
            </a:r>
            <a:r>
              <a:rPr lang="en-US" sz="2000" u="sng" dirty="0">
                <a:hlinkClick r:id="rId5"/>
              </a:rPr>
              <a:t>https://austria-forum.org/af/Neuigkeiten</a:t>
            </a:r>
            <a:r>
              <a:rPr lang="en-US" sz="2000" dirty="0"/>
              <a:t>  including manuals and the presentation under “NID Information”</a:t>
            </a:r>
          </a:p>
          <a:p>
            <a:br>
              <a:rPr lang="en-US" sz="2000" dirty="0"/>
            </a:br>
            <a:r>
              <a:rPr lang="en-US" sz="2000" dirty="0"/>
              <a:t>--Discussions are possible, search homepage of NID for </a:t>
            </a:r>
            <a:r>
              <a:rPr lang="en-US" sz="2000" dirty="0" err="1"/>
              <a:t>Türkenschanzpark</a:t>
            </a:r>
            <a:r>
              <a:rPr lang="en-US" sz="2000" dirty="0"/>
              <a:t> (see e.g. </a:t>
            </a:r>
            <a:r>
              <a:rPr lang="en-US" sz="2000" u="sng" dirty="0">
                <a:hlinkClick r:id="rId6"/>
              </a:rPr>
              <a:t>https://www.nid-library.com/Home/ViewBook/243/20/view</a:t>
            </a:r>
            <a:r>
              <a:rPr lang="en-US" sz="2000" dirty="0"/>
              <a:t> ). To see all contributions to discussions do not forget to scroll down!</a:t>
            </a:r>
          </a:p>
          <a:p>
            <a:br>
              <a:rPr lang="en-US" sz="2000" dirty="0"/>
            </a:br>
            <a:r>
              <a:rPr lang="en-US" sz="2000" dirty="0"/>
              <a:t>--Applications for organizing information for every organization (helpful: different </a:t>
            </a:r>
            <a:r>
              <a:rPr lang="en-US" sz="2000" dirty="0" err="1"/>
              <a:t>infos</a:t>
            </a:r>
            <a:r>
              <a:rPr lang="en-US" sz="2000" dirty="0"/>
              <a:t> for different groups!), for learning, for advertising (e.g. books, organizations).</a:t>
            </a:r>
          </a:p>
          <a:p>
            <a:endParaRPr lang="de-DE" sz="2000" dirty="0"/>
          </a:p>
          <a:p>
            <a:endParaRPr lang="en-US" sz="2000" dirty="0"/>
          </a:p>
          <a:p>
            <a:endParaRPr lang="de-DE" sz="2000" dirty="0"/>
          </a:p>
          <a:p>
            <a:r>
              <a:rPr lang="en-US" sz="1600" dirty="0"/>
              <a:t>For some issues discussed before but also other aspects  see the presentation </a:t>
            </a:r>
            <a:r>
              <a:rPr lang="en-US" sz="1600" u="sng" dirty="0">
                <a:hlinkClick r:id="rId7"/>
              </a:rPr>
              <a:t>https://www.nid-library.com/Home/ViewBook/1529</a:t>
            </a:r>
            <a:r>
              <a:rPr lang="en-US" sz="1600" dirty="0"/>
              <a:t>   or search for “NID” on Austria-Forum Homepage </a:t>
            </a:r>
            <a:r>
              <a:rPr lang="en-US" sz="1600" u="sng" dirty="0">
                <a:hlinkClick r:id="rId8"/>
              </a:rPr>
              <a:t>https://austria-forum.org/</a:t>
            </a:r>
            <a:r>
              <a:rPr lang="en-US" sz="1600" dirty="0"/>
              <a:t> and browse in some documents. For a German document see </a:t>
            </a:r>
            <a:r>
              <a:rPr lang="en-US" sz="1600" u="sng" dirty="0">
                <a:hlinkClick r:id="rId9"/>
              </a:rPr>
              <a:t>https://www.nid-library.com/Home/ViewBook/2469 .</a:t>
            </a:r>
            <a:r>
              <a:rPr lang="en-US" sz="1600" dirty="0"/>
              <a:t> </a:t>
            </a:r>
          </a:p>
          <a:p>
            <a:endParaRPr lang="en-US" dirty="0"/>
          </a:p>
        </p:txBody>
      </p:sp>
      <p:cxnSp>
        <p:nvCxnSpPr>
          <p:cNvPr id="6" name="Gerader Verbinder 5">
            <a:extLst>
              <a:ext uri="{FF2B5EF4-FFF2-40B4-BE49-F238E27FC236}">
                <a16:creationId xmlns:a16="http://schemas.microsoft.com/office/drawing/2014/main" id="{C1C23552-032D-42D2-9A1C-E7AA41FD465E}"/>
              </a:ext>
            </a:extLst>
          </p:cNvPr>
          <p:cNvCxnSpPr/>
          <p:nvPr/>
        </p:nvCxnSpPr>
        <p:spPr>
          <a:xfrm flipV="1">
            <a:off x="270933" y="4910667"/>
            <a:ext cx="11023600" cy="677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721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46D3EB55-E4F6-4544-967F-42D4FC98CD68}"/>
              </a:ext>
            </a:extLst>
          </p:cNvPr>
          <p:cNvSpPr txBox="1"/>
          <p:nvPr/>
        </p:nvSpPr>
        <p:spPr>
          <a:xfrm>
            <a:off x="254000" y="1007534"/>
            <a:ext cx="11074400" cy="5539978"/>
          </a:xfrm>
          <a:prstGeom prst="rect">
            <a:avLst/>
          </a:prstGeom>
          <a:noFill/>
        </p:spPr>
        <p:txBody>
          <a:bodyPr wrap="square" rtlCol="0">
            <a:spAutoFit/>
          </a:bodyPr>
          <a:lstStyle/>
          <a:p>
            <a:r>
              <a:rPr lang="en-US" sz="2400" b="1" dirty="0"/>
              <a:t>Addition of AI features in 2024</a:t>
            </a:r>
            <a:r>
              <a:rPr lang="en-US" sz="2400" dirty="0"/>
              <a:t> </a:t>
            </a:r>
          </a:p>
          <a:p>
            <a:br>
              <a:rPr lang="en-US" sz="2400" dirty="0"/>
            </a:br>
            <a:r>
              <a:rPr lang="en-US" sz="2400" dirty="0"/>
              <a:t>--Topics shown for each book extracted by AI (mentioned earlier)</a:t>
            </a:r>
          </a:p>
          <a:p>
            <a:br>
              <a:rPr lang="en-US" sz="2400" dirty="0"/>
            </a:br>
            <a:r>
              <a:rPr lang="en-US" sz="2400" dirty="0"/>
              <a:t>--Links to interesting other contributions are generated below each contribution (aim is to point to semantically similar contributions, but this is still an unsolved problem, on which many groups are working world-wide)</a:t>
            </a:r>
          </a:p>
          <a:p>
            <a:br>
              <a:rPr lang="en-US" sz="2400" dirty="0"/>
            </a:br>
            <a:r>
              <a:rPr lang="en-US" sz="2400" dirty="0"/>
              <a:t>-- NID has own </a:t>
            </a:r>
            <a:r>
              <a:rPr lang="en-US" sz="2400" dirty="0" err="1"/>
              <a:t>ChatGPT</a:t>
            </a:r>
            <a:r>
              <a:rPr lang="en-US" sz="2400" dirty="0"/>
              <a:t> system. Click on any Austria-Forum page on the green “</a:t>
            </a:r>
            <a:r>
              <a:rPr lang="en-US" sz="2400" dirty="0" err="1"/>
              <a:t>Fragen</a:t>
            </a:r>
            <a:r>
              <a:rPr lang="en-US" sz="2400" dirty="0"/>
              <a:t>” Button on the right side. On the form appearing type e.g. the question:</a:t>
            </a:r>
          </a:p>
          <a:p>
            <a:br>
              <a:rPr lang="en-US" sz="2400" dirty="0"/>
            </a:br>
            <a:r>
              <a:rPr lang="en-US" sz="2400" dirty="0"/>
              <a:t>“What is particularly interesting in the city of Graz?”</a:t>
            </a:r>
          </a:p>
          <a:p>
            <a:endParaRPr lang="en-US" sz="2400" dirty="0"/>
          </a:p>
          <a:p>
            <a:r>
              <a:rPr lang="en-US" sz="2400" dirty="0"/>
              <a:t>You might get as answer what is shown on next slide:</a:t>
            </a:r>
          </a:p>
          <a:p>
            <a:endParaRPr lang="en-US" dirty="0"/>
          </a:p>
        </p:txBody>
      </p:sp>
    </p:spTree>
    <p:extLst>
      <p:ext uri="{BB962C8B-B14F-4D97-AF65-F5344CB8AC3E}">
        <p14:creationId xmlns:p14="http://schemas.microsoft.com/office/powerpoint/2010/main" val="2890057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8547CFAA-E6BB-47BE-BDA5-940B2D6FA31C}"/>
              </a:ext>
            </a:extLst>
          </p:cNvPr>
          <p:cNvSpPr txBox="1"/>
          <p:nvPr/>
        </p:nvSpPr>
        <p:spPr>
          <a:xfrm>
            <a:off x="147484" y="517821"/>
            <a:ext cx="11685365" cy="5632311"/>
          </a:xfrm>
          <a:prstGeom prst="rect">
            <a:avLst/>
          </a:prstGeom>
          <a:noFill/>
        </p:spPr>
        <p:txBody>
          <a:bodyPr wrap="square" rtlCol="0">
            <a:spAutoFit/>
          </a:bodyPr>
          <a:lstStyle/>
          <a:p>
            <a:r>
              <a:rPr lang="en-US" sz="2000" i="1" dirty="0"/>
              <a:t>The city of Graz offers a diverse range of attractions and experiences. One of the most notable aspects of Graz is its rich cultural heritage, which is reflected in its well-preserved historic center. The historic center of Graz has been designated as a UNESCO World Heritage Site since 1999, due to its unique blend of Gothic, Renaissance, and Baroque architectural styles. In addition to its rich cultural heritage, Graz also offers a wide range of modern attractions and activities. The city's vibrant arts scene is reflected in the numerous galleries, museums, and performance venues that can be found throughout the city. Some examples of these modern attractions include: * The </a:t>
            </a:r>
            <a:r>
              <a:rPr lang="en-US" sz="2000" i="1" dirty="0" err="1"/>
              <a:t>Kindermuseum</a:t>
            </a:r>
            <a:r>
              <a:rPr lang="en-US" sz="2000" i="1" dirty="0"/>
              <a:t> Graz, a unique museum dedicated to children's education and entertainment. * The City of Design designation, which recognizes Graz as one of the world's leading cities for design innovation and creativity. * The </a:t>
            </a:r>
            <a:r>
              <a:rPr lang="en-US" sz="2000" i="1" dirty="0" err="1"/>
              <a:t>Steirischer</a:t>
            </a:r>
            <a:r>
              <a:rPr lang="en-US" sz="2000" i="1" dirty="0"/>
              <a:t> Herbst festival, a renowned international arts festival that takes place every autumn in Graz. In summary, the city of Graz offers a unique blend of traditional cultural heritage and modern attractions and activities.</a:t>
            </a:r>
            <a:br>
              <a:rPr lang="en-US" sz="2000" i="1" dirty="0"/>
            </a:br>
            <a:r>
              <a:rPr lang="en-US" sz="2000" i="1" dirty="0"/>
              <a:t>[Response time (</a:t>
            </a:r>
            <a:r>
              <a:rPr lang="en-US" sz="2000" i="1" dirty="0" err="1"/>
              <a:t>hh:mm:ss</a:t>
            </a:r>
            <a:r>
              <a:rPr lang="en-US" sz="2000" i="1" dirty="0"/>
              <a:t>): 00:00:07] </a:t>
            </a:r>
            <a:br>
              <a:rPr lang="en-US" sz="2000" i="1" dirty="0"/>
            </a:br>
            <a:r>
              <a:rPr lang="en-US" sz="2000" i="1" dirty="0" err="1"/>
              <a:t>Andere</a:t>
            </a:r>
            <a:r>
              <a:rPr lang="en-US" sz="2000" i="1" dirty="0"/>
              <a:t> </a:t>
            </a:r>
            <a:r>
              <a:rPr lang="en-US" sz="2000" i="1" dirty="0" err="1"/>
              <a:t>interessante</a:t>
            </a:r>
            <a:r>
              <a:rPr lang="en-US" sz="2000" i="1" dirty="0"/>
              <a:t> </a:t>
            </a:r>
            <a:r>
              <a:rPr lang="en-US" sz="2000" i="1" dirty="0" err="1"/>
              <a:t>Artikel</a:t>
            </a:r>
            <a:r>
              <a:rPr lang="en-US" sz="2000" i="1" dirty="0"/>
              <a:t> </a:t>
            </a:r>
            <a:br>
              <a:rPr lang="en-US" sz="2000" i="1" dirty="0"/>
            </a:br>
            <a:r>
              <a:rPr lang="en-US" sz="2000" i="1" u="sng" dirty="0">
                <a:hlinkClick r:id="rId4"/>
              </a:rPr>
              <a:t>https://austria-forum.org/af/AEIOU/Kindermuseum_Graz</a:t>
            </a:r>
            <a:r>
              <a:rPr lang="en-US" sz="2000" i="1" dirty="0"/>
              <a:t> </a:t>
            </a:r>
            <a:br>
              <a:rPr lang="en-US" sz="2000" i="1" dirty="0"/>
            </a:br>
            <a:r>
              <a:rPr lang="en-US" sz="2000" i="1" u="sng" dirty="0">
                <a:hlinkClick r:id="rId5"/>
              </a:rPr>
              <a:t>https://austria-forum.org/af/AEIOU/Graz_Burg</a:t>
            </a:r>
            <a:br>
              <a:rPr lang="en-US" sz="2000" i="1" dirty="0"/>
            </a:br>
            <a:r>
              <a:rPr lang="en-US" sz="2000" i="1" u="sng" dirty="0">
                <a:hlinkClick r:id="rId6"/>
              </a:rPr>
              <a:t>https://austria-forum.org/</a:t>
            </a:r>
            <a:r>
              <a:rPr lang="en-US" sz="2000" i="1" u="sng" dirty="0" err="1">
                <a:hlinkClick r:id="rId6"/>
              </a:rPr>
              <a:t>af</a:t>
            </a:r>
            <a:r>
              <a:rPr lang="en-US" sz="2000" i="1" u="sng" dirty="0">
                <a:hlinkClick r:id="rId6"/>
              </a:rPr>
              <a:t>/</a:t>
            </a:r>
            <a:r>
              <a:rPr lang="en-US" sz="2000" i="1" u="sng" dirty="0" err="1">
                <a:hlinkClick r:id="rId6"/>
              </a:rPr>
              <a:t>Wissenssammlungen</a:t>
            </a:r>
            <a:r>
              <a:rPr lang="en-US" sz="2000" i="1" u="sng" dirty="0">
                <a:hlinkClick r:id="rId6"/>
              </a:rPr>
              <a:t>/</a:t>
            </a:r>
            <a:r>
              <a:rPr lang="en-US" sz="2000" i="1" u="sng" dirty="0" err="1">
                <a:hlinkClick r:id="rId6"/>
              </a:rPr>
              <a:t>Historische_Bilder</a:t>
            </a:r>
            <a:r>
              <a:rPr lang="en-US" sz="2000" i="1" u="sng" dirty="0">
                <a:hlinkClick r:id="rId6"/>
              </a:rPr>
              <a:t>/</a:t>
            </a:r>
            <a:r>
              <a:rPr lang="en-US" sz="2000" i="1" u="sng" dirty="0" err="1">
                <a:hlinkClick r:id="rId6"/>
              </a:rPr>
              <a:t>Themenbereiche</a:t>
            </a:r>
            <a:r>
              <a:rPr lang="en-US" sz="2000" i="1" u="sng" dirty="0">
                <a:hlinkClick r:id="rId6"/>
              </a:rPr>
              <a:t>/</a:t>
            </a:r>
            <a:r>
              <a:rPr lang="en-US" sz="2000" i="1" u="sng" dirty="0" err="1">
                <a:hlinkClick r:id="rId6"/>
              </a:rPr>
              <a:t>Schlösser_Burgen_Klöster</a:t>
            </a:r>
            <a:r>
              <a:rPr lang="en-US" sz="2000" i="1" u="sng" dirty="0">
                <a:hlinkClick r:id="rId6"/>
              </a:rPr>
              <a:t>/Graz</a:t>
            </a:r>
            <a:r>
              <a:rPr lang="en-US" sz="2000" i="1" dirty="0"/>
              <a:t> </a:t>
            </a:r>
            <a:br>
              <a:rPr lang="en-US" sz="2000" i="1" dirty="0"/>
            </a:br>
            <a:r>
              <a:rPr lang="en-US" sz="2000" i="1" u="sng" dirty="0">
                <a:hlinkClick r:id="rId7"/>
              </a:rPr>
              <a:t>https://austria-forum.org/af/AEIOU/Graz_Rathaus_Architektur</a:t>
            </a:r>
            <a:endParaRPr lang="en-US" sz="2000" dirty="0"/>
          </a:p>
        </p:txBody>
      </p:sp>
    </p:spTree>
    <p:extLst>
      <p:ext uri="{BB962C8B-B14F-4D97-AF65-F5344CB8AC3E}">
        <p14:creationId xmlns:p14="http://schemas.microsoft.com/office/powerpoint/2010/main" val="350572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081AED9D-720A-4D27-AD2A-E03A37FCFA47}"/>
              </a:ext>
            </a:extLst>
          </p:cNvPr>
          <p:cNvSpPr txBox="1"/>
          <p:nvPr/>
        </p:nvSpPr>
        <p:spPr>
          <a:xfrm>
            <a:off x="270933" y="331087"/>
            <a:ext cx="11413067" cy="4985980"/>
          </a:xfrm>
          <a:prstGeom prst="rect">
            <a:avLst/>
          </a:prstGeom>
          <a:noFill/>
        </p:spPr>
        <p:txBody>
          <a:bodyPr wrap="square" rtlCol="0">
            <a:spAutoFit/>
          </a:bodyPr>
          <a:lstStyle/>
          <a:p>
            <a:r>
              <a:rPr lang="en-US" sz="2000" dirty="0"/>
              <a:t>You </a:t>
            </a:r>
            <a:r>
              <a:rPr lang="en-US" sz="2000" b="1" dirty="0"/>
              <a:t>might get ! </a:t>
            </a:r>
          </a:p>
          <a:p>
            <a:endParaRPr lang="en-US" sz="2000" b="1" dirty="0"/>
          </a:p>
          <a:p>
            <a:r>
              <a:rPr lang="en-US" sz="2000" dirty="0"/>
              <a:t>The AI system may well give different answers if you ask the same question. Questions may be asked in any major European language, and will be answered in that language.</a:t>
            </a:r>
          </a:p>
          <a:p>
            <a:endParaRPr lang="en-US" sz="2000" dirty="0"/>
          </a:p>
          <a:p>
            <a:r>
              <a:rPr lang="en-US" sz="2000" b="1" dirty="0"/>
              <a:t>NOTE:</a:t>
            </a:r>
            <a:r>
              <a:rPr lang="en-US" sz="2000" dirty="0"/>
              <a:t> The system is still under development. It only uses material from Austria-Forum and NID, and at the moment not all of it. The fact that any user installing NID (it always comes with a Wiki) and using its GPT system gets only information form the server is possibly important for organizations.</a:t>
            </a:r>
          </a:p>
          <a:p>
            <a:r>
              <a:rPr lang="en-US" sz="2000" dirty="0"/>
              <a:t>  </a:t>
            </a:r>
          </a:p>
          <a:p>
            <a:r>
              <a:rPr lang="en-US" sz="2000" dirty="0"/>
              <a:t>When using the GPT, questions should be very specific.  If you ask “</a:t>
            </a:r>
            <a:r>
              <a:rPr lang="en-US" sz="2000" dirty="0" err="1"/>
              <a:t>Bitte</a:t>
            </a:r>
            <a:r>
              <a:rPr lang="en-US" sz="2000" dirty="0"/>
              <a:t> um </a:t>
            </a:r>
            <a:r>
              <a:rPr lang="en-US" sz="2000" dirty="0" err="1"/>
              <a:t>Informationen</a:t>
            </a:r>
            <a:r>
              <a:rPr lang="en-US" sz="2000" dirty="0"/>
              <a:t> </a:t>
            </a:r>
            <a:r>
              <a:rPr lang="en-US" sz="2000" dirty="0" err="1"/>
              <a:t>über</a:t>
            </a:r>
            <a:r>
              <a:rPr lang="en-US" sz="2000" dirty="0"/>
              <a:t> Adler” you might get very surprising results. </a:t>
            </a:r>
            <a:r>
              <a:rPr lang="en-US" sz="2000"/>
              <a:t>The system </a:t>
            </a:r>
            <a:r>
              <a:rPr lang="en-US" sz="2000" dirty="0"/>
              <a:t>does not know if you are asking for  a person with name Adler (there are a number of persons Adler: Victor Adler, Alfred </a:t>
            </a:r>
            <a:r>
              <a:rPr lang="en-US" sz="2000"/>
              <a:t>Adler), </a:t>
            </a:r>
            <a:r>
              <a:rPr lang="en-US" sz="2000" dirty="0"/>
              <a:t>or about the bird Adler (eagle), or one of the companies named Adler, etc.</a:t>
            </a:r>
          </a:p>
          <a:p>
            <a:endParaRPr lang="de-DE" sz="2000" dirty="0"/>
          </a:p>
          <a:p>
            <a:r>
              <a:rPr lang="de-DE" sz="2000" dirty="0"/>
              <a:t>S</a:t>
            </a:r>
            <a:r>
              <a:rPr lang="en-US" sz="2000" dirty="0"/>
              <a:t>o you better ask for “Vogel Adler”, “Person Victor Adler”,  “</a:t>
            </a:r>
            <a:r>
              <a:rPr lang="en-US" sz="2000" dirty="0" err="1"/>
              <a:t>Firma</a:t>
            </a:r>
            <a:r>
              <a:rPr lang="en-US" sz="2000" dirty="0"/>
              <a:t> </a:t>
            </a:r>
            <a:r>
              <a:rPr lang="en-US" sz="2000" dirty="0" err="1"/>
              <a:t>mit</a:t>
            </a:r>
            <a:r>
              <a:rPr lang="en-US" sz="2000" dirty="0"/>
              <a:t> </a:t>
            </a:r>
            <a:r>
              <a:rPr lang="en-US" sz="2000" dirty="0" err="1"/>
              <a:t>Namen</a:t>
            </a:r>
            <a:r>
              <a:rPr lang="en-US" sz="2000" dirty="0"/>
              <a:t> Adler” etc.</a:t>
            </a:r>
          </a:p>
          <a:p>
            <a:endParaRPr lang="en-US" dirty="0"/>
          </a:p>
        </p:txBody>
      </p:sp>
      <p:cxnSp>
        <p:nvCxnSpPr>
          <p:cNvPr id="5" name="Gerader Verbinder 4">
            <a:extLst>
              <a:ext uri="{FF2B5EF4-FFF2-40B4-BE49-F238E27FC236}">
                <a16:creationId xmlns:a16="http://schemas.microsoft.com/office/drawing/2014/main" id="{859779AC-94C9-49E2-B3F0-0AA2AD3C3953}"/>
              </a:ext>
            </a:extLst>
          </p:cNvPr>
          <p:cNvCxnSpPr>
            <a:cxnSpLocks/>
          </p:cNvCxnSpPr>
          <p:nvPr/>
        </p:nvCxnSpPr>
        <p:spPr>
          <a:xfrm flipV="1">
            <a:off x="270933" y="5020733"/>
            <a:ext cx="11413067" cy="423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221BF204-0DAB-41B4-8E51-B3DFEB2CBF63}"/>
              </a:ext>
            </a:extLst>
          </p:cNvPr>
          <p:cNvSpPr txBox="1"/>
          <p:nvPr/>
        </p:nvSpPr>
        <p:spPr>
          <a:xfrm>
            <a:off x="270933" y="5317067"/>
            <a:ext cx="11303000" cy="1200329"/>
          </a:xfrm>
          <a:prstGeom prst="rect">
            <a:avLst/>
          </a:prstGeom>
          <a:noFill/>
        </p:spPr>
        <p:txBody>
          <a:bodyPr wrap="square" rtlCol="0">
            <a:spAutoFit/>
          </a:bodyPr>
          <a:lstStyle/>
          <a:p>
            <a:r>
              <a:rPr lang="de-DE" sz="2400" dirty="0"/>
              <a:t>Thank you </a:t>
            </a:r>
            <a:r>
              <a:rPr lang="de-DE" sz="2400" dirty="0" err="1"/>
              <a:t>for</a:t>
            </a:r>
            <a:r>
              <a:rPr lang="de-DE" sz="2400" dirty="0"/>
              <a:t> your </a:t>
            </a:r>
            <a:r>
              <a:rPr lang="de-DE" sz="2400" dirty="0" err="1"/>
              <a:t>attention</a:t>
            </a:r>
            <a:r>
              <a:rPr lang="de-DE" sz="2400" dirty="0"/>
              <a:t>! Please browse </a:t>
            </a:r>
            <a:r>
              <a:rPr lang="de-DE" sz="2400" dirty="0" err="1"/>
              <a:t>the</a:t>
            </a:r>
            <a:r>
              <a:rPr lang="de-DE" sz="2400" dirty="0"/>
              <a:t> </a:t>
            </a:r>
            <a:r>
              <a:rPr lang="de-DE" sz="2400" u="sng" dirty="0" err="1"/>
              <a:t>pages</a:t>
            </a:r>
            <a:r>
              <a:rPr lang="de-DE" sz="2400" u="sng" dirty="0"/>
              <a:t> </a:t>
            </a:r>
            <a:r>
              <a:rPr lang="de-DE" sz="2400" u="sng" dirty="0">
                <a:hlinkClick r:id="rId4"/>
              </a:rPr>
              <a:t>https://austria-forum.org/ </a:t>
            </a:r>
            <a:r>
              <a:rPr lang="de-DE" sz="2400" dirty="0"/>
              <a:t>and  </a:t>
            </a:r>
            <a:r>
              <a:rPr lang="de-DE" sz="2400" dirty="0">
                <a:hlinkClick r:id="rId5"/>
              </a:rPr>
              <a:t>https://www.nid-library.com/</a:t>
            </a:r>
            <a:r>
              <a:rPr lang="de-DE" sz="2400" dirty="0"/>
              <a:t> once in a while </a:t>
            </a:r>
            <a:r>
              <a:rPr lang="de-DE" sz="2400" dirty="0" err="1"/>
              <a:t>for</a:t>
            </a:r>
            <a:r>
              <a:rPr lang="de-DE" sz="2400" dirty="0"/>
              <a:t> </a:t>
            </a:r>
            <a:r>
              <a:rPr lang="de-DE" sz="2400" dirty="0" err="1"/>
              <a:t>news</a:t>
            </a:r>
            <a:r>
              <a:rPr lang="de-DE" sz="2400" dirty="0"/>
              <a:t>! This </a:t>
            </a:r>
            <a:r>
              <a:rPr lang="de-DE" sz="2400" dirty="0" err="1"/>
              <a:t>presentation</a:t>
            </a:r>
            <a:r>
              <a:rPr lang="de-DE" sz="2400" dirty="0"/>
              <a:t> </a:t>
            </a:r>
            <a:r>
              <a:rPr lang="de-DE" sz="2400" dirty="0" err="1"/>
              <a:t>can</a:t>
            </a:r>
            <a:r>
              <a:rPr lang="de-DE" sz="2400" dirty="0"/>
              <a:t> also </a:t>
            </a:r>
            <a:r>
              <a:rPr lang="de-DE" sz="2400" dirty="0" err="1"/>
              <a:t>be</a:t>
            </a:r>
            <a:r>
              <a:rPr lang="de-DE" sz="2400" dirty="0"/>
              <a:t> found on </a:t>
            </a:r>
            <a:r>
              <a:rPr lang="de-DE" sz="2400" dirty="0">
                <a:hlinkClick r:id="rId6"/>
              </a:rPr>
              <a:t>https://austria-forum.org/af/User/Maurer%20Hermann/Maurer-24-11-16</a:t>
            </a:r>
            <a:endParaRPr lang="en-US" sz="2400" dirty="0"/>
          </a:p>
        </p:txBody>
      </p:sp>
    </p:spTree>
    <p:extLst>
      <p:ext uri="{BB962C8B-B14F-4D97-AF65-F5344CB8AC3E}">
        <p14:creationId xmlns:p14="http://schemas.microsoft.com/office/powerpoint/2010/main" val="783907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B8FA7EA1-DDF0-4682-8CF0-FE2C2A5B06AC}"/>
              </a:ext>
            </a:extLst>
          </p:cNvPr>
          <p:cNvSpPr txBox="1"/>
          <p:nvPr/>
        </p:nvSpPr>
        <p:spPr>
          <a:xfrm>
            <a:off x="137651" y="433712"/>
            <a:ext cx="11996039" cy="830997"/>
          </a:xfrm>
          <a:prstGeom prst="rect">
            <a:avLst/>
          </a:prstGeom>
          <a:noFill/>
        </p:spPr>
        <p:txBody>
          <a:bodyPr wrap="square" rtlCol="0">
            <a:spAutoFit/>
          </a:bodyPr>
          <a:lstStyle/>
          <a:p>
            <a:r>
              <a:rPr lang="de-DE" sz="2400" dirty="0"/>
              <a:t>I will explain why „</a:t>
            </a:r>
            <a:r>
              <a:rPr lang="de-DE" sz="2400" dirty="0" err="1"/>
              <a:t>Advances</a:t>
            </a:r>
            <a:r>
              <a:rPr lang="de-DE" sz="2400" dirty="0"/>
              <a:t> in IT should </a:t>
            </a:r>
            <a:r>
              <a:rPr lang="de-DE" sz="2400" dirty="0" err="1"/>
              <a:t>change</a:t>
            </a:r>
            <a:r>
              <a:rPr lang="de-DE" sz="2400" dirty="0"/>
              <a:t> how digital </a:t>
            </a:r>
            <a:r>
              <a:rPr lang="de-DE" sz="2400" dirty="0" err="1"/>
              <a:t>libraries</a:t>
            </a:r>
            <a:r>
              <a:rPr lang="de-DE" sz="2400" dirty="0"/>
              <a:t> </a:t>
            </a:r>
            <a:r>
              <a:rPr lang="de-DE" sz="2400" dirty="0" err="1"/>
              <a:t>are</a:t>
            </a:r>
            <a:r>
              <a:rPr lang="de-DE" sz="2400" dirty="0"/>
              <a:t> used“ </a:t>
            </a:r>
            <a:r>
              <a:rPr lang="de-DE" sz="2400" dirty="0" err="1"/>
              <a:t>by</a:t>
            </a:r>
            <a:r>
              <a:rPr lang="de-DE" sz="2400" dirty="0"/>
              <a:t> </a:t>
            </a:r>
            <a:r>
              <a:rPr lang="de-DE" sz="2400" dirty="0" err="1"/>
              <a:t>reporting</a:t>
            </a:r>
            <a:r>
              <a:rPr lang="de-DE" sz="2400" dirty="0"/>
              <a:t> </a:t>
            </a:r>
            <a:r>
              <a:rPr lang="de-DE" sz="2400" dirty="0" err="1"/>
              <a:t>the</a:t>
            </a:r>
            <a:r>
              <a:rPr lang="de-DE" sz="2400" dirty="0"/>
              <a:t> </a:t>
            </a:r>
            <a:r>
              <a:rPr lang="de-DE" sz="2400" dirty="0" err="1"/>
              <a:t>developments</a:t>
            </a:r>
            <a:r>
              <a:rPr lang="de-DE" sz="2400" dirty="0"/>
              <a:t> </a:t>
            </a:r>
            <a:r>
              <a:rPr lang="de-DE" sz="2400" dirty="0" err="1"/>
              <a:t>of</a:t>
            </a:r>
            <a:r>
              <a:rPr lang="de-DE" sz="2400" dirty="0"/>
              <a:t> a Web </a:t>
            </a:r>
            <a:r>
              <a:rPr lang="de-DE" sz="2400" dirty="0" err="1"/>
              <a:t>server</a:t>
            </a:r>
            <a:r>
              <a:rPr lang="de-DE" sz="2400" dirty="0"/>
              <a:t> to a sophisticated </a:t>
            </a:r>
            <a:r>
              <a:rPr lang="de-DE" sz="2400" dirty="0" err="1"/>
              <a:t>system</a:t>
            </a:r>
            <a:r>
              <a:rPr lang="de-DE" sz="2400" dirty="0"/>
              <a:t> </a:t>
            </a:r>
            <a:r>
              <a:rPr lang="de-DE" sz="2400" dirty="0" err="1"/>
              <a:t>involving</a:t>
            </a:r>
            <a:r>
              <a:rPr lang="de-DE" sz="2400" dirty="0"/>
              <a:t> </a:t>
            </a:r>
            <a:r>
              <a:rPr lang="de-DE" sz="2400" dirty="0" err="1"/>
              <a:t>more</a:t>
            </a:r>
            <a:r>
              <a:rPr lang="de-DE" sz="2400" dirty="0"/>
              <a:t> and </a:t>
            </a:r>
            <a:r>
              <a:rPr lang="de-DE" sz="2400" dirty="0" err="1"/>
              <a:t>more</a:t>
            </a:r>
            <a:r>
              <a:rPr lang="de-DE" sz="2400" dirty="0"/>
              <a:t> AI.  </a:t>
            </a:r>
            <a:endParaRPr lang="en-US" sz="2400" dirty="0"/>
          </a:p>
        </p:txBody>
      </p:sp>
      <p:sp>
        <p:nvSpPr>
          <p:cNvPr id="12" name="Textfeld 11">
            <a:extLst>
              <a:ext uri="{FF2B5EF4-FFF2-40B4-BE49-F238E27FC236}">
                <a16:creationId xmlns:a16="http://schemas.microsoft.com/office/drawing/2014/main" id="{C620EEC7-54D7-4B3B-B3C7-8B008E8FF37E}"/>
              </a:ext>
            </a:extLst>
          </p:cNvPr>
          <p:cNvSpPr txBox="1"/>
          <p:nvPr/>
        </p:nvSpPr>
        <p:spPr>
          <a:xfrm>
            <a:off x="0" y="3053903"/>
            <a:ext cx="8377614" cy="1261884"/>
          </a:xfrm>
          <a:prstGeom prst="rect">
            <a:avLst/>
          </a:prstGeom>
          <a:noFill/>
        </p:spPr>
        <p:txBody>
          <a:bodyPr wrap="none" rtlCol="0">
            <a:spAutoFit/>
          </a:bodyPr>
          <a:lstStyle/>
          <a:p>
            <a:r>
              <a:rPr lang="de-DE" sz="2800" dirty="0"/>
              <a:t>  </a:t>
            </a:r>
            <a:r>
              <a:rPr lang="de-DE" sz="2400" dirty="0"/>
              <a:t>Our  </a:t>
            </a:r>
            <a:r>
              <a:rPr lang="de-DE" sz="2400" dirty="0" err="1"/>
              <a:t>interpretation</a:t>
            </a:r>
            <a:r>
              <a:rPr lang="de-DE" sz="2400" dirty="0"/>
              <a:t> was: Austria Electronic Information- Online </a:t>
            </a:r>
            <a:br>
              <a:rPr lang="de-DE" sz="2400" dirty="0"/>
            </a:br>
            <a:r>
              <a:rPr lang="de-DE" sz="2400" dirty="0"/>
              <a:t>   </a:t>
            </a:r>
            <a:r>
              <a:rPr lang="de-DE" sz="2400" dirty="0" err="1"/>
              <a:t>Universally</a:t>
            </a:r>
            <a:r>
              <a:rPr lang="de-DE" sz="2400" dirty="0"/>
              <a:t> </a:t>
            </a:r>
            <a:r>
              <a:rPr lang="de-DE" sz="2400" dirty="0" err="1"/>
              <a:t>accessible</a:t>
            </a:r>
            <a:r>
              <a:rPr lang="de-DE" sz="2400" dirty="0"/>
              <a:t>). AEIOU </a:t>
            </a:r>
            <a:r>
              <a:rPr lang="de-DE" sz="2400" dirty="0" err="1"/>
              <a:t>is</a:t>
            </a:r>
            <a:r>
              <a:rPr lang="de-DE" sz="2400" dirty="0"/>
              <a:t> still (</a:t>
            </a:r>
            <a:r>
              <a:rPr lang="de-DE" sz="2400" dirty="0" err="1"/>
              <a:t>slightly</a:t>
            </a:r>
            <a:r>
              <a:rPr lang="de-DE" sz="2400" dirty="0"/>
              <a:t> </a:t>
            </a:r>
            <a:r>
              <a:rPr lang="de-DE" sz="2400" dirty="0" err="1"/>
              <a:t>updated</a:t>
            </a:r>
            <a:r>
              <a:rPr lang="de-DE" sz="2400" dirty="0"/>
              <a:t>) available </a:t>
            </a:r>
          </a:p>
          <a:p>
            <a:r>
              <a:rPr lang="de-DE" sz="2400" dirty="0"/>
              <a:t>   under </a:t>
            </a:r>
            <a:r>
              <a:rPr lang="en-US" sz="2400" dirty="0"/>
              <a:t> </a:t>
            </a:r>
            <a:r>
              <a:rPr lang="en-US" sz="2400" dirty="0">
                <a:hlinkClick r:id="rId2"/>
              </a:rPr>
              <a:t>https://austria-forum.org/af/AEIOU</a:t>
            </a:r>
            <a:r>
              <a:rPr lang="en-US" sz="2400" dirty="0"/>
              <a:t> .</a:t>
            </a:r>
          </a:p>
        </p:txBody>
      </p:sp>
      <p:pic>
        <p:nvPicPr>
          <p:cNvPr id="15" name="Grafik 14">
            <a:extLst>
              <a:ext uri="{FF2B5EF4-FFF2-40B4-BE49-F238E27FC236}">
                <a16:creationId xmlns:a16="http://schemas.microsoft.com/office/drawing/2014/main" id="{EFE1F1BA-0F25-4AC8-A444-EB0649797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0718" y="1711657"/>
            <a:ext cx="2699876" cy="1973188"/>
          </a:xfrm>
          <a:prstGeom prst="rect">
            <a:avLst/>
          </a:prstGeom>
        </p:spPr>
      </p:pic>
      <p:sp>
        <p:nvSpPr>
          <p:cNvPr id="16" name="Textfeld 15">
            <a:extLst>
              <a:ext uri="{FF2B5EF4-FFF2-40B4-BE49-F238E27FC236}">
                <a16:creationId xmlns:a16="http://schemas.microsoft.com/office/drawing/2014/main" id="{83C4F283-F870-4FE9-97B0-0CF6AB43D43B}"/>
              </a:ext>
            </a:extLst>
          </p:cNvPr>
          <p:cNvSpPr txBox="1"/>
          <p:nvPr/>
        </p:nvSpPr>
        <p:spPr>
          <a:xfrm>
            <a:off x="8652387" y="3691866"/>
            <a:ext cx="3539613" cy="338554"/>
          </a:xfrm>
          <a:prstGeom prst="rect">
            <a:avLst/>
          </a:prstGeom>
          <a:noFill/>
        </p:spPr>
        <p:txBody>
          <a:bodyPr wrap="square" rtlCol="0">
            <a:spAutoFit/>
          </a:bodyPr>
          <a:lstStyle/>
          <a:p>
            <a:r>
              <a:rPr lang="de-DE" sz="1600" dirty="0"/>
              <a:t>Foto: Andreas </a:t>
            </a:r>
            <a:r>
              <a:rPr lang="de-DE" sz="1600" dirty="0" err="1"/>
              <a:t>Praefcke,Wikicommons</a:t>
            </a:r>
            <a:endParaRPr lang="en-US" sz="1600" dirty="0"/>
          </a:p>
        </p:txBody>
      </p:sp>
      <p:sp>
        <p:nvSpPr>
          <p:cNvPr id="2" name="Rechteck 1">
            <a:extLst>
              <a:ext uri="{FF2B5EF4-FFF2-40B4-BE49-F238E27FC236}">
                <a16:creationId xmlns:a16="http://schemas.microsoft.com/office/drawing/2014/main" id="{B73D35B0-0F87-4FF5-9546-F009106A314F}"/>
              </a:ext>
            </a:extLst>
          </p:cNvPr>
          <p:cNvSpPr/>
          <p:nvPr/>
        </p:nvSpPr>
        <p:spPr>
          <a:xfrm>
            <a:off x="137650" y="1591965"/>
            <a:ext cx="8505418" cy="1569660"/>
          </a:xfrm>
          <a:prstGeom prst="rect">
            <a:avLst/>
          </a:prstGeom>
        </p:spPr>
        <p:txBody>
          <a:bodyPr wrap="square">
            <a:spAutoFit/>
          </a:bodyPr>
          <a:lstStyle/>
          <a:p>
            <a:r>
              <a:rPr lang="de-DE" sz="2400" dirty="0" err="1"/>
              <a:t>We</a:t>
            </a:r>
            <a:r>
              <a:rPr lang="de-DE" sz="2400" dirty="0"/>
              <a:t> started with what was probably </a:t>
            </a:r>
            <a:r>
              <a:rPr lang="de-DE" sz="2400" dirty="0" err="1"/>
              <a:t>the</a:t>
            </a:r>
            <a:r>
              <a:rPr lang="de-DE" sz="2400" dirty="0"/>
              <a:t> </a:t>
            </a:r>
            <a:r>
              <a:rPr lang="de-DE" sz="2400" dirty="0" err="1"/>
              <a:t>first</a:t>
            </a:r>
            <a:r>
              <a:rPr lang="de-DE" sz="2400" dirty="0"/>
              <a:t> full </a:t>
            </a:r>
            <a:r>
              <a:rPr lang="de-DE" sz="2400" dirty="0" err="1"/>
              <a:t>encyclopaedia</a:t>
            </a:r>
            <a:r>
              <a:rPr lang="de-DE" sz="2400" dirty="0"/>
              <a:t> </a:t>
            </a:r>
            <a:r>
              <a:rPr lang="de-DE" sz="2400" dirty="0" err="1"/>
              <a:t>of</a:t>
            </a:r>
            <a:r>
              <a:rPr lang="de-DE" sz="2400" dirty="0"/>
              <a:t> </a:t>
            </a:r>
            <a:r>
              <a:rPr lang="de-DE" sz="2400" dirty="0" err="1"/>
              <a:t>any</a:t>
            </a:r>
            <a:r>
              <a:rPr lang="de-DE" sz="2400" dirty="0"/>
              <a:t>  </a:t>
            </a:r>
            <a:r>
              <a:rPr lang="de-DE" sz="2400" dirty="0" err="1"/>
              <a:t>country</a:t>
            </a:r>
            <a:r>
              <a:rPr lang="de-DE" sz="2400" dirty="0"/>
              <a:t> available </a:t>
            </a:r>
            <a:r>
              <a:rPr lang="de-DE" sz="2400" dirty="0" err="1"/>
              <a:t>over</a:t>
            </a:r>
            <a:r>
              <a:rPr lang="de-DE" sz="2400" dirty="0"/>
              <a:t> Internet 1994. </a:t>
            </a:r>
            <a:r>
              <a:rPr lang="de-DE" sz="2400" dirty="0" err="1"/>
              <a:t>We</a:t>
            </a:r>
            <a:r>
              <a:rPr lang="de-DE" sz="2400" dirty="0"/>
              <a:t> </a:t>
            </a:r>
            <a:r>
              <a:rPr lang="de-DE" sz="2400" dirty="0" err="1"/>
              <a:t>called</a:t>
            </a:r>
            <a:r>
              <a:rPr lang="de-DE" sz="2400" dirty="0"/>
              <a:t> </a:t>
            </a:r>
            <a:r>
              <a:rPr lang="de-DE" sz="2400" dirty="0" err="1"/>
              <a:t>it</a:t>
            </a:r>
            <a:r>
              <a:rPr lang="de-DE" sz="2400" dirty="0"/>
              <a:t> AEIOU (found on </a:t>
            </a:r>
            <a:r>
              <a:rPr lang="de-DE" sz="2400" dirty="0" err="1"/>
              <a:t>many</a:t>
            </a:r>
            <a:r>
              <a:rPr lang="de-DE" sz="2400" dirty="0"/>
              <a:t> </a:t>
            </a:r>
            <a:r>
              <a:rPr lang="de-DE" sz="2400" dirty="0" err="1"/>
              <a:t>old</a:t>
            </a:r>
            <a:r>
              <a:rPr lang="de-DE" sz="2400" dirty="0"/>
              <a:t> </a:t>
            </a:r>
            <a:r>
              <a:rPr lang="de-DE" sz="2400" dirty="0" err="1"/>
              <a:t>objects</a:t>
            </a:r>
            <a:r>
              <a:rPr lang="de-DE" sz="2400" dirty="0"/>
              <a:t> in Austria and often </a:t>
            </a:r>
            <a:r>
              <a:rPr lang="de-DE" sz="2400" dirty="0" err="1"/>
              <a:t>interpreted</a:t>
            </a:r>
            <a:r>
              <a:rPr lang="de-DE" sz="2400" dirty="0"/>
              <a:t> in </a:t>
            </a:r>
            <a:r>
              <a:rPr lang="de-DE" sz="2400" dirty="0" err="1"/>
              <a:t>Latin</a:t>
            </a:r>
            <a:r>
              <a:rPr lang="de-DE" sz="2400" dirty="0"/>
              <a:t> </a:t>
            </a:r>
            <a:r>
              <a:rPr lang="de-DE" sz="2400" dirty="0" err="1"/>
              <a:t>as</a:t>
            </a:r>
            <a:r>
              <a:rPr lang="de-DE" sz="2400" dirty="0"/>
              <a:t> Austria </a:t>
            </a:r>
            <a:r>
              <a:rPr lang="de-DE" sz="2400" dirty="0" err="1"/>
              <a:t>Erit</a:t>
            </a:r>
            <a:r>
              <a:rPr lang="de-DE" sz="2400" dirty="0"/>
              <a:t> in Orbe Ultima.)</a:t>
            </a:r>
            <a:endParaRPr lang="en-US" sz="2400" dirty="0"/>
          </a:p>
        </p:txBody>
      </p:sp>
      <p:sp>
        <p:nvSpPr>
          <p:cNvPr id="4" name="Textfeld 3">
            <a:extLst>
              <a:ext uri="{FF2B5EF4-FFF2-40B4-BE49-F238E27FC236}">
                <a16:creationId xmlns:a16="http://schemas.microsoft.com/office/drawing/2014/main" id="{0A9D0912-486F-4576-8D53-06DD69D97ED5}"/>
              </a:ext>
            </a:extLst>
          </p:cNvPr>
          <p:cNvSpPr txBox="1"/>
          <p:nvPr/>
        </p:nvSpPr>
        <p:spPr>
          <a:xfrm>
            <a:off x="195961" y="4399674"/>
            <a:ext cx="11996039" cy="1846659"/>
          </a:xfrm>
          <a:prstGeom prst="rect">
            <a:avLst/>
          </a:prstGeom>
          <a:noFill/>
        </p:spPr>
        <p:txBody>
          <a:bodyPr wrap="square" rtlCol="0">
            <a:spAutoFit/>
          </a:bodyPr>
          <a:lstStyle/>
          <a:p>
            <a:r>
              <a:rPr lang="de-DE" dirty="0"/>
              <a:t> </a:t>
            </a:r>
            <a:r>
              <a:rPr lang="de-DE" sz="2400" dirty="0" err="1"/>
              <a:t>We</a:t>
            </a:r>
            <a:r>
              <a:rPr lang="de-DE" sz="2400" dirty="0"/>
              <a:t> started to </a:t>
            </a:r>
            <a:r>
              <a:rPr lang="de-DE" sz="2400" dirty="0" err="1"/>
              <a:t>systematically</a:t>
            </a:r>
            <a:r>
              <a:rPr lang="de-DE" sz="2400" dirty="0"/>
              <a:t> </a:t>
            </a:r>
            <a:r>
              <a:rPr lang="de-DE" sz="2400" dirty="0" err="1"/>
              <a:t>expand</a:t>
            </a:r>
            <a:r>
              <a:rPr lang="de-DE" sz="2400" dirty="0"/>
              <a:t> </a:t>
            </a:r>
            <a:r>
              <a:rPr lang="de-DE" sz="2400" dirty="0" err="1"/>
              <a:t>it</a:t>
            </a:r>
            <a:r>
              <a:rPr lang="de-DE" sz="2400" dirty="0"/>
              <a:t> </a:t>
            </a:r>
            <a:r>
              <a:rPr lang="de-DE" sz="2400" dirty="0" err="1"/>
              <a:t>content-wise</a:t>
            </a:r>
            <a:r>
              <a:rPr lang="de-DE" sz="2400" dirty="0"/>
              <a:t> to </a:t>
            </a:r>
            <a:r>
              <a:rPr lang="de-DE" sz="2400" dirty="0" err="1"/>
              <a:t>items</a:t>
            </a:r>
            <a:r>
              <a:rPr lang="de-DE" sz="2400" dirty="0"/>
              <a:t> outside Austria, but with a </a:t>
            </a:r>
            <a:r>
              <a:rPr lang="de-DE" sz="2400" dirty="0" err="1"/>
              <a:t>relation</a:t>
            </a:r>
            <a:r>
              <a:rPr lang="de-DE" sz="2400" dirty="0"/>
              <a:t> to Austria. And </a:t>
            </a:r>
            <a:r>
              <a:rPr lang="de-DE" sz="2400" dirty="0" err="1"/>
              <a:t>we</a:t>
            </a:r>
            <a:r>
              <a:rPr lang="de-DE" sz="2400" dirty="0"/>
              <a:t> also </a:t>
            </a:r>
            <a:r>
              <a:rPr lang="de-DE" sz="2400" dirty="0" err="1"/>
              <a:t>added</a:t>
            </a:r>
            <a:r>
              <a:rPr lang="de-DE" sz="2400" dirty="0"/>
              <a:t> three </a:t>
            </a:r>
            <a:r>
              <a:rPr lang="de-DE" sz="2400" dirty="0" err="1"/>
              <a:t>technical</a:t>
            </a:r>
            <a:r>
              <a:rPr lang="de-DE" sz="2400" dirty="0"/>
              <a:t> </a:t>
            </a:r>
            <a:r>
              <a:rPr lang="de-DE" sz="2400" dirty="0" err="1"/>
              <a:t>items</a:t>
            </a:r>
            <a:r>
              <a:rPr lang="de-DE" sz="2400" dirty="0"/>
              <a:t>: (1) A </a:t>
            </a:r>
            <a:r>
              <a:rPr lang="de-DE" sz="2400" dirty="0" err="1"/>
              <a:t>feedback</a:t>
            </a:r>
            <a:r>
              <a:rPr lang="de-DE" sz="2400" dirty="0"/>
              <a:t> </a:t>
            </a:r>
            <a:r>
              <a:rPr lang="de-DE" sz="2400" dirty="0" err="1"/>
              <a:t>button</a:t>
            </a:r>
            <a:r>
              <a:rPr lang="de-DE" sz="2400" dirty="0"/>
              <a:t> ; (2) </a:t>
            </a:r>
            <a:r>
              <a:rPr lang="de-DE" sz="2400" dirty="0" err="1"/>
              <a:t>Grouping</a:t>
            </a:r>
            <a:r>
              <a:rPr lang="de-DE" sz="2400" dirty="0"/>
              <a:t> </a:t>
            </a:r>
            <a:r>
              <a:rPr lang="de-DE" sz="2400" dirty="0" err="1"/>
              <a:t>things</a:t>
            </a:r>
            <a:r>
              <a:rPr lang="de-DE" sz="2400" dirty="0"/>
              <a:t> in </a:t>
            </a:r>
            <a:r>
              <a:rPr lang="de-DE" sz="2400" dirty="0" err="1"/>
              <a:t>categories</a:t>
            </a:r>
            <a:r>
              <a:rPr lang="de-DE" sz="2400" dirty="0"/>
              <a:t>; (3) </a:t>
            </a:r>
            <a:r>
              <a:rPr lang="de-DE" sz="2400" dirty="0" err="1"/>
              <a:t>Adding</a:t>
            </a:r>
            <a:r>
              <a:rPr lang="de-DE" sz="2400" dirty="0"/>
              <a:t> electronic </a:t>
            </a:r>
            <a:r>
              <a:rPr lang="de-DE" sz="2400" dirty="0" err="1"/>
              <a:t>books</a:t>
            </a:r>
            <a:r>
              <a:rPr lang="de-DE" sz="2400" dirty="0"/>
              <a:t>. This better </a:t>
            </a:r>
            <a:r>
              <a:rPr lang="de-DE" sz="2400" dirty="0" err="1"/>
              <a:t>version</a:t>
            </a:r>
            <a:r>
              <a:rPr lang="de-DE" sz="2400" dirty="0"/>
              <a:t> </a:t>
            </a:r>
            <a:r>
              <a:rPr lang="de-DE" sz="2400" dirty="0" err="1"/>
              <a:t>is</a:t>
            </a:r>
            <a:r>
              <a:rPr lang="de-DE" sz="2400" dirty="0"/>
              <a:t> </a:t>
            </a:r>
            <a:r>
              <a:rPr lang="de-DE" sz="2400" dirty="0" err="1"/>
              <a:t>called</a:t>
            </a:r>
            <a:r>
              <a:rPr lang="de-DE" sz="2400" dirty="0"/>
              <a:t> Austria-Forum:</a:t>
            </a:r>
            <a:r>
              <a:rPr lang="de-DE" sz="2000" dirty="0"/>
              <a:t>  </a:t>
            </a:r>
            <a:r>
              <a:rPr lang="de-DE" sz="2400" dirty="0">
                <a:solidFill>
                  <a:srgbClr val="FF0000"/>
                </a:solidFill>
                <a:hlinkClick r:id="rId4"/>
              </a:rPr>
              <a:t>https://austria-forum.org</a:t>
            </a:r>
            <a:endParaRPr lang="en-US" sz="2400" dirty="0">
              <a:solidFill>
                <a:srgbClr val="FF0000"/>
              </a:solidFill>
            </a:endParaRPr>
          </a:p>
          <a:p>
            <a:endParaRPr lang="en-US" dirty="0"/>
          </a:p>
        </p:txBody>
      </p:sp>
    </p:spTree>
    <p:extLst>
      <p:ext uri="{BB962C8B-B14F-4D97-AF65-F5344CB8AC3E}">
        <p14:creationId xmlns:p14="http://schemas.microsoft.com/office/powerpoint/2010/main" val="88413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90309AC-ED29-454E-9351-166E8949B9F0}"/>
              </a:ext>
            </a:extLst>
          </p:cNvPr>
          <p:cNvPicPr>
            <a:picLocks noChangeAspect="1"/>
          </p:cNvPicPr>
          <p:nvPr/>
        </p:nvPicPr>
        <p:blipFill>
          <a:blip r:embed="rId2"/>
          <a:stretch>
            <a:fillRect/>
          </a:stretch>
        </p:blipFill>
        <p:spPr>
          <a:xfrm>
            <a:off x="54985" y="63161"/>
            <a:ext cx="11177629" cy="4504863"/>
          </a:xfrm>
          <a:prstGeom prst="rect">
            <a:avLst/>
          </a:prstGeom>
        </p:spPr>
      </p:pic>
      <p:pic>
        <p:nvPicPr>
          <p:cNvPr id="6" name="Grafik 5">
            <a:extLst>
              <a:ext uri="{FF2B5EF4-FFF2-40B4-BE49-F238E27FC236}">
                <a16:creationId xmlns:a16="http://schemas.microsoft.com/office/drawing/2014/main" id="{B233DE0B-27AE-46AC-A896-1D8EF378B7B4}"/>
              </a:ext>
            </a:extLst>
          </p:cNvPr>
          <p:cNvPicPr>
            <a:picLocks noChangeAspect="1"/>
          </p:cNvPicPr>
          <p:nvPr/>
        </p:nvPicPr>
        <p:blipFill>
          <a:blip r:embed="rId3"/>
          <a:stretch>
            <a:fillRect/>
          </a:stretch>
        </p:blipFill>
        <p:spPr>
          <a:xfrm>
            <a:off x="11232614" y="0"/>
            <a:ext cx="634921" cy="4698413"/>
          </a:xfrm>
          <a:prstGeom prst="rect">
            <a:avLst/>
          </a:prstGeom>
        </p:spPr>
      </p:pic>
      <p:sp>
        <p:nvSpPr>
          <p:cNvPr id="4" name="Textfeld 3">
            <a:extLst>
              <a:ext uri="{FF2B5EF4-FFF2-40B4-BE49-F238E27FC236}">
                <a16:creationId xmlns:a16="http://schemas.microsoft.com/office/drawing/2014/main" id="{97AE6899-0CDD-4142-A57A-FFF547C4F381}"/>
              </a:ext>
            </a:extLst>
          </p:cNvPr>
          <p:cNvSpPr txBox="1"/>
          <p:nvPr/>
        </p:nvSpPr>
        <p:spPr>
          <a:xfrm>
            <a:off x="54985" y="4698413"/>
            <a:ext cx="11812550" cy="2308324"/>
          </a:xfrm>
          <a:prstGeom prst="rect">
            <a:avLst/>
          </a:prstGeom>
          <a:noFill/>
        </p:spPr>
        <p:txBody>
          <a:bodyPr wrap="square" rtlCol="0">
            <a:spAutoFit/>
          </a:bodyPr>
          <a:lstStyle/>
          <a:p>
            <a:r>
              <a:rPr lang="de-DE" dirty="0"/>
              <a:t> (1) Feedback </a:t>
            </a:r>
            <a:r>
              <a:rPr lang="de-DE" dirty="0" err="1"/>
              <a:t>button</a:t>
            </a:r>
            <a:r>
              <a:rPr lang="de-DE" dirty="0"/>
              <a:t>: </a:t>
            </a:r>
            <a:r>
              <a:rPr lang="de-DE" dirty="0" err="1"/>
              <a:t>Allows</a:t>
            </a:r>
            <a:r>
              <a:rPr lang="de-DE" dirty="0"/>
              <a:t> </a:t>
            </a:r>
            <a:r>
              <a:rPr lang="de-DE" dirty="0" err="1"/>
              <a:t>anonymous</a:t>
            </a:r>
            <a:r>
              <a:rPr lang="de-DE" dirty="0"/>
              <a:t> </a:t>
            </a:r>
            <a:r>
              <a:rPr lang="de-DE" dirty="0" err="1"/>
              <a:t>comments</a:t>
            </a:r>
            <a:r>
              <a:rPr lang="de-DE" dirty="0"/>
              <a:t> to </a:t>
            </a:r>
            <a:r>
              <a:rPr lang="de-DE" dirty="0" err="1"/>
              <a:t>the</a:t>
            </a:r>
            <a:r>
              <a:rPr lang="de-DE" dirty="0"/>
              <a:t> </a:t>
            </a:r>
            <a:r>
              <a:rPr lang="de-DE" dirty="0" err="1"/>
              <a:t>server</a:t>
            </a:r>
            <a:r>
              <a:rPr lang="de-DE" dirty="0"/>
              <a:t> </a:t>
            </a:r>
            <a:r>
              <a:rPr lang="de-DE" dirty="0" err="1"/>
              <a:t>administration</a:t>
            </a:r>
            <a:r>
              <a:rPr lang="de-DE" dirty="0"/>
              <a:t>, </a:t>
            </a:r>
            <a:r>
              <a:rPr lang="de-DE" dirty="0" err="1"/>
              <a:t>or</a:t>
            </a:r>
            <a:r>
              <a:rPr lang="de-DE" dirty="0"/>
              <a:t> </a:t>
            </a:r>
            <a:r>
              <a:rPr lang="de-DE" dirty="0" err="1"/>
              <a:t>questions</a:t>
            </a:r>
            <a:r>
              <a:rPr lang="de-DE" dirty="0"/>
              <a:t> to </a:t>
            </a:r>
            <a:r>
              <a:rPr lang="de-DE" dirty="0" err="1"/>
              <a:t>be</a:t>
            </a:r>
            <a:r>
              <a:rPr lang="de-DE" dirty="0"/>
              <a:t> asked: This a </a:t>
            </a:r>
            <a:r>
              <a:rPr lang="de-DE" dirty="0" err="1">
                <a:solidFill>
                  <a:schemeClr val="accent2"/>
                </a:solidFill>
              </a:rPr>
              <a:t>first</a:t>
            </a:r>
            <a:r>
              <a:rPr lang="de-DE" dirty="0">
                <a:solidFill>
                  <a:schemeClr val="accent2"/>
                </a:solidFill>
              </a:rPr>
              <a:t> </a:t>
            </a:r>
            <a:r>
              <a:rPr lang="de-DE" dirty="0" err="1">
                <a:solidFill>
                  <a:schemeClr val="accent2"/>
                </a:solidFill>
              </a:rPr>
              <a:t>step</a:t>
            </a:r>
            <a:r>
              <a:rPr lang="de-DE" dirty="0">
                <a:solidFill>
                  <a:schemeClr val="accent2"/>
                </a:solidFill>
              </a:rPr>
              <a:t> away from just passive </a:t>
            </a:r>
            <a:r>
              <a:rPr lang="de-DE" dirty="0" err="1">
                <a:solidFill>
                  <a:schemeClr val="accent2"/>
                </a:solidFill>
              </a:rPr>
              <a:t>reading</a:t>
            </a:r>
            <a:r>
              <a:rPr lang="de-DE" dirty="0">
                <a:solidFill>
                  <a:schemeClr val="accent2"/>
                </a:solidFill>
              </a:rPr>
              <a:t>, to some </a:t>
            </a:r>
            <a:r>
              <a:rPr lang="de-DE" dirty="0" err="1">
                <a:solidFill>
                  <a:schemeClr val="accent2"/>
                </a:solidFill>
              </a:rPr>
              <a:t>interaction</a:t>
            </a:r>
            <a:r>
              <a:rPr lang="de-DE" dirty="0">
                <a:solidFill>
                  <a:schemeClr val="accent2"/>
                </a:solidFill>
              </a:rPr>
              <a:t>, but immediately </a:t>
            </a:r>
            <a:r>
              <a:rPr lang="de-DE" dirty="0" err="1">
                <a:solidFill>
                  <a:schemeClr val="accent2"/>
                </a:solidFill>
              </a:rPr>
              <a:t>poses</a:t>
            </a:r>
            <a:r>
              <a:rPr lang="de-DE" dirty="0">
                <a:solidFill>
                  <a:schemeClr val="accent2"/>
                </a:solidFill>
              </a:rPr>
              <a:t> </a:t>
            </a:r>
            <a:r>
              <a:rPr lang="de-DE" dirty="0" err="1">
                <a:solidFill>
                  <a:schemeClr val="accent2"/>
                </a:solidFill>
              </a:rPr>
              <a:t>problems</a:t>
            </a:r>
            <a:r>
              <a:rPr lang="de-DE" dirty="0">
                <a:solidFill>
                  <a:schemeClr val="accent2"/>
                </a:solidFill>
              </a:rPr>
              <a:t>: </a:t>
            </a:r>
            <a:r>
              <a:rPr lang="de-DE" i="1" dirty="0">
                <a:solidFill>
                  <a:schemeClr val="accent2"/>
                </a:solidFill>
              </a:rPr>
              <a:t>Who </a:t>
            </a:r>
            <a:r>
              <a:rPr lang="de-DE" i="1" dirty="0" err="1">
                <a:solidFill>
                  <a:schemeClr val="accent2"/>
                </a:solidFill>
              </a:rPr>
              <a:t>can</a:t>
            </a:r>
            <a:r>
              <a:rPr lang="de-DE" i="1" dirty="0">
                <a:solidFill>
                  <a:schemeClr val="accent2"/>
                </a:solidFill>
              </a:rPr>
              <a:t> answer all </a:t>
            </a:r>
            <a:r>
              <a:rPr lang="de-DE" i="1" dirty="0" err="1">
                <a:solidFill>
                  <a:schemeClr val="accent2"/>
                </a:solidFill>
              </a:rPr>
              <a:t>questions</a:t>
            </a:r>
            <a:r>
              <a:rPr lang="de-DE" i="1" dirty="0">
                <a:solidFill>
                  <a:schemeClr val="accent2"/>
                </a:solidFill>
              </a:rPr>
              <a:t>? What </a:t>
            </a:r>
            <a:r>
              <a:rPr lang="de-DE" i="1" dirty="0" err="1">
                <a:solidFill>
                  <a:schemeClr val="accent2"/>
                </a:solidFill>
              </a:rPr>
              <a:t>if</a:t>
            </a:r>
            <a:r>
              <a:rPr lang="de-DE" i="1" dirty="0">
                <a:solidFill>
                  <a:schemeClr val="accent2"/>
                </a:solidFill>
              </a:rPr>
              <a:t> they </a:t>
            </a:r>
            <a:r>
              <a:rPr lang="de-DE" i="1" dirty="0" err="1">
                <a:solidFill>
                  <a:schemeClr val="accent2"/>
                </a:solidFill>
              </a:rPr>
              <a:t>are</a:t>
            </a:r>
            <a:r>
              <a:rPr lang="de-DE" i="1" dirty="0">
                <a:solidFill>
                  <a:schemeClr val="accent2"/>
                </a:solidFill>
              </a:rPr>
              <a:t> </a:t>
            </a:r>
            <a:r>
              <a:rPr lang="de-DE" i="1" dirty="0" err="1">
                <a:solidFill>
                  <a:schemeClr val="accent2"/>
                </a:solidFill>
              </a:rPr>
              <a:t>computer</a:t>
            </a:r>
            <a:r>
              <a:rPr lang="de-DE" i="1" dirty="0">
                <a:solidFill>
                  <a:schemeClr val="accent2"/>
                </a:solidFill>
              </a:rPr>
              <a:t> </a:t>
            </a:r>
            <a:r>
              <a:rPr lang="de-DE" i="1" dirty="0" err="1">
                <a:solidFill>
                  <a:schemeClr val="accent2"/>
                </a:solidFill>
              </a:rPr>
              <a:t>generated</a:t>
            </a:r>
            <a:r>
              <a:rPr lang="de-DE" i="1" dirty="0">
                <a:solidFill>
                  <a:schemeClr val="accent2"/>
                </a:solidFill>
              </a:rPr>
              <a:t>?</a:t>
            </a:r>
            <a:endParaRPr lang="de-DE" i="1" dirty="0"/>
          </a:p>
          <a:p>
            <a:r>
              <a:rPr lang="de-DE" dirty="0"/>
              <a:t>(2) </a:t>
            </a:r>
            <a:r>
              <a:rPr lang="de-DE" dirty="0" err="1"/>
              <a:t>Categories</a:t>
            </a:r>
            <a:r>
              <a:rPr lang="de-DE" dirty="0"/>
              <a:t> make </a:t>
            </a:r>
            <a:r>
              <a:rPr lang="de-DE" dirty="0" err="1"/>
              <a:t>searching</a:t>
            </a:r>
            <a:r>
              <a:rPr lang="de-DE" dirty="0"/>
              <a:t> </a:t>
            </a:r>
            <a:r>
              <a:rPr lang="de-DE" dirty="0" err="1"/>
              <a:t>more</a:t>
            </a:r>
            <a:r>
              <a:rPr lang="de-DE" dirty="0"/>
              <a:t> </a:t>
            </a:r>
            <a:r>
              <a:rPr lang="de-DE" dirty="0" err="1"/>
              <a:t>efficient</a:t>
            </a:r>
            <a:endParaRPr lang="de-DE" dirty="0"/>
          </a:p>
          <a:p>
            <a:r>
              <a:rPr lang="de-DE" dirty="0"/>
              <a:t>(3) Digital </a:t>
            </a:r>
            <a:r>
              <a:rPr lang="de-DE" dirty="0" err="1"/>
              <a:t>books</a:t>
            </a:r>
            <a:r>
              <a:rPr lang="de-DE" dirty="0"/>
              <a:t> </a:t>
            </a:r>
            <a:r>
              <a:rPr lang="de-DE" dirty="0" err="1"/>
              <a:t>can</a:t>
            </a:r>
            <a:r>
              <a:rPr lang="de-DE" dirty="0"/>
              <a:t> provide </a:t>
            </a:r>
            <a:r>
              <a:rPr lang="de-DE" dirty="0" err="1"/>
              <a:t>much</a:t>
            </a:r>
            <a:r>
              <a:rPr lang="de-DE" dirty="0"/>
              <a:t> </a:t>
            </a:r>
            <a:r>
              <a:rPr lang="de-DE" dirty="0" err="1"/>
              <a:t>deeper</a:t>
            </a:r>
            <a:r>
              <a:rPr lang="de-DE" dirty="0"/>
              <a:t> </a:t>
            </a:r>
            <a:r>
              <a:rPr lang="de-DE" dirty="0" err="1"/>
              <a:t>information</a:t>
            </a:r>
            <a:r>
              <a:rPr lang="de-DE" dirty="0"/>
              <a:t> </a:t>
            </a:r>
          </a:p>
          <a:p>
            <a:endParaRPr lang="de-DE" dirty="0"/>
          </a:p>
          <a:p>
            <a:r>
              <a:rPr lang="de-DE" dirty="0"/>
              <a:t>Let </a:t>
            </a:r>
            <a:r>
              <a:rPr lang="de-DE" dirty="0" err="1"/>
              <a:t>us</a:t>
            </a:r>
            <a:r>
              <a:rPr lang="de-DE" dirty="0"/>
              <a:t> now </a:t>
            </a:r>
            <a:r>
              <a:rPr lang="de-DE" dirty="0" err="1"/>
              <a:t>search</a:t>
            </a:r>
            <a:r>
              <a:rPr lang="de-DE" dirty="0"/>
              <a:t> in </a:t>
            </a:r>
            <a:r>
              <a:rPr lang="de-DE" dirty="0">
                <a:solidFill>
                  <a:srgbClr val="FF0000"/>
                </a:solidFill>
                <a:hlinkClick r:id="rId4"/>
              </a:rPr>
              <a:t>https://austria-forum.org </a:t>
            </a:r>
            <a:r>
              <a:rPr lang="de-DE" dirty="0"/>
              <a:t>in </a:t>
            </a:r>
            <a:r>
              <a:rPr lang="de-DE" dirty="0" err="1"/>
              <a:t>the</a:t>
            </a:r>
            <a:r>
              <a:rPr lang="de-DE" dirty="0"/>
              <a:t> </a:t>
            </a:r>
            <a:r>
              <a:rPr lang="de-DE" dirty="0" err="1"/>
              <a:t>category</a:t>
            </a:r>
            <a:r>
              <a:rPr lang="de-DE" dirty="0"/>
              <a:t> </a:t>
            </a:r>
            <a:r>
              <a:rPr lang="de-DE" dirty="0">
                <a:solidFill>
                  <a:srgbClr val="FF0000"/>
                </a:solidFill>
              </a:rPr>
              <a:t>„</a:t>
            </a:r>
            <a:r>
              <a:rPr lang="de-DE" dirty="0" err="1">
                <a:solidFill>
                  <a:srgbClr val="FF0000"/>
                </a:solidFill>
              </a:rPr>
              <a:t>Natur“</a:t>
            </a:r>
            <a:r>
              <a:rPr lang="de-DE" dirty="0" err="1"/>
              <a:t>for</a:t>
            </a:r>
            <a:r>
              <a:rPr lang="de-DE" dirty="0"/>
              <a:t> </a:t>
            </a:r>
            <a:r>
              <a:rPr lang="de-DE" dirty="0" err="1"/>
              <a:t>the</a:t>
            </a:r>
            <a:r>
              <a:rPr lang="de-DE" dirty="0"/>
              <a:t>  plant </a:t>
            </a:r>
            <a:r>
              <a:rPr lang="de-DE" dirty="0">
                <a:solidFill>
                  <a:srgbClr val="FF0000"/>
                </a:solidFill>
              </a:rPr>
              <a:t>„Echter Seidelbast“  </a:t>
            </a:r>
            <a:r>
              <a:rPr lang="de-DE" dirty="0"/>
              <a:t>(English: Daphne). </a:t>
            </a:r>
            <a:endParaRPr lang="en-US" dirty="0"/>
          </a:p>
          <a:p>
            <a:endParaRPr lang="en-US" dirty="0"/>
          </a:p>
        </p:txBody>
      </p:sp>
    </p:spTree>
    <p:extLst>
      <p:ext uri="{BB962C8B-B14F-4D97-AF65-F5344CB8AC3E}">
        <p14:creationId xmlns:p14="http://schemas.microsoft.com/office/powerpoint/2010/main" val="396476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FBA9F9B-0B96-4A5C-A694-8E1C11C608AE}"/>
              </a:ext>
            </a:extLst>
          </p:cNvPr>
          <p:cNvSpPr txBox="1"/>
          <p:nvPr/>
        </p:nvSpPr>
        <p:spPr>
          <a:xfrm>
            <a:off x="309716" y="117693"/>
            <a:ext cx="11572568" cy="5693866"/>
          </a:xfrm>
          <a:prstGeom prst="rect">
            <a:avLst/>
          </a:prstGeom>
          <a:noFill/>
        </p:spPr>
        <p:txBody>
          <a:bodyPr wrap="square" rtlCol="0">
            <a:spAutoFit/>
          </a:bodyPr>
          <a:lstStyle/>
          <a:p>
            <a:r>
              <a:rPr lang="de-DE" sz="2800" dirty="0" err="1"/>
              <a:t>Notice</a:t>
            </a:r>
            <a:r>
              <a:rPr lang="de-DE" sz="2800" dirty="0"/>
              <a:t> that </a:t>
            </a:r>
            <a:r>
              <a:rPr lang="de-DE" sz="2800" dirty="0" err="1"/>
              <a:t>we</a:t>
            </a:r>
            <a:r>
              <a:rPr lang="de-DE" sz="2800" dirty="0"/>
              <a:t> found a Wikipedia-kind </a:t>
            </a:r>
            <a:r>
              <a:rPr lang="de-DE" sz="2800" dirty="0" err="1"/>
              <a:t>of</a:t>
            </a:r>
            <a:r>
              <a:rPr lang="de-DE" sz="2800" dirty="0"/>
              <a:t> </a:t>
            </a:r>
            <a:r>
              <a:rPr lang="de-DE" sz="2800" dirty="0" err="1"/>
              <a:t>description</a:t>
            </a:r>
            <a:r>
              <a:rPr lang="de-DE" sz="2800" dirty="0"/>
              <a:t> </a:t>
            </a:r>
            <a:r>
              <a:rPr lang="de-DE" sz="2800" dirty="0" err="1"/>
              <a:t>of</a:t>
            </a:r>
            <a:r>
              <a:rPr lang="de-DE" sz="2800" dirty="0"/>
              <a:t> </a:t>
            </a:r>
            <a:r>
              <a:rPr lang="de-DE" sz="2800" dirty="0" err="1"/>
              <a:t>the</a:t>
            </a:r>
            <a:r>
              <a:rPr lang="de-DE" sz="2800" dirty="0"/>
              <a:t> plant, but then </a:t>
            </a:r>
            <a:r>
              <a:rPr lang="de-DE" sz="2800" dirty="0" err="1"/>
              <a:t>much</a:t>
            </a:r>
            <a:r>
              <a:rPr lang="de-DE" sz="2800" dirty="0"/>
              <a:t> </a:t>
            </a:r>
            <a:r>
              <a:rPr lang="de-DE" sz="2800" dirty="0" err="1"/>
              <a:t>more</a:t>
            </a:r>
            <a:r>
              <a:rPr lang="de-DE" sz="2800" dirty="0"/>
              <a:t>:</a:t>
            </a:r>
          </a:p>
          <a:p>
            <a:endParaRPr lang="de-DE" sz="2800" dirty="0"/>
          </a:p>
          <a:p>
            <a:r>
              <a:rPr lang="de-DE" sz="2800" dirty="0"/>
              <a:t>A </a:t>
            </a:r>
            <a:r>
              <a:rPr lang="de-DE" sz="2800" dirty="0" err="1"/>
              <a:t>pointer</a:t>
            </a:r>
            <a:r>
              <a:rPr lang="de-DE" sz="2800" dirty="0"/>
              <a:t> to a </a:t>
            </a:r>
            <a:r>
              <a:rPr lang="de-DE" sz="2800" dirty="0" err="1"/>
              <a:t>segment</a:t>
            </a:r>
            <a:r>
              <a:rPr lang="de-DE" sz="2800" dirty="0"/>
              <a:t> in an </a:t>
            </a:r>
            <a:r>
              <a:rPr lang="de-DE" sz="2800" dirty="0" err="1"/>
              <a:t>old</a:t>
            </a:r>
            <a:r>
              <a:rPr lang="de-DE" sz="2800" dirty="0"/>
              <a:t>  </a:t>
            </a:r>
            <a:r>
              <a:rPr lang="de-DE" sz="2800" dirty="0" err="1"/>
              <a:t>digitized</a:t>
            </a:r>
            <a:r>
              <a:rPr lang="de-DE" sz="2800" dirty="0"/>
              <a:t> </a:t>
            </a:r>
            <a:r>
              <a:rPr lang="de-DE" sz="2800" dirty="0" err="1"/>
              <a:t>book</a:t>
            </a:r>
            <a:r>
              <a:rPr lang="de-DE" sz="2800" dirty="0"/>
              <a:t> on </a:t>
            </a:r>
            <a:r>
              <a:rPr lang="de-DE" sz="2800" dirty="0" err="1"/>
              <a:t>poisonous</a:t>
            </a:r>
            <a:r>
              <a:rPr lang="de-DE" sz="2800" dirty="0"/>
              <a:t> plants in </a:t>
            </a:r>
            <a:r>
              <a:rPr lang="de-DE" sz="2800" dirty="0" err="1"/>
              <a:t>the</a:t>
            </a:r>
            <a:r>
              <a:rPr lang="de-DE" sz="2800" dirty="0"/>
              <a:t> </a:t>
            </a:r>
            <a:r>
              <a:rPr lang="de-DE" sz="2800" dirty="0" err="1"/>
              <a:t>the</a:t>
            </a:r>
            <a:r>
              <a:rPr lang="de-DE" sz="2800" dirty="0"/>
              <a:t> Alps, and </a:t>
            </a:r>
            <a:r>
              <a:rPr lang="de-DE" sz="2800" dirty="0" err="1"/>
              <a:t>even</a:t>
            </a:r>
            <a:r>
              <a:rPr lang="de-DE" sz="2800" dirty="0"/>
              <a:t> </a:t>
            </a:r>
            <a:r>
              <a:rPr lang="de-DE" sz="2800" dirty="0" err="1"/>
              <a:t>help</a:t>
            </a:r>
            <a:r>
              <a:rPr lang="de-DE" sz="2800" dirty="0"/>
              <a:t> </a:t>
            </a:r>
            <a:r>
              <a:rPr lang="de-DE" sz="2800" dirty="0" err="1"/>
              <a:t>for</a:t>
            </a:r>
            <a:r>
              <a:rPr lang="de-DE" sz="2800" dirty="0"/>
              <a:t> </a:t>
            </a:r>
            <a:r>
              <a:rPr lang="de-DE" sz="2800" dirty="0" err="1"/>
              <a:t>persons</a:t>
            </a:r>
            <a:r>
              <a:rPr lang="de-DE" sz="2800" dirty="0"/>
              <a:t> </a:t>
            </a:r>
            <a:r>
              <a:rPr lang="de-DE" sz="2800" dirty="0" err="1"/>
              <a:t>who</a:t>
            </a:r>
            <a:r>
              <a:rPr lang="de-DE" sz="2800" dirty="0"/>
              <a:t> cannot </a:t>
            </a:r>
            <a:r>
              <a:rPr lang="de-DE" sz="2800" dirty="0" err="1"/>
              <a:t>read</a:t>
            </a:r>
            <a:r>
              <a:rPr lang="de-DE" sz="2800" dirty="0"/>
              <a:t> </a:t>
            </a:r>
            <a:r>
              <a:rPr lang="de-DE" sz="2800" dirty="0" err="1"/>
              <a:t>old</a:t>
            </a:r>
            <a:r>
              <a:rPr lang="de-DE" sz="2800" dirty="0"/>
              <a:t> </a:t>
            </a:r>
            <a:r>
              <a:rPr lang="de-DE" sz="2800" dirty="0" err="1"/>
              <a:t>print</a:t>
            </a:r>
            <a:r>
              <a:rPr lang="de-DE" sz="2800" dirty="0"/>
              <a:t>!</a:t>
            </a:r>
          </a:p>
          <a:p>
            <a:endParaRPr lang="de-DE" sz="2800" dirty="0"/>
          </a:p>
          <a:p>
            <a:r>
              <a:rPr lang="de-DE" sz="2800" dirty="0"/>
              <a:t>And at </a:t>
            </a:r>
            <a:r>
              <a:rPr lang="de-DE" sz="2800" dirty="0" err="1"/>
              <a:t>the</a:t>
            </a:r>
            <a:r>
              <a:rPr lang="de-DE" sz="2800" dirty="0"/>
              <a:t> </a:t>
            </a:r>
            <a:r>
              <a:rPr lang="de-DE" sz="2800" dirty="0" err="1"/>
              <a:t>very</a:t>
            </a:r>
            <a:r>
              <a:rPr lang="de-DE" sz="2800" dirty="0"/>
              <a:t> </a:t>
            </a:r>
            <a:r>
              <a:rPr lang="de-DE" sz="2800" dirty="0" err="1"/>
              <a:t>bottom</a:t>
            </a:r>
            <a:r>
              <a:rPr lang="de-DE" sz="2800" dirty="0"/>
              <a:t>: AI </a:t>
            </a:r>
            <a:r>
              <a:rPr lang="de-DE" sz="2800" dirty="0" err="1"/>
              <a:t>generated</a:t>
            </a:r>
            <a:r>
              <a:rPr lang="de-DE" sz="2800" dirty="0"/>
              <a:t> links.</a:t>
            </a:r>
          </a:p>
          <a:p>
            <a:endParaRPr lang="de-DE" sz="2800" dirty="0"/>
          </a:p>
          <a:p>
            <a:r>
              <a:rPr lang="de-DE" sz="2800" dirty="0"/>
              <a:t>Clearly, </a:t>
            </a:r>
            <a:r>
              <a:rPr lang="de-DE" sz="2800" dirty="0" err="1"/>
              <a:t>more</a:t>
            </a:r>
            <a:r>
              <a:rPr lang="de-DE" sz="2800" dirty="0"/>
              <a:t> </a:t>
            </a:r>
            <a:r>
              <a:rPr lang="de-DE" sz="2800" dirty="0" err="1"/>
              <a:t>functionalities</a:t>
            </a:r>
            <a:r>
              <a:rPr lang="de-DE" sz="2800" dirty="0"/>
              <a:t> were </a:t>
            </a:r>
            <a:r>
              <a:rPr lang="de-DE" sz="2800" dirty="0" err="1"/>
              <a:t>desirable</a:t>
            </a:r>
            <a:r>
              <a:rPr lang="de-DE" sz="2800" dirty="0"/>
              <a:t>. </a:t>
            </a:r>
            <a:r>
              <a:rPr lang="de-DE" sz="2800" dirty="0" err="1"/>
              <a:t>We</a:t>
            </a:r>
            <a:r>
              <a:rPr lang="de-DE" sz="2800" dirty="0"/>
              <a:t> have </a:t>
            </a:r>
            <a:r>
              <a:rPr lang="de-DE" sz="2800" dirty="0" err="1"/>
              <a:t>bundled</a:t>
            </a:r>
            <a:r>
              <a:rPr lang="de-DE" sz="2800" dirty="0"/>
              <a:t> them into a </a:t>
            </a:r>
            <a:r>
              <a:rPr lang="de-DE" sz="2800" dirty="0" err="1"/>
              <a:t>system</a:t>
            </a:r>
            <a:r>
              <a:rPr lang="de-DE" sz="2800" dirty="0"/>
              <a:t> NID (Net Interactive Documents) that </a:t>
            </a:r>
            <a:r>
              <a:rPr lang="de-DE" sz="2800" dirty="0" err="1"/>
              <a:t>can</a:t>
            </a:r>
            <a:r>
              <a:rPr lang="de-DE" sz="2800" dirty="0"/>
              <a:t> </a:t>
            </a:r>
            <a:r>
              <a:rPr lang="de-DE" sz="2800" dirty="0" err="1"/>
              <a:t>co</a:t>
            </a:r>
            <a:r>
              <a:rPr lang="de-DE" sz="2800" dirty="0"/>
              <a:t>-live with </a:t>
            </a:r>
            <a:r>
              <a:rPr lang="de-DE" sz="2800" dirty="0" err="1"/>
              <a:t>any</a:t>
            </a:r>
            <a:r>
              <a:rPr lang="de-DE" sz="2800" dirty="0"/>
              <a:t> </a:t>
            </a:r>
            <a:r>
              <a:rPr lang="de-DE" sz="2800" dirty="0" err="1"/>
              <a:t>existing</a:t>
            </a:r>
            <a:r>
              <a:rPr lang="de-DE" sz="2800" dirty="0"/>
              <a:t> Wiki, including ofcourse </a:t>
            </a:r>
            <a:r>
              <a:rPr lang="de-DE" sz="2800" dirty="0" err="1"/>
              <a:t>the</a:t>
            </a:r>
            <a:r>
              <a:rPr lang="de-DE" sz="2800" dirty="0"/>
              <a:t> </a:t>
            </a:r>
            <a:r>
              <a:rPr lang="de-DE" sz="2800" dirty="0" err="1"/>
              <a:t>one</a:t>
            </a:r>
            <a:r>
              <a:rPr lang="de-DE" sz="2800" dirty="0"/>
              <a:t> used </a:t>
            </a:r>
            <a:r>
              <a:rPr lang="de-DE" sz="2800" dirty="0" err="1"/>
              <a:t>for</a:t>
            </a:r>
            <a:r>
              <a:rPr lang="de-DE" sz="2800" dirty="0"/>
              <a:t> Austria-Forum. Austria-Forum </a:t>
            </a:r>
            <a:r>
              <a:rPr lang="de-DE" sz="2800" dirty="0" err="1"/>
              <a:t>homepage</a:t>
            </a:r>
            <a:r>
              <a:rPr lang="de-DE" sz="2800" dirty="0"/>
              <a:t> </a:t>
            </a:r>
            <a:r>
              <a:rPr lang="de-DE" sz="2800" dirty="0" err="1"/>
              <a:t>of</a:t>
            </a:r>
            <a:r>
              <a:rPr lang="de-DE" sz="2800" dirty="0"/>
              <a:t> NID: </a:t>
            </a:r>
            <a:r>
              <a:rPr lang="de-DE" sz="2800" dirty="0">
                <a:solidFill>
                  <a:srgbClr val="FF0000"/>
                </a:solidFill>
                <a:hlinkClick r:id="rId2"/>
              </a:rPr>
              <a:t>https://nid-library.com</a:t>
            </a:r>
            <a:r>
              <a:rPr lang="de-DE" sz="2800" dirty="0">
                <a:hlinkClick r:id="rId2"/>
              </a:rPr>
              <a:t> </a:t>
            </a:r>
            <a:endParaRPr lang="de-DE" sz="2800" dirty="0"/>
          </a:p>
          <a:p>
            <a:endParaRPr lang="en-US" sz="2800" dirty="0"/>
          </a:p>
        </p:txBody>
      </p:sp>
    </p:spTree>
    <p:extLst>
      <p:ext uri="{BB962C8B-B14F-4D97-AF65-F5344CB8AC3E}">
        <p14:creationId xmlns:p14="http://schemas.microsoft.com/office/powerpoint/2010/main" val="362563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DB933C61-51B0-4B1B-A5D1-5F2D0EAD891D}"/>
              </a:ext>
            </a:extLst>
          </p:cNvPr>
          <p:cNvSpPr txBox="1"/>
          <p:nvPr/>
        </p:nvSpPr>
        <p:spPr>
          <a:xfrm>
            <a:off x="288960" y="166875"/>
            <a:ext cx="11405419" cy="6647974"/>
          </a:xfrm>
          <a:prstGeom prst="rect">
            <a:avLst/>
          </a:prstGeom>
          <a:noFill/>
        </p:spPr>
        <p:txBody>
          <a:bodyPr wrap="square" rtlCol="0">
            <a:spAutoFit/>
          </a:bodyPr>
          <a:lstStyle/>
          <a:p>
            <a:r>
              <a:rPr lang="de-DE" sz="2400" dirty="0"/>
              <a:t>Some </a:t>
            </a:r>
            <a:r>
              <a:rPr lang="de-DE" sz="2400" dirty="0" err="1"/>
              <a:t>main</a:t>
            </a:r>
            <a:r>
              <a:rPr lang="de-DE" sz="2400" dirty="0"/>
              <a:t> </a:t>
            </a:r>
            <a:r>
              <a:rPr lang="de-DE" sz="2400" dirty="0" err="1"/>
              <a:t>features</a:t>
            </a:r>
            <a:r>
              <a:rPr lang="de-DE" sz="2400" dirty="0"/>
              <a:t> </a:t>
            </a:r>
            <a:r>
              <a:rPr lang="de-DE" sz="2400" dirty="0" err="1"/>
              <a:t>of</a:t>
            </a:r>
            <a:r>
              <a:rPr lang="de-DE" sz="2400" dirty="0"/>
              <a:t> NID </a:t>
            </a:r>
            <a:r>
              <a:rPr lang="de-DE" sz="2400" dirty="0" err="1"/>
              <a:t>are</a:t>
            </a:r>
            <a:r>
              <a:rPr lang="de-DE" sz="2400" dirty="0"/>
              <a:t>:</a:t>
            </a:r>
          </a:p>
          <a:p>
            <a:r>
              <a:rPr lang="de-DE" sz="2400" dirty="0"/>
              <a:t>-- Choice </a:t>
            </a:r>
            <a:r>
              <a:rPr lang="de-DE" sz="2400" dirty="0" err="1"/>
              <a:t>of</a:t>
            </a:r>
            <a:r>
              <a:rPr lang="de-DE" sz="2400" dirty="0"/>
              <a:t> </a:t>
            </a:r>
            <a:r>
              <a:rPr lang="de-DE" sz="2400" dirty="0" err="1"/>
              <a:t>language</a:t>
            </a:r>
            <a:endParaRPr lang="de-DE" sz="2400" dirty="0"/>
          </a:p>
          <a:p>
            <a:r>
              <a:rPr lang="de-DE" sz="2400" dirty="0"/>
              <a:t>-- Choice </a:t>
            </a:r>
            <a:r>
              <a:rPr lang="de-DE" sz="2400" dirty="0" err="1"/>
              <a:t>of</a:t>
            </a:r>
            <a:r>
              <a:rPr lang="de-DE" sz="2400" dirty="0"/>
              <a:t> </a:t>
            </a:r>
            <a:r>
              <a:rPr lang="de-DE" sz="2400" dirty="0" err="1"/>
              <a:t>complexity</a:t>
            </a:r>
            <a:r>
              <a:rPr lang="de-DE" sz="2400" dirty="0"/>
              <a:t> </a:t>
            </a:r>
            <a:r>
              <a:rPr lang="de-DE" sz="2400" dirty="0" err="1"/>
              <a:t>of</a:t>
            </a:r>
            <a:r>
              <a:rPr lang="de-DE" sz="2400" dirty="0"/>
              <a:t> </a:t>
            </a:r>
            <a:r>
              <a:rPr lang="de-DE" sz="2400" dirty="0" err="1"/>
              <a:t>menus</a:t>
            </a:r>
            <a:endParaRPr lang="de-DE" sz="2400" dirty="0"/>
          </a:p>
          <a:p>
            <a:r>
              <a:rPr lang="de-DE" sz="2400" dirty="0"/>
              <a:t>-- </a:t>
            </a:r>
            <a:r>
              <a:rPr lang="de-DE" sz="2400" dirty="0" err="1"/>
              <a:t>Interactivity</a:t>
            </a:r>
            <a:r>
              <a:rPr lang="de-DE" sz="2400" dirty="0"/>
              <a:t> in </a:t>
            </a:r>
            <a:r>
              <a:rPr lang="de-DE" sz="2400" dirty="0" err="1"/>
              <a:t>many</a:t>
            </a:r>
            <a:r>
              <a:rPr lang="de-DE" sz="2400" dirty="0"/>
              <a:t> </a:t>
            </a:r>
            <a:r>
              <a:rPr lang="de-DE" sz="2400" dirty="0" err="1"/>
              <a:t>forms</a:t>
            </a:r>
            <a:r>
              <a:rPr lang="de-DE" sz="2400" dirty="0"/>
              <a:t>, particularly „</a:t>
            </a:r>
            <a:r>
              <a:rPr lang="de-DE" sz="2400" dirty="0" err="1"/>
              <a:t>annotations</a:t>
            </a:r>
            <a:r>
              <a:rPr lang="de-DE" sz="2400" dirty="0"/>
              <a:t>“ </a:t>
            </a:r>
            <a:br>
              <a:rPr lang="de-DE" sz="2400" dirty="0"/>
            </a:br>
            <a:r>
              <a:rPr lang="de-DE" sz="2400" dirty="0"/>
              <a:t>-- Sophisticated </a:t>
            </a:r>
            <a:r>
              <a:rPr lang="de-DE" sz="2400" dirty="0" err="1"/>
              <a:t>search</a:t>
            </a:r>
            <a:br>
              <a:rPr lang="de-DE" sz="2400" dirty="0"/>
            </a:br>
            <a:r>
              <a:rPr lang="de-DE" sz="2400" dirty="0"/>
              <a:t>-- Definition </a:t>
            </a:r>
            <a:r>
              <a:rPr lang="de-DE" sz="2400" dirty="0" err="1"/>
              <a:t>of</a:t>
            </a:r>
            <a:r>
              <a:rPr lang="de-DE" sz="2400" dirty="0"/>
              <a:t> </a:t>
            </a:r>
            <a:r>
              <a:rPr lang="de-DE" sz="2400" dirty="0" err="1"/>
              <a:t>user</a:t>
            </a:r>
            <a:r>
              <a:rPr lang="de-DE" sz="2400" dirty="0"/>
              <a:t> </a:t>
            </a:r>
            <a:r>
              <a:rPr lang="de-DE" sz="2400" dirty="0" err="1"/>
              <a:t>groups</a:t>
            </a:r>
            <a:endParaRPr lang="de-DE" sz="2400" dirty="0"/>
          </a:p>
          <a:p>
            <a:endParaRPr lang="de-DE" sz="2400" dirty="0"/>
          </a:p>
          <a:p>
            <a:r>
              <a:rPr lang="de-DE" sz="2400" dirty="0"/>
              <a:t>NID </a:t>
            </a:r>
            <a:r>
              <a:rPr lang="de-DE" sz="2400" dirty="0" err="1"/>
              <a:t>is</a:t>
            </a:r>
            <a:r>
              <a:rPr lang="de-DE" sz="2400" dirty="0"/>
              <a:t> also used </a:t>
            </a:r>
            <a:r>
              <a:rPr lang="de-DE" sz="2400" dirty="0" err="1"/>
              <a:t>by</a:t>
            </a:r>
            <a:r>
              <a:rPr lang="de-DE" sz="2400" dirty="0"/>
              <a:t> others, like Dr. </a:t>
            </a:r>
            <a:r>
              <a:rPr lang="de-DE" sz="2400" dirty="0" err="1"/>
              <a:t>Camhys</a:t>
            </a:r>
            <a:r>
              <a:rPr lang="de-DE" sz="2400" dirty="0"/>
              <a:t> </a:t>
            </a:r>
            <a:r>
              <a:rPr lang="de-DE" sz="2400" dirty="0" err="1"/>
              <a:t>institute</a:t>
            </a:r>
            <a:r>
              <a:rPr lang="de-DE" sz="2400" dirty="0"/>
              <a:t> </a:t>
            </a:r>
            <a:r>
              <a:rPr lang="de-DE" sz="2400" dirty="0">
                <a:hlinkClick r:id="rId4"/>
              </a:rPr>
              <a:t>https://nid.kinderphilosophie.at/</a:t>
            </a:r>
            <a:r>
              <a:rPr lang="de-DE" sz="2400" dirty="0"/>
              <a:t> and </a:t>
            </a:r>
            <a:r>
              <a:rPr lang="de-DE" sz="2400" dirty="0" err="1"/>
              <a:t>many</a:t>
            </a:r>
            <a:r>
              <a:rPr lang="de-DE" sz="2400" dirty="0"/>
              <a:t> </a:t>
            </a:r>
            <a:r>
              <a:rPr lang="de-DE" sz="2400" dirty="0" err="1"/>
              <a:t>basic</a:t>
            </a:r>
            <a:r>
              <a:rPr lang="de-DE" sz="2400" dirty="0"/>
              <a:t> </a:t>
            </a:r>
            <a:r>
              <a:rPr lang="de-DE" sz="2400" dirty="0" err="1"/>
              <a:t>features</a:t>
            </a:r>
            <a:r>
              <a:rPr lang="de-DE" sz="2400" dirty="0"/>
              <a:t> </a:t>
            </a:r>
            <a:r>
              <a:rPr lang="de-DE" sz="2400" dirty="0" err="1"/>
              <a:t>of</a:t>
            </a:r>
            <a:r>
              <a:rPr lang="de-DE" sz="2400" dirty="0"/>
              <a:t> NID were already described last </a:t>
            </a:r>
            <a:r>
              <a:rPr lang="de-DE" sz="2400" dirty="0" err="1"/>
              <a:t>year</a:t>
            </a:r>
            <a:r>
              <a:rPr lang="de-DE" sz="2400" dirty="0"/>
              <a:t>, </a:t>
            </a:r>
            <a:r>
              <a:rPr lang="de-DE" sz="2400" dirty="0" err="1"/>
              <a:t>see</a:t>
            </a:r>
            <a:r>
              <a:rPr lang="de-DE" sz="2400" dirty="0"/>
              <a:t> my </a:t>
            </a:r>
            <a:r>
              <a:rPr lang="de-DE" sz="2400" dirty="0" err="1"/>
              <a:t>presentation</a:t>
            </a:r>
            <a:r>
              <a:rPr lang="de-DE" sz="2400" dirty="0"/>
              <a:t> </a:t>
            </a:r>
            <a:r>
              <a:rPr lang="de-DE" sz="2400" dirty="0">
                <a:hlinkClick r:id="rId5"/>
              </a:rPr>
              <a:t>https://nid.kinderphilosophie.at/Home/Collections/44</a:t>
            </a:r>
            <a:r>
              <a:rPr lang="de-DE" sz="2400" dirty="0"/>
              <a:t>. So there </a:t>
            </a:r>
            <a:r>
              <a:rPr lang="de-DE" sz="2400" dirty="0" err="1"/>
              <a:t>is</a:t>
            </a:r>
            <a:r>
              <a:rPr lang="de-DE" sz="2400" dirty="0"/>
              <a:t> some </a:t>
            </a:r>
            <a:r>
              <a:rPr lang="de-DE" sz="2400" dirty="0" err="1"/>
              <a:t>repetition</a:t>
            </a:r>
            <a:r>
              <a:rPr lang="de-DE" sz="2400" dirty="0"/>
              <a:t> </a:t>
            </a:r>
            <a:r>
              <a:rPr lang="de-DE" sz="2400" dirty="0" err="1"/>
              <a:t>today</a:t>
            </a:r>
            <a:r>
              <a:rPr lang="de-DE" sz="2400" dirty="0"/>
              <a:t>.</a:t>
            </a:r>
          </a:p>
          <a:p>
            <a:endParaRPr lang="de-DE" sz="2400" dirty="0"/>
          </a:p>
          <a:p>
            <a:r>
              <a:rPr lang="de-DE" sz="2400" dirty="0"/>
              <a:t>NID </a:t>
            </a:r>
            <a:r>
              <a:rPr lang="de-DE" sz="2400" dirty="0" err="1"/>
              <a:t>features</a:t>
            </a:r>
            <a:r>
              <a:rPr lang="de-DE" sz="2400" dirty="0"/>
              <a:t> allow </a:t>
            </a:r>
            <a:r>
              <a:rPr lang="de-DE" sz="2400" dirty="0" err="1"/>
              <a:t>very</a:t>
            </a:r>
            <a:r>
              <a:rPr lang="de-DE" sz="2400" dirty="0"/>
              <a:t> different </a:t>
            </a:r>
            <a:r>
              <a:rPr lang="de-DE" sz="2400" dirty="0" err="1"/>
              <a:t>of</a:t>
            </a:r>
            <a:r>
              <a:rPr lang="de-DE" sz="2400" dirty="0"/>
              <a:t> </a:t>
            </a:r>
            <a:r>
              <a:rPr lang="de-DE" sz="2400" dirty="0" err="1"/>
              <a:t>applications</a:t>
            </a:r>
            <a:r>
              <a:rPr lang="de-DE" sz="2400" dirty="0"/>
              <a:t>. Let </a:t>
            </a:r>
            <a:r>
              <a:rPr lang="de-DE" sz="2400" dirty="0" err="1"/>
              <a:t>us</a:t>
            </a:r>
            <a:r>
              <a:rPr lang="de-DE" sz="2400" dirty="0"/>
              <a:t> </a:t>
            </a:r>
            <a:r>
              <a:rPr lang="de-DE" sz="2400" dirty="0" err="1"/>
              <a:t>start</a:t>
            </a:r>
            <a:r>
              <a:rPr lang="de-DE" sz="2400" dirty="0"/>
              <a:t> </a:t>
            </a:r>
            <a:r>
              <a:rPr lang="de-DE" sz="2400" dirty="0" err="1"/>
              <a:t>by</a:t>
            </a:r>
            <a:r>
              <a:rPr lang="de-DE" sz="2400" dirty="0"/>
              <a:t> </a:t>
            </a:r>
            <a:r>
              <a:rPr lang="de-DE" sz="2400" dirty="0" err="1"/>
              <a:t>looking</a:t>
            </a:r>
            <a:r>
              <a:rPr lang="de-DE" sz="2400" dirty="0"/>
              <a:t> at </a:t>
            </a:r>
            <a:r>
              <a:rPr lang="de-DE" sz="2400" dirty="0">
                <a:hlinkClick r:id="rId6"/>
              </a:rPr>
              <a:t>https://www.nid-library.com/Home/BookDetail/127</a:t>
            </a:r>
            <a:r>
              <a:rPr lang="de-DE" sz="2400" dirty="0"/>
              <a:t>, an issue </a:t>
            </a:r>
            <a:r>
              <a:rPr lang="de-DE" sz="2400" dirty="0" err="1"/>
              <a:t>of</a:t>
            </a:r>
            <a:r>
              <a:rPr lang="de-DE" sz="2400" dirty="0"/>
              <a:t> a </a:t>
            </a:r>
            <a:r>
              <a:rPr lang="de-DE" sz="2400" dirty="0" err="1"/>
              <a:t>journal</a:t>
            </a:r>
            <a:r>
              <a:rPr lang="de-DE" sz="2400" dirty="0"/>
              <a:t> </a:t>
            </a:r>
            <a:r>
              <a:rPr lang="de-DE" sz="2400" dirty="0" err="1"/>
              <a:t>published</a:t>
            </a:r>
            <a:r>
              <a:rPr lang="de-DE" sz="2400" dirty="0"/>
              <a:t> </a:t>
            </a:r>
            <a:r>
              <a:rPr lang="de-DE" sz="2400" dirty="0" err="1"/>
              <a:t>by</a:t>
            </a:r>
            <a:r>
              <a:rPr lang="de-DE" sz="2400" dirty="0"/>
              <a:t> IIASA, an international </a:t>
            </a:r>
            <a:r>
              <a:rPr lang="de-DE" sz="2400" dirty="0" err="1"/>
              <a:t>institute</a:t>
            </a:r>
            <a:r>
              <a:rPr lang="de-DE" sz="2400" dirty="0"/>
              <a:t> based near Vienna. </a:t>
            </a:r>
            <a:r>
              <a:rPr lang="de-DE" sz="2400" dirty="0" err="1"/>
              <a:t>We</a:t>
            </a:r>
            <a:r>
              <a:rPr lang="de-DE" sz="2400" dirty="0"/>
              <a:t> find </a:t>
            </a:r>
            <a:r>
              <a:rPr lang="de-DE" sz="2400" dirty="0" err="1"/>
              <a:t>it</a:t>
            </a:r>
            <a:r>
              <a:rPr lang="de-DE" sz="2400" dirty="0"/>
              <a:t> under</a:t>
            </a:r>
          </a:p>
          <a:p>
            <a:r>
              <a:rPr lang="de-DE" sz="2400" dirty="0">
                <a:hlinkClick r:id="rId7"/>
              </a:rPr>
              <a:t>http://nid-library.com</a:t>
            </a:r>
            <a:r>
              <a:rPr lang="de-DE" sz="2400" dirty="0"/>
              <a:t> under „Zeitschriften“ and there under „</a:t>
            </a:r>
            <a:r>
              <a:rPr lang="de-DE" sz="2400" dirty="0" err="1"/>
              <a:t>option</a:t>
            </a:r>
            <a:r>
              <a:rPr lang="de-DE" sz="2400" dirty="0"/>
              <a:t> Magazine“ on </a:t>
            </a:r>
            <a:r>
              <a:rPr lang="de-DE" sz="2400" dirty="0" err="1"/>
              <a:t>page</a:t>
            </a:r>
            <a:r>
              <a:rPr lang="de-DE" sz="2400" dirty="0"/>
              <a:t> 2 </a:t>
            </a:r>
            <a:r>
              <a:rPr lang="de-DE" sz="2400" dirty="0" err="1"/>
              <a:t>as</a:t>
            </a:r>
            <a:r>
              <a:rPr lang="de-DE" sz="2400" dirty="0"/>
              <a:t> </a:t>
            </a:r>
            <a:r>
              <a:rPr lang="de-DE" sz="2400" dirty="0" err="1"/>
              <a:t>the</a:t>
            </a:r>
            <a:r>
              <a:rPr lang="de-DE" sz="2400" dirty="0"/>
              <a:t> last </a:t>
            </a:r>
            <a:r>
              <a:rPr lang="de-DE" sz="2400" dirty="0" err="1"/>
              <a:t>entry</a:t>
            </a:r>
            <a:r>
              <a:rPr lang="de-DE" sz="2400" dirty="0"/>
              <a:t>.</a:t>
            </a:r>
          </a:p>
          <a:p>
            <a:endParaRPr lang="de-DE" sz="2400" dirty="0"/>
          </a:p>
          <a:p>
            <a:endParaRPr lang="en-US" dirty="0"/>
          </a:p>
        </p:txBody>
      </p:sp>
    </p:spTree>
    <p:extLst>
      <p:ext uri="{BB962C8B-B14F-4D97-AF65-F5344CB8AC3E}">
        <p14:creationId xmlns:p14="http://schemas.microsoft.com/office/powerpoint/2010/main" val="3631120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extLst>
                  <p:ext uri="{D42A27DB-BD31-4B8C-83A1-F6EECF244321}">
                    <p14:modId xmlns:p14="http://schemas.microsoft.com/office/powerpoint/2010/main" val="2511795565"/>
                  </p:ext>
                </p:extLst>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8EADA403-04FD-4D0E-BD08-D99374C923E7}"/>
              </a:ext>
            </a:extLst>
          </p:cNvPr>
          <p:cNvSpPr txBox="1"/>
          <p:nvPr/>
        </p:nvSpPr>
        <p:spPr>
          <a:xfrm>
            <a:off x="328613" y="457200"/>
            <a:ext cx="8958262" cy="6278642"/>
          </a:xfrm>
          <a:prstGeom prst="rect">
            <a:avLst/>
          </a:prstGeom>
          <a:noFill/>
        </p:spPr>
        <p:txBody>
          <a:bodyPr wrap="square" rtlCol="0">
            <a:spAutoFit/>
          </a:bodyPr>
          <a:lstStyle/>
          <a:p>
            <a:r>
              <a:rPr lang="en-US" sz="2400" b="1" dirty="0"/>
              <a:t>Important issue that have been be shown using this book:</a:t>
            </a:r>
            <a:endParaRPr lang="en-US" sz="2400" dirty="0"/>
          </a:p>
          <a:p>
            <a:r>
              <a:rPr lang="en-US" sz="2400" dirty="0"/>
              <a:t>When getting the first cover of the book (journal):</a:t>
            </a:r>
            <a:br>
              <a:rPr lang="en-US" sz="2400" dirty="0"/>
            </a:br>
            <a:br>
              <a:rPr lang="en-US" sz="2400" dirty="0"/>
            </a:br>
            <a:r>
              <a:rPr lang="en-US" sz="2400" dirty="0"/>
              <a:t>-- Change Language using the icon right upper corner: </a:t>
            </a:r>
          </a:p>
          <a:p>
            <a:endParaRPr lang="en-US" sz="2400" dirty="0"/>
          </a:p>
          <a:p>
            <a:r>
              <a:rPr lang="en-US" sz="2400" dirty="0"/>
              <a:t>Right side top menu:                       Right side downward menu for                                                           </a:t>
            </a:r>
            <a:br>
              <a:rPr lang="en-US" sz="2400" dirty="0"/>
            </a:br>
            <a:r>
              <a:rPr lang="en-US" sz="2400" dirty="0"/>
              <a:t>                                                             Help and Feedback</a:t>
            </a:r>
            <a:br>
              <a:rPr lang="en-US" sz="2400" dirty="0"/>
            </a:br>
            <a:r>
              <a:rPr lang="en-US" sz="2400" dirty="0"/>
              <a:t>-- New NID Contributions</a:t>
            </a:r>
            <a:br>
              <a:rPr lang="en-US" sz="2400" dirty="0"/>
            </a:br>
            <a:r>
              <a:rPr lang="en-US" sz="2400" dirty="0"/>
              <a:t>-- Info</a:t>
            </a:r>
          </a:p>
          <a:p>
            <a:r>
              <a:rPr lang="en-US" sz="2400" dirty="0"/>
              <a:t>-- Login</a:t>
            </a:r>
            <a:br>
              <a:rPr lang="en-US" sz="2400" dirty="0"/>
            </a:br>
            <a:r>
              <a:rPr lang="en-US" sz="2400" dirty="0"/>
              <a:t>-- Articles</a:t>
            </a:r>
          </a:p>
          <a:p>
            <a:endParaRPr lang="en-US" sz="2400" dirty="0"/>
          </a:p>
          <a:p>
            <a:r>
              <a:rPr lang="en-US" sz="2400" dirty="0"/>
              <a:t>Left bottom menu:</a:t>
            </a:r>
          </a:p>
          <a:p>
            <a:r>
              <a:rPr lang="en-US" sz="2400" dirty="0"/>
              <a:t>--Get document topics with icon: </a:t>
            </a:r>
            <a:br>
              <a:rPr lang="en-US" sz="2400" dirty="0"/>
            </a:br>
            <a:endParaRPr lang="en-US" sz="2400" dirty="0"/>
          </a:p>
          <a:p>
            <a:r>
              <a:rPr lang="de-DE" sz="2400" dirty="0"/>
              <a:t>-</a:t>
            </a:r>
            <a:r>
              <a:rPr lang="en-US" sz="2400" dirty="0"/>
              <a:t>-Possibility to leave review</a:t>
            </a:r>
          </a:p>
          <a:p>
            <a:endParaRPr lang="en-US" dirty="0"/>
          </a:p>
        </p:txBody>
      </p:sp>
      <p:pic>
        <p:nvPicPr>
          <p:cNvPr id="4" name="Grafik 3">
            <a:extLst>
              <a:ext uri="{FF2B5EF4-FFF2-40B4-BE49-F238E27FC236}">
                <a16:creationId xmlns:a16="http://schemas.microsoft.com/office/drawing/2014/main" id="{52D1B3FD-7FB2-4176-B904-9E1E75E18703}"/>
              </a:ext>
            </a:extLst>
          </p:cNvPr>
          <p:cNvPicPr>
            <a:picLocks noChangeAspect="1"/>
          </p:cNvPicPr>
          <p:nvPr/>
        </p:nvPicPr>
        <p:blipFill>
          <a:blip r:embed="rId4"/>
          <a:stretch>
            <a:fillRect/>
          </a:stretch>
        </p:blipFill>
        <p:spPr>
          <a:xfrm>
            <a:off x="7184210" y="1533898"/>
            <a:ext cx="542925" cy="561975"/>
          </a:xfrm>
          <a:prstGeom prst="rect">
            <a:avLst/>
          </a:prstGeom>
        </p:spPr>
      </p:pic>
      <p:pic>
        <p:nvPicPr>
          <p:cNvPr id="5" name="Grafik 4">
            <a:extLst>
              <a:ext uri="{FF2B5EF4-FFF2-40B4-BE49-F238E27FC236}">
                <a16:creationId xmlns:a16="http://schemas.microsoft.com/office/drawing/2014/main" id="{F006E266-0BBD-4904-A2AB-23074BBAB3FC}"/>
              </a:ext>
            </a:extLst>
          </p:cNvPr>
          <p:cNvPicPr>
            <a:picLocks noChangeAspect="1"/>
          </p:cNvPicPr>
          <p:nvPr/>
        </p:nvPicPr>
        <p:blipFill>
          <a:blip r:embed="rId5"/>
          <a:stretch>
            <a:fillRect/>
          </a:stretch>
        </p:blipFill>
        <p:spPr>
          <a:xfrm>
            <a:off x="4567858" y="5208973"/>
            <a:ext cx="1943100" cy="542925"/>
          </a:xfrm>
          <a:prstGeom prst="rect">
            <a:avLst/>
          </a:prstGeom>
        </p:spPr>
      </p:pic>
      <p:pic>
        <p:nvPicPr>
          <p:cNvPr id="6" name="Grafik 5">
            <a:extLst>
              <a:ext uri="{FF2B5EF4-FFF2-40B4-BE49-F238E27FC236}">
                <a16:creationId xmlns:a16="http://schemas.microsoft.com/office/drawing/2014/main" id="{FEE71484-4F84-48F5-9165-1C8C033962E3}"/>
              </a:ext>
            </a:extLst>
          </p:cNvPr>
          <p:cNvPicPr>
            <a:picLocks noChangeAspect="1"/>
          </p:cNvPicPr>
          <p:nvPr/>
        </p:nvPicPr>
        <p:blipFill>
          <a:blip r:embed="rId6"/>
          <a:stretch>
            <a:fillRect/>
          </a:stretch>
        </p:blipFill>
        <p:spPr>
          <a:xfrm>
            <a:off x="7069910" y="2695078"/>
            <a:ext cx="228600" cy="2724150"/>
          </a:xfrm>
          <a:prstGeom prst="rect">
            <a:avLst/>
          </a:prstGeom>
        </p:spPr>
      </p:pic>
    </p:spTree>
    <p:extLst>
      <p:ext uri="{BB962C8B-B14F-4D97-AF65-F5344CB8AC3E}">
        <p14:creationId xmlns:p14="http://schemas.microsoft.com/office/powerpoint/2010/main" val="415549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4" name="Textfeld 3">
            <a:extLst>
              <a:ext uri="{FF2B5EF4-FFF2-40B4-BE49-F238E27FC236}">
                <a16:creationId xmlns:a16="http://schemas.microsoft.com/office/drawing/2014/main" id="{E404645D-375E-4312-A67F-379726E05338}"/>
              </a:ext>
            </a:extLst>
          </p:cNvPr>
          <p:cNvSpPr txBox="1"/>
          <p:nvPr/>
        </p:nvSpPr>
        <p:spPr>
          <a:xfrm>
            <a:off x="296333" y="262468"/>
            <a:ext cx="11151955" cy="7940635"/>
          </a:xfrm>
          <a:prstGeom prst="rect">
            <a:avLst/>
          </a:prstGeom>
          <a:noFill/>
        </p:spPr>
        <p:txBody>
          <a:bodyPr wrap="square" rtlCol="0">
            <a:spAutoFit/>
          </a:bodyPr>
          <a:lstStyle/>
          <a:p>
            <a:r>
              <a:rPr lang="de-DE" sz="2400" b="1" dirty="0"/>
              <a:t>When </a:t>
            </a:r>
            <a:r>
              <a:rPr lang="de-DE" sz="2400" b="1" dirty="0" err="1"/>
              <a:t>reading</a:t>
            </a:r>
            <a:r>
              <a:rPr lang="de-DE" sz="2400" b="1" dirty="0"/>
              <a:t> in </a:t>
            </a:r>
            <a:r>
              <a:rPr lang="de-DE" sz="2400" b="1" dirty="0" err="1"/>
              <a:t>book</a:t>
            </a:r>
            <a:r>
              <a:rPr lang="de-DE" sz="2400" b="1" dirty="0"/>
              <a:t>:</a:t>
            </a:r>
          </a:p>
          <a:p>
            <a:endParaRPr lang="de-DE" sz="2400" b="1" dirty="0"/>
          </a:p>
          <a:p>
            <a:r>
              <a:rPr lang="en-US" sz="2400" dirty="0"/>
              <a:t>--Cover page with two annotations (have been created after uploading the book)</a:t>
            </a:r>
            <a:br>
              <a:rPr lang="en-US" sz="2400" dirty="0"/>
            </a:br>
            <a:r>
              <a:rPr lang="en-US" sz="2400" dirty="0"/>
              <a:t>-- Button for  forward  &gt;  and back   &lt;</a:t>
            </a:r>
          </a:p>
          <a:p>
            <a:r>
              <a:rPr lang="en-US" sz="2400" dirty="0"/>
              <a:t>--Icon for logging in:</a:t>
            </a:r>
            <a:br>
              <a:rPr lang="en-US" sz="2400" dirty="0"/>
            </a:br>
            <a:r>
              <a:rPr lang="en-US" sz="2400" dirty="0"/>
              <a:t>--Icon  for  message:</a:t>
            </a:r>
          </a:p>
          <a:p>
            <a:endParaRPr lang="de-DE" sz="2400" dirty="0"/>
          </a:p>
          <a:p>
            <a:r>
              <a:rPr lang="en-US" sz="2400" dirty="0"/>
              <a:t>-- With                                   language choice  and  type of menu and display options</a:t>
            </a:r>
            <a:endParaRPr lang="de-DE" sz="2400" dirty="0"/>
          </a:p>
          <a:p>
            <a:endParaRPr lang="de-DE" sz="2400" dirty="0"/>
          </a:p>
          <a:p>
            <a:r>
              <a:rPr lang="en-US" sz="2400" dirty="0"/>
              <a:t>-- Icons for changing size  and position  </a:t>
            </a:r>
            <a:br>
              <a:rPr lang="en-US" sz="2400" dirty="0"/>
            </a:br>
            <a:r>
              <a:rPr lang="en-US" sz="2400" dirty="0"/>
              <a:t>    (right lower corner)</a:t>
            </a:r>
          </a:p>
          <a:p>
            <a:endParaRPr lang="en-US" sz="2400" dirty="0"/>
          </a:p>
          <a:p>
            <a:endParaRPr lang="de-DE" sz="2400" dirty="0"/>
          </a:p>
          <a:p>
            <a:r>
              <a:rPr lang="en-US" sz="2400" dirty="0"/>
              <a:t>--Icon  for  floating  table  of  contents: </a:t>
            </a:r>
            <a:br>
              <a:rPr lang="en-US" sz="2400" dirty="0"/>
            </a:br>
            <a:r>
              <a:rPr lang="en-US" sz="2400" dirty="0"/>
              <a:t>--Icon for searching (full text &amp; object):</a:t>
            </a:r>
            <a:br>
              <a:rPr lang="en-US" sz="2400" dirty="0"/>
            </a:br>
            <a:r>
              <a:rPr lang="en-US" sz="2400" dirty="0"/>
              <a:t>--Icon for logging in: </a:t>
            </a:r>
            <a:br>
              <a:rPr lang="en-US" sz="2400" dirty="0"/>
            </a:br>
            <a:r>
              <a:rPr lang="en-US" sz="2400" dirty="0"/>
              <a:t>--Icon  for  message:</a:t>
            </a:r>
          </a:p>
          <a:p>
            <a:endParaRPr lang="en-US" sz="2400" dirty="0"/>
          </a:p>
          <a:p>
            <a:endParaRPr lang="en-US" sz="2400" dirty="0"/>
          </a:p>
          <a:p>
            <a:endParaRPr lang="en-US" dirty="0"/>
          </a:p>
          <a:p>
            <a:r>
              <a:rPr lang="de-DE" b="1" dirty="0"/>
              <a:t> </a:t>
            </a:r>
            <a:endParaRPr lang="en-US" dirty="0"/>
          </a:p>
        </p:txBody>
      </p:sp>
      <p:pic>
        <p:nvPicPr>
          <p:cNvPr id="5" name="Grafik 4">
            <a:extLst>
              <a:ext uri="{FF2B5EF4-FFF2-40B4-BE49-F238E27FC236}">
                <a16:creationId xmlns:a16="http://schemas.microsoft.com/office/drawing/2014/main" id="{3E776D14-75E1-4C88-B144-BE55E6119609}"/>
              </a:ext>
            </a:extLst>
          </p:cNvPr>
          <p:cNvPicPr>
            <a:picLocks noChangeAspect="1"/>
          </p:cNvPicPr>
          <p:nvPr/>
        </p:nvPicPr>
        <p:blipFill>
          <a:blip r:embed="rId4"/>
          <a:stretch>
            <a:fillRect/>
          </a:stretch>
        </p:blipFill>
        <p:spPr>
          <a:xfrm>
            <a:off x="1514474" y="2794997"/>
            <a:ext cx="1885951" cy="467315"/>
          </a:xfrm>
          <a:prstGeom prst="rect">
            <a:avLst/>
          </a:prstGeom>
        </p:spPr>
      </p:pic>
      <p:pic>
        <p:nvPicPr>
          <p:cNvPr id="6" name="Grafik 5">
            <a:extLst>
              <a:ext uri="{FF2B5EF4-FFF2-40B4-BE49-F238E27FC236}">
                <a16:creationId xmlns:a16="http://schemas.microsoft.com/office/drawing/2014/main" id="{672059DC-9524-4FE5-8E7C-F4146F648DA4}"/>
              </a:ext>
            </a:extLst>
          </p:cNvPr>
          <p:cNvPicPr>
            <a:picLocks noChangeAspect="1"/>
          </p:cNvPicPr>
          <p:nvPr/>
        </p:nvPicPr>
        <p:blipFill>
          <a:blip r:embed="rId5"/>
          <a:stretch>
            <a:fillRect/>
          </a:stretch>
        </p:blipFill>
        <p:spPr>
          <a:xfrm>
            <a:off x="6096000" y="3429001"/>
            <a:ext cx="2050829" cy="1551496"/>
          </a:xfrm>
          <a:prstGeom prst="rect">
            <a:avLst/>
          </a:prstGeom>
        </p:spPr>
      </p:pic>
      <p:pic>
        <p:nvPicPr>
          <p:cNvPr id="7" name="Grafik 6">
            <a:extLst>
              <a:ext uri="{FF2B5EF4-FFF2-40B4-BE49-F238E27FC236}">
                <a16:creationId xmlns:a16="http://schemas.microsoft.com/office/drawing/2014/main" id="{B0C304A9-72D3-45FE-9428-AFFFD99A2316}"/>
              </a:ext>
            </a:extLst>
          </p:cNvPr>
          <p:cNvPicPr>
            <a:picLocks noChangeAspect="1"/>
          </p:cNvPicPr>
          <p:nvPr/>
        </p:nvPicPr>
        <p:blipFill>
          <a:blip r:embed="rId6"/>
          <a:stretch>
            <a:fillRect/>
          </a:stretch>
        </p:blipFill>
        <p:spPr>
          <a:xfrm>
            <a:off x="5272088" y="5114924"/>
            <a:ext cx="476250" cy="714375"/>
          </a:xfrm>
          <a:prstGeom prst="rect">
            <a:avLst/>
          </a:prstGeom>
        </p:spPr>
      </p:pic>
      <p:pic>
        <p:nvPicPr>
          <p:cNvPr id="8" name="Grafik 7">
            <a:extLst>
              <a:ext uri="{FF2B5EF4-FFF2-40B4-BE49-F238E27FC236}">
                <a16:creationId xmlns:a16="http://schemas.microsoft.com/office/drawing/2014/main" id="{9A377566-174C-40FF-8D4B-82295470A72F}"/>
              </a:ext>
            </a:extLst>
          </p:cNvPr>
          <p:cNvPicPr>
            <a:picLocks noChangeAspect="1"/>
          </p:cNvPicPr>
          <p:nvPr/>
        </p:nvPicPr>
        <p:blipFill>
          <a:blip r:embed="rId7"/>
          <a:stretch>
            <a:fillRect/>
          </a:stretch>
        </p:blipFill>
        <p:spPr>
          <a:xfrm>
            <a:off x="2990629" y="5829299"/>
            <a:ext cx="442979" cy="766234"/>
          </a:xfrm>
          <a:prstGeom prst="rect">
            <a:avLst/>
          </a:prstGeom>
        </p:spPr>
      </p:pic>
    </p:spTree>
    <p:extLst>
      <p:ext uri="{BB962C8B-B14F-4D97-AF65-F5344CB8AC3E}">
        <p14:creationId xmlns:p14="http://schemas.microsoft.com/office/powerpoint/2010/main" val="175869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DEFF5A91-FF5A-4EE0-A2FE-304F5A17BB64}"/>
              </a:ext>
            </a:extLst>
          </p:cNvPr>
          <p:cNvSpPr txBox="1"/>
          <p:nvPr/>
        </p:nvSpPr>
        <p:spPr>
          <a:xfrm>
            <a:off x="245533" y="186267"/>
            <a:ext cx="11599334" cy="1200329"/>
          </a:xfrm>
          <a:prstGeom prst="rect">
            <a:avLst/>
          </a:prstGeom>
          <a:noFill/>
        </p:spPr>
        <p:txBody>
          <a:bodyPr wrap="square" rtlCol="0">
            <a:spAutoFit/>
          </a:bodyPr>
          <a:lstStyle/>
          <a:p>
            <a:r>
              <a:rPr lang="de-DE" sz="2400" b="1" dirty="0"/>
              <a:t>After Login</a:t>
            </a:r>
          </a:p>
          <a:p>
            <a:endParaRPr lang="de-DE" sz="2400" b="1" dirty="0"/>
          </a:p>
          <a:p>
            <a:r>
              <a:rPr lang="de-DE" sz="2400" dirty="0"/>
              <a:t>Possible </a:t>
            </a:r>
            <a:r>
              <a:rPr lang="de-DE" sz="2400" dirty="0" err="1"/>
              <a:t>change</a:t>
            </a:r>
            <a:r>
              <a:rPr lang="de-DE" sz="2400" dirty="0"/>
              <a:t> </a:t>
            </a:r>
            <a:r>
              <a:rPr lang="de-DE" sz="2400" dirty="0" err="1"/>
              <a:t>of</a:t>
            </a:r>
            <a:r>
              <a:rPr lang="de-DE" sz="2400" dirty="0"/>
              <a:t> </a:t>
            </a:r>
            <a:r>
              <a:rPr lang="de-DE" sz="2400" dirty="0" err="1"/>
              <a:t>menues</a:t>
            </a:r>
            <a:r>
              <a:rPr lang="de-DE" sz="2400" dirty="0"/>
              <a:t>. When hmaurer logs in  </a:t>
            </a:r>
            <a:r>
              <a:rPr lang="de-DE" sz="2400" dirty="0" err="1"/>
              <a:t>the</a:t>
            </a:r>
            <a:r>
              <a:rPr lang="de-DE" sz="2400" dirty="0"/>
              <a:t> </a:t>
            </a:r>
            <a:r>
              <a:rPr lang="de-DE" sz="2400" dirty="0" err="1"/>
              <a:t>right</a:t>
            </a:r>
            <a:r>
              <a:rPr lang="de-DE" sz="2400" dirty="0"/>
              <a:t> </a:t>
            </a:r>
            <a:r>
              <a:rPr lang="de-DE" sz="2400" dirty="0" err="1"/>
              <a:t>upper</a:t>
            </a:r>
            <a:r>
              <a:rPr lang="de-DE" sz="2400" dirty="0"/>
              <a:t>-corner </a:t>
            </a:r>
            <a:r>
              <a:rPr lang="de-DE" sz="2400" dirty="0" err="1"/>
              <a:t>menues</a:t>
            </a:r>
            <a:r>
              <a:rPr lang="de-DE" sz="2400" dirty="0"/>
              <a:t> </a:t>
            </a:r>
            <a:r>
              <a:rPr lang="de-DE" sz="2400" dirty="0" err="1"/>
              <a:t>are</a:t>
            </a:r>
            <a:r>
              <a:rPr lang="de-DE" sz="2400" dirty="0"/>
              <a:t>:</a:t>
            </a:r>
            <a:endParaRPr lang="en-US" sz="2400" dirty="0"/>
          </a:p>
        </p:txBody>
      </p:sp>
      <p:pic>
        <p:nvPicPr>
          <p:cNvPr id="4" name="Grafik 3">
            <a:extLst>
              <a:ext uri="{FF2B5EF4-FFF2-40B4-BE49-F238E27FC236}">
                <a16:creationId xmlns:a16="http://schemas.microsoft.com/office/drawing/2014/main" id="{B52B4E74-DB6F-4FE2-A2F5-C1EA77D46F2F}"/>
              </a:ext>
            </a:extLst>
          </p:cNvPr>
          <p:cNvPicPr>
            <a:picLocks noChangeAspect="1"/>
          </p:cNvPicPr>
          <p:nvPr/>
        </p:nvPicPr>
        <p:blipFill>
          <a:blip r:embed="rId4"/>
          <a:stretch>
            <a:fillRect/>
          </a:stretch>
        </p:blipFill>
        <p:spPr>
          <a:xfrm>
            <a:off x="856877" y="1386596"/>
            <a:ext cx="9172947" cy="4621890"/>
          </a:xfrm>
          <a:prstGeom prst="rect">
            <a:avLst/>
          </a:prstGeom>
        </p:spPr>
      </p:pic>
      <p:sp>
        <p:nvSpPr>
          <p:cNvPr id="5" name="Textfeld 4">
            <a:extLst>
              <a:ext uri="{FF2B5EF4-FFF2-40B4-BE49-F238E27FC236}">
                <a16:creationId xmlns:a16="http://schemas.microsoft.com/office/drawing/2014/main" id="{F67FD232-7954-47B5-81D2-416BA87EA07D}"/>
              </a:ext>
            </a:extLst>
          </p:cNvPr>
          <p:cNvSpPr txBox="1"/>
          <p:nvPr/>
        </p:nvSpPr>
        <p:spPr>
          <a:xfrm>
            <a:off x="856877" y="6025402"/>
            <a:ext cx="9444037" cy="646331"/>
          </a:xfrm>
          <a:prstGeom prst="rect">
            <a:avLst/>
          </a:prstGeom>
          <a:noFill/>
        </p:spPr>
        <p:txBody>
          <a:bodyPr wrap="square" rtlCol="0">
            <a:spAutoFit/>
          </a:bodyPr>
          <a:lstStyle/>
          <a:p>
            <a:r>
              <a:rPr lang="de-DE" dirty="0"/>
              <a:t>From left: </a:t>
            </a:r>
            <a:r>
              <a:rPr lang="de-DE" dirty="0" err="1"/>
              <a:t>One</a:t>
            </a:r>
            <a:r>
              <a:rPr lang="de-DE" dirty="0"/>
              <a:t> </a:t>
            </a:r>
            <a:r>
              <a:rPr lang="de-DE" dirty="0" err="1"/>
              <a:t>can</a:t>
            </a:r>
            <a:r>
              <a:rPr lang="de-DE" dirty="0"/>
              <a:t> </a:t>
            </a:r>
            <a:r>
              <a:rPr lang="de-DE" dirty="0" err="1"/>
              <a:t>go</a:t>
            </a:r>
            <a:r>
              <a:rPr lang="de-DE" dirty="0"/>
              <a:t> to </a:t>
            </a:r>
            <a:r>
              <a:rPr lang="de-DE" dirty="0" err="1"/>
              <a:t>any</a:t>
            </a:r>
            <a:r>
              <a:rPr lang="de-DE" dirty="0"/>
              <a:t> </a:t>
            </a:r>
            <a:r>
              <a:rPr lang="de-DE" dirty="0" err="1"/>
              <a:t>page</a:t>
            </a:r>
            <a:r>
              <a:rPr lang="de-DE" dirty="0"/>
              <a:t>; </a:t>
            </a:r>
            <a:r>
              <a:rPr lang="de-DE" dirty="0" err="1"/>
              <a:t>one</a:t>
            </a:r>
            <a:r>
              <a:rPr lang="de-DE" dirty="0"/>
              <a:t> </a:t>
            </a:r>
            <a:r>
              <a:rPr lang="de-DE" dirty="0" err="1"/>
              <a:t>can</a:t>
            </a:r>
            <a:r>
              <a:rPr lang="de-DE" dirty="0"/>
              <a:t> check </a:t>
            </a:r>
            <a:r>
              <a:rPr lang="de-DE" dirty="0" err="1"/>
              <a:t>if</a:t>
            </a:r>
            <a:r>
              <a:rPr lang="de-DE" dirty="0"/>
              <a:t> there </a:t>
            </a:r>
            <a:r>
              <a:rPr lang="de-DE" dirty="0" err="1"/>
              <a:t>are</a:t>
            </a:r>
            <a:r>
              <a:rPr lang="de-DE" dirty="0"/>
              <a:t> discussions; </a:t>
            </a:r>
            <a:r>
              <a:rPr lang="de-DE" dirty="0" err="1"/>
              <a:t>layout</a:t>
            </a:r>
            <a:r>
              <a:rPr lang="de-DE" dirty="0"/>
              <a:t> </a:t>
            </a:r>
            <a:r>
              <a:rPr lang="de-DE" dirty="0" err="1"/>
              <a:t>can</a:t>
            </a:r>
            <a:r>
              <a:rPr lang="de-DE" dirty="0"/>
              <a:t> </a:t>
            </a:r>
            <a:r>
              <a:rPr lang="de-DE" dirty="0" err="1"/>
              <a:t>be</a:t>
            </a:r>
            <a:r>
              <a:rPr lang="de-DE" dirty="0"/>
              <a:t> changed; Settings </a:t>
            </a:r>
            <a:r>
              <a:rPr lang="de-DE" dirty="0" err="1"/>
              <a:t>allows</a:t>
            </a:r>
            <a:r>
              <a:rPr lang="de-DE" dirty="0"/>
              <a:t> </a:t>
            </a:r>
            <a:r>
              <a:rPr lang="de-DE" dirty="0" err="1"/>
              <a:t>change</a:t>
            </a:r>
            <a:r>
              <a:rPr lang="de-DE" dirty="0"/>
              <a:t> </a:t>
            </a:r>
            <a:r>
              <a:rPr lang="de-DE" dirty="0" err="1"/>
              <a:t>of</a:t>
            </a:r>
            <a:r>
              <a:rPr lang="de-DE" dirty="0"/>
              <a:t> </a:t>
            </a:r>
            <a:r>
              <a:rPr lang="de-DE" dirty="0" err="1"/>
              <a:t>menu</a:t>
            </a:r>
            <a:r>
              <a:rPr lang="de-DE" dirty="0"/>
              <a:t>; </a:t>
            </a:r>
            <a:r>
              <a:rPr lang="de-DE" i="1" dirty="0" err="1"/>
              <a:t>meaning</a:t>
            </a:r>
            <a:r>
              <a:rPr lang="de-DE" i="1" dirty="0"/>
              <a:t> </a:t>
            </a:r>
            <a:r>
              <a:rPr lang="de-DE" i="1" dirty="0" err="1"/>
              <a:t>of</a:t>
            </a:r>
            <a:r>
              <a:rPr lang="de-DE" i="1" dirty="0"/>
              <a:t> others not fully </a:t>
            </a:r>
            <a:r>
              <a:rPr lang="de-DE" i="1" dirty="0" err="1"/>
              <a:t>discussed</a:t>
            </a:r>
            <a:r>
              <a:rPr lang="de-DE" i="1" dirty="0"/>
              <a:t> </a:t>
            </a:r>
            <a:endParaRPr lang="en-US" i="1" dirty="0"/>
          </a:p>
        </p:txBody>
      </p:sp>
    </p:spTree>
    <p:extLst>
      <p:ext uri="{BB962C8B-B14F-4D97-AF65-F5344CB8AC3E}">
        <p14:creationId xmlns:p14="http://schemas.microsoft.com/office/powerpoint/2010/main" val="236071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Abschnittszoom 2">
                <a:extLst>
                  <a:ext uri="{FF2B5EF4-FFF2-40B4-BE49-F238E27FC236}">
                    <a16:creationId xmlns:a16="http://schemas.microsoft.com/office/drawing/2014/main" id="{466FB6A9-4B93-43F5-B4DC-C8D46C52266D}"/>
                  </a:ext>
                </a:extLst>
              </p:cNvPr>
              <p:cNvGraphicFramePr>
                <a:graphicFrameLocks noChangeAspect="1"/>
              </p:cNvGraphicFramePr>
              <p:nvPr/>
            </p:nvGraphicFramePr>
            <p:xfrm>
              <a:off x="147484" y="6855544"/>
              <a:ext cx="3048000" cy="1714500"/>
            </p:xfrm>
            <a:graphic>
              <a:graphicData uri="http://schemas.microsoft.com/office/powerpoint/2016/sectionzoom">
                <psez:sectionZm>
                  <psez:sectionZmObj sectionId="{FF2BEA42-41E4-4378-8DF9-18308BC62C55}">
                    <psez:zmPr id="{C470F6E2-E28E-4847-8480-F34AA2A5B174}"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xmlns="">
          <p:pic>
            <p:nvPicPr>
              <p:cNvPr id="3" name="Abschnittszoom 2">
                <a:extLst>
                  <a:ext uri="{FF2B5EF4-FFF2-40B4-BE49-F238E27FC236}">
                    <a16:creationId xmlns:a16="http://schemas.microsoft.com/office/drawing/2014/main" id="{466FB6A9-4B93-43F5-B4DC-C8D46C52266D}"/>
                  </a:ext>
                </a:extLst>
              </p:cNvPr>
              <p:cNvPicPr>
                <a:picLocks noGrp="1" noRot="1" noChangeAspect="1" noMove="1" noResize="1" noEditPoints="1" noAdjustHandles="1" noChangeArrowheads="1" noChangeShapeType="1"/>
              </p:cNvPicPr>
              <p:nvPr/>
            </p:nvPicPr>
            <p:blipFill>
              <a:blip r:embed="rId3"/>
              <a:stretch>
                <a:fillRect/>
              </a:stretch>
            </p:blipFill>
            <p:spPr>
              <a:xfrm>
                <a:off x="147484" y="6855544"/>
                <a:ext cx="3048000" cy="1714500"/>
              </a:xfrm>
              <a:prstGeom prst="rect">
                <a:avLst/>
              </a:prstGeom>
              <a:ln w="3175">
                <a:solidFill>
                  <a:prstClr val="ltGray"/>
                </a:solidFill>
              </a:ln>
            </p:spPr>
          </p:pic>
        </mc:Fallback>
      </mc:AlternateContent>
      <p:sp>
        <p:nvSpPr>
          <p:cNvPr id="2" name="Textfeld 1">
            <a:extLst>
              <a:ext uri="{FF2B5EF4-FFF2-40B4-BE49-F238E27FC236}">
                <a16:creationId xmlns:a16="http://schemas.microsoft.com/office/drawing/2014/main" id="{DDBE9AED-44CC-4951-BD87-C75227A07A62}"/>
              </a:ext>
            </a:extLst>
          </p:cNvPr>
          <p:cNvSpPr txBox="1"/>
          <p:nvPr/>
        </p:nvSpPr>
        <p:spPr>
          <a:xfrm>
            <a:off x="319377" y="397565"/>
            <a:ext cx="11553246" cy="461665"/>
          </a:xfrm>
          <a:prstGeom prst="rect">
            <a:avLst/>
          </a:prstGeom>
          <a:noFill/>
        </p:spPr>
        <p:txBody>
          <a:bodyPr wrap="square" rtlCol="0">
            <a:spAutoFit/>
          </a:bodyPr>
          <a:lstStyle/>
          <a:p>
            <a:r>
              <a:rPr lang="de-DE" sz="2400" dirty="0"/>
              <a:t>When hmaurer logs in </a:t>
            </a:r>
            <a:r>
              <a:rPr lang="de-DE" sz="2400" dirty="0" err="1"/>
              <a:t>the</a:t>
            </a:r>
            <a:r>
              <a:rPr lang="de-DE" sz="2400" dirty="0"/>
              <a:t> left </a:t>
            </a:r>
            <a:r>
              <a:rPr lang="de-DE" sz="2400" dirty="0" err="1"/>
              <a:t>upper</a:t>
            </a:r>
            <a:r>
              <a:rPr lang="de-DE" sz="2400" dirty="0"/>
              <a:t>-corner </a:t>
            </a:r>
            <a:r>
              <a:rPr lang="de-DE" sz="2400" dirty="0" err="1"/>
              <a:t>menus</a:t>
            </a:r>
            <a:r>
              <a:rPr lang="de-DE" sz="2400" dirty="0"/>
              <a:t> </a:t>
            </a:r>
            <a:r>
              <a:rPr lang="de-DE" sz="2400" dirty="0" err="1"/>
              <a:t>are</a:t>
            </a:r>
            <a:r>
              <a:rPr lang="de-DE" sz="2400" dirty="0"/>
              <a:t>:</a:t>
            </a:r>
            <a:endParaRPr lang="en-US" sz="2400" dirty="0"/>
          </a:p>
        </p:txBody>
      </p:sp>
      <p:pic>
        <p:nvPicPr>
          <p:cNvPr id="5" name="Grafik 4">
            <a:extLst>
              <a:ext uri="{FF2B5EF4-FFF2-40B4-BE49-F238E27FC236}">
                <a16:creationId xmlns:a16="http://schemas.microsoft.com/office/drawing/2014/main" id="{C46455D6-B68B-486B-ACF8-100AAEA30B3D}"/>
              </a:ext>
            </a:extLst>
          </p:cNvPr>
          <p:cNvPicPr>
            <a:picLocks noChangeAspect="1"/>
          </p:cNvPicPr>
          <p:nvPr/>
        </p:nvPicPr>
        <p:blipFill>
          <a:blip r:embed="rId4"/>
          <a:stretch>
            <a:fillRect/>
          </a:stretch>
        </p:blipFill>
        <p:spPr>
          <a:xfrm flipH="1">
            <a:off x="508884" y="1167563"/>
            <a:ext cx="361784" cy="304800"/>
          </a:xfrm>
          <a:prstGeom prst="rect">
            <a:avLst/>
          </a:prstGeom>
        </p:spPr>
      </p:pic>
      <p:pic>
        <p:nvPicPr>
          <p:cNvPr id="6" name="Grafik 5">
            <a:extLst>
              <a:ext uri="{FF2B5EF4-FFF2-40B4-BE49-F238E27FC236}">
                <a16:creationId xmlns:a16="http://schemas.microsoft.com/office/drawing/2014/main" id="{FDDFE5D0-B430-4C0C-80BA-901DD45CC74E}"/>
              </a:ext>
            </a:extLst>
          </p:cNvPr>
          <p:cNvPicPr>
            <a:picLocks noChangeAspect="1"/>
          </p:cNvPicPr>
          <p:nvPr/>
        </p:nvPicPr>
        <p:blipFill>
          <a:blip r:embed="rId5"/>
          <a:stretch>
            <a:fillRect/>
          </a:stretch>
        </p:blipFill>
        <p:spPr>
          <a:xfrm>
            <a:off x="535886" y="2360774"/>
            <a:ext cx="428625" cy="266700"/>
          </a:xfrm>
          <a:prstGeom prst="rect">
            <a:avLst/>
          </a:prstGeom>
        </p:spPr>
      </p:pic>
      <p:sp>
        <p:nvSpPr>
          <p:cNvPr id="7" name="Textfeld 6">
            <a:extLst>
              <a:ext uri="{FF2B5EF4-FFF2-40B4-BE49-F238E27FC236}">
                <a16:creationId xmlns:a16="http://schemas.microsoft.com/office/drawing/2014/main" id="{7D4DDE64-EFDF-47FE-998B-7C615E4EE625}"/>
              </a:ext>
            </a:extLst>
          </p:cNvPr>
          <p:cNvSpPr txBox="1"/>
          <p:nvPr/>
        </p:nvSpPr>
        <p:spPr>
          <a:xfrm>
            <a:off x="993912" y="986366"/>
            <a:ext cx="10689204" cy="646331"/>
          </a:xfrm>
          <a:prstGeom prst="rect">
            <a:avLst/>
          </a:prstGeom>
          <a:noFill/>
        </p:spPr>
        <p:txBody>
          <a:bodyPr wrap="square" rtlCol="0">
            <a:spAutoFit/>
          </a:bodyPr>
          <a:lstStyle/>
          <a:p>
            <a:r>
              <a:rPr lang="de-DE" dirty="0"/>
              <a:t>Used to </a:t>
            </a:r>
            <a:r>
              <a:rPr lang="de-DE" dirty="0" err="1"/>
              <a:t>hide</a:t>
            </a:r>
            <a:r>
              <a:rPr lang="de-DE" dirty="0"/>
              <a:t> all </a:t>
            </a:r>
            <a:r>
              <a:rPr lang="de-DE" dirty="0" err="1"/>
              <a:t>annotations</a:t>
            </a:r>
            <a:r>
              <a:rPr lang="de-DE" dirty="0"/>
              <a:t> on a </a:t>
            </a:r>
            <a:r>
              <a:rPr lang="de-DE" dirty="0" err="1"/>
              <a:t>page</a:t>
            </a:r>
            <a:r>
              <a:rPr lang="de-DE" dirty="0"/>
              <a:t>. (You have to </a:t>
            </a:r>
            <a:r>
              <a:rPr lang="de-DE" dirty="0" err="1"/>
              <a:t>be</a:t>
            </a:r>
            <a:r>
              <a:rPr lang="de-DE" dirty="0"/>
              <a:t> in Half </a:t>
            </a:r>
            <a:r>
              <a:rPr lang="de-DE" dirty="0" err="1"/>
              <a:t>of</a:t>
            </a:r>
            <a:r>
              <a:rPr lang="de-DE" dirty="0"/>
              <a:t> </a:t>
            </a:r>
            <a:r>
              <a:rPr lang="de-DE" dirty="0" err="1"/>
              <a:t>Ful</a:t>
            </a:r>
            <a:r>
              <a:rPr lang="de-DE" dirty="0"/>
              <a:t> Menu to </a:t>
            </a:r>
            <a:r>
              <a:rPr lang="de-DE" dirty="0" err="1"/>
              <a:t>see</a:t>
            </a:r>
            <a:r>
              <a:rPr lang="de-DE" dirty="0"/>
              <a:t> </a:t>
            </a:r>
            <a:r>
              <a:rPr lang="de-DE" dirty="0" err="1"/>
              <a:t>this</a:t>
            </a:r>
            <a:r>
              <a:rPr lang="de-DE" dirty="0"/>
              <a:t> </a:t>
            </a:r>
            <a:r>
              <a:rPr lang="de-DE" dirty="0" err="1"/>
              <a:t>icon</a:t>
            </a:r>
            <a:r>
              <a:rPr lang="de-DE" dirty="0"/>
              <a:t>!). Try </a:t>
            </a:r>
            <a:r>
              <a:rPr lang="de-DE" dirty="0" err="1"/>
              <a:t>this</a:t>
            </a:r>
            <a:r>
              <a:rPr lang="de-DE" dirty="0"/>
              <a:t> with </a:t>
            </a:r>
            <a:r>
              <a:rPr lang="de-DE" dirty="0" err="1"/>
              <a:t>page</a:t>
            </a:r>
            <a:r>
              <a:rPr lang="de-DE" dirty="0"/>
              <a:t> 2 in </a:t>
            </a:r>
            <a:r>
              <a:rPr lang="de-DE" dirty="0" err="1"/>
              <a:t>the</a:t>
            </a:r>
            <a:r>
              <a:rPr lang="de-DE" dirty="0"/>
              <a:t> </a:t>
            </a:r>
            <a:r>
              <a:rPr lang="de-DE" dirty="0" err="1"/>
              <a:t>book</a:t>
            </a:r>
            <a:r>
              <a:rPr lang="de-DE" dirty="0"/>
              <a:t> „Grünes Graz“: </a:t>
            </a:r>
            <a:r>
              <a:rPr lang="de-DE" dirty="0">
                <a:hlinkClick r:id="rId6"/>
              </a:rPr>
              <a:t>https://www.nid-library.com/Home/ViewBook/857/2/view</a:t>
            </a:r>
            <a:endParaRPr lang="de-DE" dirty="0"/>
          </a:p>
        </p:txBody>
      </p:sp>
      <p:sp>
        <p:nvSpPr>
          <p:cNvPr id="8" name="Textfeld 7">
            <a:extLst>
              <a:ext uri="{FF2B5EF4-FFF2-40B4-BE49-F238E27FC236}">
                <a16:creationId xmlns:a16="http://schemas.microsoft.com/office/drawing/2014/main" id="{C05952D1-269C-471E-A4D6-D9326F8C52CA}"/>
              </a:ext>
            </a:extLst>
          </p:cNvPr>
          <p:cNvSpPr txBox="1"/>
          <p:nvPr/>
        </p:nvSpPr>
        <p:spPr>
          <a:xfrm>
            <a:off x="1057522" y="2032459"/>
            <a:ext cx="8158039" cy="923330"/>
          </a:xfrm>
          <a:prstGeom prst="rect">
            <a:avLst/>
          </a:prstGeom>
          <a:noFill/>
        </p:spPr>
        <p:txBody>
          <a:bodyPr wrap="square" rtlCol="0">
            <a:spAutoFit/>
          </a:bodyPr>
          <a:lstStyle/>
          <a:p>
            <a:r>
              <a:rPr lang="de-DE" dirty="0"/>
              <a:t>This </a:t>
            </a:r>
            <a:r>
              <a:rPr lang="de-DE" dirty="0" err="1"/>
              <a:t>is</a:t>
            </a:r>
            <a:r>
              <a:rPr lang="de-DE" dirty="0"/>
              <a:t> an important </a:t>
            </a:r>
            <a:r>
              <a:rPr lang="de-DE" dirty="0" err="1"/>
              <a:t>icon</a:t>
            </a:r>
            <a:r>
              <a:rPr lang="de-DE" dirty="0"/>
              <a:t>: </a:t>
            </a:r>
            <a:r>
              <a:rPr lang="de-DE" dirty="0" err="1"/>
              <a:t>Clicking</a:t>
            </a:r>
            <a:r>
              <a:rPr lang="de-DE" dirty="0"/>
              <a:t> at </a:t>
            </a:r>
            <a:r>
              <a:rPr lang="de-DE" dirty="0" err="1"/>
              <a:t>it</a:t>
            </a:r>
            <a:r>
              <a:rPr lang="de-DE" dirty="0"/>
              <a:t> </a:t>
            </a:r>
            <a:r>
              <a:rPr lang="de-DE" dirty="0" err="1"/>
              <a:t>allows</a:t>
            </a:r>
            <a:r>
              <a:rPr lang="de-DE" dirty="0"/>
              <a:t> to make an </a:t>
            </a:r>
            <a:r>
              <a:rPr lang="de-DE" dirty="0" err="1"/>
              <a:t>annotation</a:t>
            </a:r>
            <a:r>
              <a:rPr lang="de-DE" dirty="0"/>
              <a:t> (</a:t>
            </a:r>
            <a:r>
              <a:rPr lang="de-DE" dirty="0" err="1"/>
              <a:t>see</a:t>
            </a:r>
            <a:r>
              <a:rPr lang="de-DE" dirty="0"/>
              <a:t> </a:t>
            </a:r>
            <a:r>
              <a:rPr lang="de-DE" dirty="0" err="1"/>
              <a:t>next</a:t>
            </a:r>
            <a:r>
              <a:rPr lang="de-DE" dirty="0"/>
              <a:t> </a:t>
            </a:r>
            <a:r>
              <a:rPr lang="de-DE" dirty="0" err="1"/>
              <a:t>frame</a:t>
            </a:r>
            <a:r>
              <a:rPr lang="de-DE" dirty="0"/>
              <a:t>). Unless Fancy Annotation </a:t>
            </a:r>
            <a:r>
              <a:rPr lang="de-DE" dirty="0" err="1"/>
              <a:t>is</a:t>
            </a:r>
            <a:r>
              <a:rPr lang="de-DE" dirty="0"/>
              <a:t> </a:t>
            </a:r>
            <a:r>
              <a:rPr lang="de-DE" dirty="0" err="1"/>
              <a:t>selected</a:t>
            </a:r>
            <a:r>
              <a:rPr lang="de-DE" dirty="0"/>
              <a:t>  </a:t>
            </a:r>
            <a:r>
              <a:rPr lang="de-DE" dirty="0" err="1"/>
              <a:t>the</a:t>
            </a:r>
            <a:r>
              <a:rPr lang="de-DE" dirty="0"/>
              <a:t> </a:t>
            </a:r>
            <a:r>
              <a:rPr lang="de-DE" dirty="0" err="1"/>
              <a:t>blue</a:t>
            </a:r>
            <a:r>
              <a:rPr lang="de-DE" dirty="0"/>
              <a:t> </a:t>
            </a:r>
            <a:r>
              <a:rPr lang="de-DE" dirty="0" err="1"/>
              <a:t>outline</a:t>
            </a:r>
            <a:r>
              <a:rPr lang="de-DE" dirty="0"/>
              <a:t> </a:t>
            </a:r>
            <a:r>
              <a:rPr lang="de-DE" dirty="0" err="1"/>
              <a:t>of</a:t>
            </a:r>
            <a:r>
              <a:rPr lang="de-DE" dirty="0"/>
              <a:t> a </a:t>
            </a:r>
            <a:r>
              <a:rPr lang="de-DE" dirty="0" err="1"/>
              <a:t>rectangle</a:t>
            </a:r>
            <a:r>
              <a:rPr lang="de-DE" dirty="0"/>
              <a:t> </a:t>
            </a:r>
            <a:r>
              <a:rPr lang="de-DE" dirty="0" err="1"/>
              <a:t>can</a:t>
            </a:r>
            <a:r>
              <a:rPr lang="de-DE" dirty="0"/>
              <a:t> </a:t>
            </a:r>
            <a:r>
              <a:rPr lang="de-DE" dirty="0" err="1"/>
              <a:t>be</a:t>
            </a:r>
            <a:r>
              <a:rPr lang="de-DE" dirty="0"/>
              <a:t> </a:t>
            </a:r>
            <a:r>
              <a:rPr lang="de-DE" dirty="0" err="1"/>
              <a:t>drawn</a:t>
            </a:r>
            <a:r>
              <a:rPr lang="de-DE" dirty="0"/>
              <a:t> </a:t>
            </a:r>
            <a:r>
              <a:rPr lang="de-DE" b="1" dirty="0" err="1"/>
              <a:t>anywhere</a:t>
            </a:r>
            <a:r>
              <a:rPr lang="de-DE" dirty="0"/>
              <a:t> on </a:t>
            </a:r>
            <a:r>
              <a:rPr lang="de-DE" dirty="0" err="1"/>
              <a:t>the</a:t>
            </a:r>
            <a:r>
              <a:rPr lang="de-DE" dirty="0"/>
              <a:t> screen.</a:t>
            </a:r>
            <a:endParaRPr lang="en-US" dirty="0"/>
          </a:p>
        </p:txBody>
      </p:sp>
      <p:pic>
        <p:nvPicPr>
          <p:cNvPr id="10" name="Grafik 9">
            <a:extLst>
              <a:ext uri="{FF2B5EF4-FFF2-40B4-BE49-F238E27FC236}">
                <a16:creationId xmlns:a16="http://schemas.microsoft.com/office/drawing/2014/main" id="{CBD705A3-1FE3-47B3-AB46-426F119A234E}"/>
              </a:ext>
            </a:extLst>
          </p:cNvPr>
          <p:cNvPicPr>
            <a:picLocks noChangeAspect="1"/>
          </p:cNvPicPr>
          <p:nvPr/>
        </p:nvPicPr>
        <p:blipFill>
          <a:blip r:embed="rId7"/>
          <a:stretch>
            <a:fillRect/>
          </a:stretch>
        </p:blipFill>
        <p:spPr>
          <a:xfrm>
            <a:off x="535886" y="3658999"/>
            <a:ext cx="1600200" cy="342900"/>
          </a:xfrm>
          <a:prstGeom prst="rect">
            <a:avLst/>
          </a:prstGeom>
        </p:spPr>
      </p:pic>
      <p:sp>
        <p:nvSpPr>
          <p:cNvPr id="11" name="Textfeld 10">
            <a:extLst>
              <a:ext uri="{FF2B5EF4-FFF2-40B4-BE49-F238E27FC236}">
                <a16:creationId xmlns:a16="http://schemas.microsoft.com/office/drawing/2014/main" id="{3B0EF85E-4ED2-4BD2-A7BA-43888AA6CB96}"/>
              </a:ext>
            </a:extLst>
          </p:cNvPr>
          <p:cNvSpPr txBox="1"/>
          <p:nvPr/>
        </p:nvSpPr>
        <p:spPr>
          <a:xfrm>
            <a:off x="2375784" y="3504547"/>
            <a:ext cx="7808181" cy="646331"/>
          </a:xfrm>
          <a:prstGeom prst="rect">
            <a:avLst/>
          </a:prstGeom>
          <a:noFill/>
        </p:spPr>
        <p:txBody>
          <a:bodyPr wrap="square" rtlCol="0">
            <a:spAutoFit/>
          </a:bodyPr>
          <a:lstStyle/>
          <a:p>
            <a:r>
              <a:rPr lang="de-DE" dirty="0"/>
              <a:t>Only necessary </a:t>
            </a:r>
            <a:r>
              <a:rPr lang="de-DE" dirty="0" err="1"/>
              <a:t>if</a:t>
            </a:r>
            <a:r>
              <a:rPr lang="de-DE" dirty="0"/>
              <a:t> </a:t>
            </a:r>
            <a:r>
              <a:rPr lang="de-DE" dirty="0" err="1"/>
              <a:t>annotation</a:t>
            </a:r>
            <a:r>
              <a:rPr lang="de-DE" dirty="0"/>
              <a:t> </a:t>
            </a:r>
            <a:r>
              <a:rPr lang="de-DE" dirty="0" err="1"/>
              <a:t>shape</a:t>
            </a:r>
            <a:r>
              <a:rPr lang="de-DE" dirty="0"/>
              <a:t> </a:t>
            </a:r>
            <a:r>
              <a:rPr lang="de-DE" dirty="0" err="1"/>
              <a:t>or</a:t>
            </a:r>
            <a:r>
              <a:rPr lang="de-DE" dirty="0"/>
              <a:t> </a:t>
            </a:r>
            <a:r>
              <a:rPr lang="de-DE" dirty="0" err="1"/>
              <a:t>colour</a:t>
            </a:r>
            <a:r>
              <a:rPr lang="de-DE" dirty="0"/>
              <a:t> </a:t>
            </a:r>
            <a:r>
              <a:rPr lang="de-DE" dirty="0" err="1"/>
              <a:t>shoud</a:t>
            </a:r>
            <a:r>
              <a:rPr lang="de-DE" dirty="0"/>
              <a:t> </a:t>
            </a:r>
            <a:r>
              <a:rPr lang="de-DE" dirty="0" err="1"/>
              <a:t>be</a:t>
            </a:r>
            <a:r>
              <a:rPr lang="de-DE" dirty="0"/>
              <a:t> different from </a:t>
            </a:r>
            <a:r>
              <a:rPr lang="de-DE" dirty="0" err="1"/>
              <a:t>thin</a:t>
            </a:r>
            <a:r>
              <a:rPr lang="de-DE" dirty="0"/>
              <a:t> </a:t>
            </a:r>
            <a:r>
              <a:rPr lang="de-DE" dirty="0" err="1"/>
              <a:t>bluish</a:t>
            </a:r>
            <a:r>
              <a:rPr lang="de-DE" dirty="0"/>
              <a:t> </a:t>
            </a:r>
            <a:r>
              <a:rPr lang="de-DE" dirty="0" err="1"/>
              <a:t>outline</a:t>
            </a:r>
            <a:r>
              <a:rPr lang="de-DE" dirty="0"/>
              <a:t>  </a:t>
            </a:r>
            <a:r>
              <a:rPr lang="de-DE" dirty="0" err="1"/>
              <a:t>of</a:t>
            </a:r>
            <a:r>
              <a:rPr lang="de-DE" dirty="0"/>
              <a:t> a </a:t>
            </a:r>
            <a:r>
              <a:rPr lang="de-DE" dirty="0" err="1"/>
              <a:t>rectangle</a:t>
            </a:r>
            <a:r>
              <a:rPr lang="de-DE" dirty="0"/>
              <a:t> </a:t>
            </a:r>
            <a:r>
              <a:rPr lang="de-DE" dirty="0" err="1"/>
              <a:t>as</a:t>
            </a:r>
            <a:r>
              <a:rPr lang="de-DE" dirty="0"/>
              <a:t> </a:t>
            </a:r>
            <a:r>
              <a:rPr lang="de-DE" dirty="0" err="1"/>
              <a:t>shown</a:t>
            </a:r>
            <a:r>
              <a:rPr lang="de-DE" dirty="0"/>
              <a:t> on </a:t>
            </a:r>
            <a:r>
              <a:rPr lang="de-DE" dirty="0" err="1"/>
              <a:t>cover</a:t>
            </a:r>
            <a:r>
              <a:rPr lang="de-DE" dirty="0"/>
              <a:t> </a:t>
            </a:r>
            <a:r>
              <a:rPr lang="de-DE" dirty="0" err="1"/>
              <a:t>page</a:t>
            </a:r>
            <a:r>
              <a:rPr lang="de-DE" dirty="0"/>
              <a:t> </a:t>
            </a:r>
            <a:r>
              <a:rPr lang="de-DE" dirty="0" err="1"/>
              <a:t>of</a:t>
            </a:r>
            <a:r>
              <a:rPr lang="de-DE" dirty="0"/>
              <a:t> </a:t>
            </a:r>
            <a:r>
              <a:rPr lang="de-DE" dirty="0" err="1"/>
              <a:t>the</a:t>
            </a:r>
            <a:r>
              <a:rPr lang="de-DE" dirty="0"/>
              <a:t> </a:t>
            </a:r>
            <a:r>
              <a:rPr lang="de-DE" dirty="0" err="1"/>
              <a:t>journal</a:t>
            </a:r>
            <a:r>
              <a:rPr lang="de-DE" dirty="0"/>
              <a:t> </a:t>
            </a:r>
            <a:r>
              <a:rPr lang="de-DE" dirty="0" err="1"/>
              <a:t>we</a:t>
            </a:r>
            <a:r>
              <a:rPr lang="de-DE" dirty="0"/>
              <a:t> looked at</a:t>
            </a:r>
            <a:endParaRPr lang="en-US" dirty="0"/>
          </a:p>
        </p:txBody>
      </p:sp>
      <p:pic>
        <p:nvPicPr>
          <p:cNvPr id="12" name="Grafik 11">
            <a:extLst>
              <a:ext uri="{FF2B5EF4-FFF2-40B4-BE49-F238E27FC236}">
                <a16:creationId xmlns:a16="http://schemas.microsoft.com/office/drawing/2014/main" id="{19037B5E-427F-42BE-ACF8-7828C66BB14F}"/>
              </a:ext>
            </a:extLst>
          </p:cNvPr>
          <p:cNvPicPr>
            <a:picLocks noChangeAspect="1"/>
          </p:cNvPicPr>
          <p:nvPr/>
        </p:nvPicPr>
        <p:blipFill>
          <a:blip r:embed="rId8"/>
          <a:stretch>
            <a:fillRect/>
          </a:stretch>
        </p:blipFill>
        <p:spPr>
          <a:xfrm>
            <a:off x="508884" y="4611611"/>
            <a:ext cx="1866900" cy="1121768"/>
          </a:xfrm>
          <a:prstGeom prst="rect">
            <a:avLst/>
          </a:prstGeom>
        </p:spPr>
      </p:pic>
      <p:sp>
        <p:nvSpPr>
          <p:cNvPr id="13" name="Textfeld 12">
            <a:extLst>
              <a:ext uri="{FF2B5EF4-FFF2-40B4-BE49-F238E27FC236}">
                <a16:creationId xmlns:a16="http://schemas.microsoft.com/office/drawing/2014/main" id="{AD2AAD4A-A3C9-462A-9A49-3C5A0DC51327}"/>
              </a:ext>
            </a:extLst>
          </p:cNvPr>
          <p:cNvSpPr txBox="1"/>
          <p:nvPr/>
        </p:nvSpPr>
        <p:spPr>
          <a:xfrm>
            <a:off x="2441050" y="4572330"/>
            <a:ext cx="5915770" cy="1200329"/>
          </a:xfrm>
          <a:prstGeom prst="rect">
            <a:avLst/>
          </a:prstGeom>
          <a:noFill/>
        </p:spPr>
        <p:txBody>
          <a:bodyPr wrap="square" rtlCol="0">
            <a:spAutoFit/>
          </a:bodyPr>
          <a:lstStyle/>
          <a:p>
            <a:r>
              <a:rPr lang="de-DE" dirty="0"/>
              <a:t>Try </a:t>
            </a:r>
            <a:r>
              <a:rPr lang="de-DE" dirty="0" err="1"/>
              <a:t>it</a:t>
            </a:r>
            <a:endParaRPr lang="de-DE" dirty="0"/>
          </a:p>
          <a:p>
            <a:r>
              <a:rPr lang="de-DE" dirty="0" err="1"/>
              <a:t>Discussed</a:t>
            </a:r>
            <a:r>
              <a:rPr lang="de-DE" dirty="0"/>
              <a:t> before: Floating </a:t>
            </a:r>
            <a:r>
              <a:rPr lang="de-DE" dirty="0" err="1"/>
              <a:t>ToC</a:t>
            </a:r>
            <a:endParaRPr lang="de-DE" dirty="0"/>
          </a:p>
          <a:p>
            <a:r>
              <a:rPr lang="de-DE" dirty="0" err="1"/>
              <a:t>Discussed</a:t>
            </a:r>
            <a:r>
              <a:rPr lang="de-DE" dirty="0"/>
              <a:t> before: Search</a:t>
            </a:r>
          </a:p>
          <a:p>
            <a:r>
              <a:rPr lang="de-DE" dirty="0"/>
              <a:t>Some </a:t>
            </a:r>
            <a:r>
              <a:rPr lang="de-DE" dirty="0" err="1"/>
              <a:t>possibley</a:t>
            </a:r>
            <a:r>
              <a:rPr lang="de-DE" dirty="0"/>
              <a:t> </a:t>
            </a:r>
            <a:r>
              <a:rPr lang="de-DE" dirty="0" err="1"/>
              <a:t>helpful</a:t>
            </a:r>
            <a:r>
              <a:rPr lang="de-DE" dirty="0"/>
              <a:t> inforamtion</a:t>
            </a:r>
            <a:endParaRPr lang="en-US" dirty="0"/>
          </a:p>
        </p:txBody>
      </p:sp>
    </p:spTree>
    <p:extLst>
      <p:ext uri="{BB962C8B-B14F-4D97-AF65-F5344CB8AC3E}">
        <p14:creationId xmlns:p14="http://schemas.microsoft.com/office/powerpoint/2010/main" val="330099355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2191</Words>
  <Application>Microsoft Office PowerPoint</Application>
  <PresentationFormat>Breitbild</PresentationFormat>
  <Paragraphs>121</Paragraphs>
  <Slides>15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Calibri Light</vt:lpstr>
      <vt:lpstr>Office</vt:lpstr>
      <vt:lpstr>Advances in IT should be used to change how digital libraries are used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Advances in IT should be used to change how digital libraries are used</dc:title>
  <dc:creator>Hermann Maurer</dc:creator>
  <cp:lastModifiedBy>Hermann Maurer</cp:lastModifiedBy>
  <cp:revision>47</cp:revision>
  <dcterms:created xsi:type="dcterms:W3CDTF">2024-11-11T14:01:17Z</dcterms:created>
  <dcterms:modified xsi:type="dcterms:W3CDTF">2024-11-14T14:04:04Z</dcterms:modified>
</cp:coreProperties>
</file>