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9" r:id="rId4"/>
    <p:sldId id="262" r:id="rId5"/>
    <p:sldId id="267" r:id="rId6"/>
    <p:sldId id="258" r:id="rId7"/>
    <p:sldId id="263" r:id="rId8"/>
    <p:sldId id="260" r:id="rId9"/>
    <p:sldId id="261" r:id="rId10"/>
    <p:sldId id="265" r:id="rId11"/>
  </p:sldIdLst>
  <p:sldSz cx="12195175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5" autoAdjust="0"/>
    <p:restoredTop sz="94928" autoAdjust="0"/>
  </p:normalViewPr>
  <p:slideViewPr>
    <p:cSldViewPr>
      <p:cViewPr>
        <p:scale>
          <a:sx n="100" d="100"/>
          <a:sy n="100" d="100"/>
        </p:scale>
        <p:origin x="-246" y="-114"/>
      </p:cViewPr>
      <p:guideLst>
        <p:guide orient="horz" pos="2160"/>
        <p:guide pos="384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E4394A-3F12-41CF-8EC4-906D9DA1A090}" type="datetimeFigureOut">
              <a:rPr lang="de-AT" smtClean="0"/>
              <a:pPr/>
              <a:t>04.04.2018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52B8FD-5CC4-4988-AAA8-E22EE9B67BF6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355200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52B8FD-5CC4-4988-AAA8-E22EE9B67BF6}" type="slidenum">
              <a:rPr lang="de-AT" smtClean="0"/>
              <a:pPr/>
              <a:t>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841864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52B8FD-5CC4-4988-AAA8-E22EE9B67BF6}" type="slidenum">
              <a:rPr lang="de-AT" smtClean="0"/>
              <a:pPr/>
              <a:t>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11745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638" y="2130426"/>
            <a:ext cx="10365899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29276" y="3886200"/>
            <a:ext cx="8536623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F3214-5F69-4388-A0C0-C3003BDBA269}" type="datetimeFigureOut">
              <a:rPr lang="de-AT" smtClean="0"/>
              <a:pPr/>
              <a:t>04.04.2018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3E4C4-38ED-4E15-AAC8-3EE272168892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F3214-5F69-4388-A0C0-C3003BDBA269}" type="datetimeFigureOut">
              <a:rPr lang="de-AT" smtClean="0"/>
              <a:pPr/>
              <a:t>04.04.2018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3E4C4-38ED-4E15-AAC8-3EE272168892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841502" y="274639"/>
            <a:ext cx="2743914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759" y="274639"/>
            <a:ext cx="802849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F3214-5F69-4388-A0C0-C3003BDBA269}" type="datetimeFigureOut">
              <a:rPr lang="de-AT" smtClean="0"/>
              <a:pPr/>
              <a:t>04.04.2018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3E4C4-38ED-4E15-AAC8-3EE272168892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F3214-5F69-4388-A0C0-C3003BDBA269}" type="datetimeFigureOut">
              <a:rPr lang="de-AT" smtClean="0"/>
              <a:pPr/>
              <a:t>04.04.2018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3E4C4-38ED-4E15-AAC8-3EE272168892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335" y="4406901"/>
            <a:ext cx="10365899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335" y="2906713"/>
            <a:ext cx="10365899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F3214-5F69-4388-A0C0-C3003BDBA269}" type="datetimeFigureOut">
              <a:rPr lang="de-AT" smtClean="0"/>
              <a:pPr/>
              <a:t>04.04.2018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3E4C4-38ED-4E15-AAC8-3EE272168892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759" y="1600201"/>
            <a:ext cx="538620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9214" y="1600201"/>
            <a:ext cx="538620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F3214-5F69-4388-A0C0-C3003BDBA269}" type="datetimeFigureOut">
              <a:rPr lang="de-AT" smtClean="0"/>
              <a:pPr/>
              <a:t>04.04.2018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3E4C4-38ED-4E15-AAC8-3EE272168892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759" y="1535113"/>
            <a:ext cx="538832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759" y="2174875"/>
            <a:ext cx="53883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4980" y="1535113"/>
            <a:ext cx="539043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4980" y="2174875"/>
            <a:ext cx="539043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F3214-5F69-4388-A0C0-C3003BDBA269}" type="datetimeFigureOut">
              <a:rPr lang="de-AT" smtClean="0"/>
              <a:pPr/>
              <a:t>04.04.2018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3E4C4-38ED-4E15-AAC8-3EE272168892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F3214-5F69-4388-A0C0-C3003BDBA269}" type="datetimeFigureOut">
              <a:rPr lang="de-AT" smtClean="0"/>
              <a:pPr/>
              <a:t>04.04.2018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3E4C4-38ED-4E15-AAC8-3EE272168892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F3214-5F69-4388-A0C0-C3003BDBA269}" type="datetimeFigureOut">
              <a:rPr lang="de-AT" smtClean="0"/>
              <a:pPr/>
              <a:t>04.04.2018</a:t>
            </a:fld>
            <a:endParaRPr lang="de-AT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3E4C4-38ED-4E15-AAC8-3EE272168892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759" y="273050"/>
            <a:ext cx="401212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67974" y="273051"/>
            <a:ext cx="681744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759" y="1435101"/>
            <a:ext cx="401212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F3214-5F69-4388-A0C0-C3003BDBA269}" type="datetimeFigureOut">
              <a:rPr lang="de-AT" smtClean="0"/>
              <a:pPr/>
              <a:t>04.04.2018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3E4C4-38ED-4E15-AAC8-3EE272168892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90340" y="4800600"/>
            <a:ext cx="731710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90340" y="612775"/>
            <a:ext cx="731710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90340" y="5367338"/>
            <a:ext cx="731710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F3214-5F69-4388-A0C0-C3003BDBA269}" type="datetimeFigureOut">
              <a:rPr lang="de-AT" smtClean="0"/>
              <a:pPr/>
              <a:t>04.04.2018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3E4C4-38ED-4E15-AAC8-3EE272168892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09759" y="274638"/>
            <a:ext cx="1097565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759" y="1600201"/>
            <a:ext cx="1097565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09759" y="6356351"/>
            <a:ext cx="28455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BF3214-5F69-4388-A0C0-C3003BDBA269}" type="datetimeFigureOut">
              <a:rPr lang="de-AT" smtClean="0"/>
              <a:pPr/>
              <a:t>04.04.2018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166685" y="6356351"/>
            <a:ext cx="38618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739875" y="6356351"/>
            <a:ext cx="28455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63E4C4-38ED-4E15-AAC8-3EE272168892}" type="slidenum">
              <a:rPr lang="de-AT" smtClean="0"/>
              <a:pPr/>
              <a:t>‹Nr.›</a:t>
            </a:fld>
            <a:endParaRPr lang="de-A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ustria-forum.org/af/Heimatlexikon/Aufsteirern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jpeg"/><Relationship Id="rId4" Type="http://schemas.openxmlformats.org/officeDocument/2006/relationships/hyperlink" Target="https://www.flickr.com/photos/jakobhuerner/3937157902/in/photolist-6ZUXSN-pfMyct-oYzfP8-6ZUYYo-aoTcSL-pe2xzW-aoVaoa-6ZQWuB-aoTkNJ-oVPheK-6ZQVnD-6ZUVQo-aoTnaf-aoXXbG-oYzhp2-aoT9Jh-6ZV1ry-8zZQfP-aoTio7-pg4oR6-aoTmBE-aoTbZC-pg2pGf-aoQw5z-oYzhbB-aoQrVk-aoQyKn-aoThCJ-aoTcbE-aoQx6k-aoV7J8-aoT6xY-aoQmKV-aoQqii-aoTkw3-aoTgzj-pd3F3a-aoQA5a-aoQtoZ-aoTcrw-aoTmpS-aoTi6W-aoV8qv-aoToeQ-C763MW-BbYTqB-aoQCXR-aoQCLT-pdhwt9-aoT6Jd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austria-forum.org/af/AEIOU/Graz_La_Strada" TargetMode="External"/><Relationship Id="rId2" Type="http://schemas.openxmlformats.org/officeDocument/2006/relationships/hyperlink" Target="https://www.flickr.com/photos/thomaspeklak/2187710721/in/photolist-4kjAbn-4kjn5c-okMVRs-4kowLo-oDmjKd-cSYncb-4koCPY-4kjQ1x-oC5ahG-4koSh3-okNfEs-oBSYea-oiCotC-oiCBWP-oiCByz-ozRqYB-oiCHgA-oBSWbT-4kjyc2-4koDyd-4koBpG-4kjRSv-oCg1bb-4kjAVZ-waBQtd-4koznY-x6SJZ1-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austria-forum.org/af/Wissenssammlungen/Damals_in_der_Steiermark/Fasching_in_Graz" TargetMode="External"/><Relationship Id="rId2" Type="http://schemas.openxmlformats.org/officeDocument/2006/relationships/hyperlink" Target="https://austria-forum.org/af/Heimatlexikon/Grazer_Faschin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g"/><Relationship Id="rId5" Type="http://schemas.openxmlformats.org/officeDocument/2006/relationships/image" Target="../media/image2.jpg"/><Relationship Id="rId4" Type="http://schemas.openxmlformats.org/officeDocument/2006/relationships/hyperlink" Target="https://www.flickr.com/photos/info-graz/16402031918/in/photolist-SvuHys-B4yQU-B4zpz-rgSUpS-rgWi5i-DTf7RX-D56C5P-B4z3B-qZpHjU-B4zmL-reD4Ww-B4yZR-qZoGF9-qZoGDL-qjXwDE-reD4TA-B4yLr-rgQ6W4-qjXwCN-DR1PiQ-xTao5a-xA1u78-xRDTgd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info-graz/19234648881/in/photolist-WeCLKx-XfWg2T-XfWeBi-viGzta-vhR8L7-WRYfim-XdaCPU-o2n69x-o2n6tk-XfWeG8-Xt11g4-Xt13Pa-oiRx28-XdaCeA-oiPjwj-o2n86Y-WcdemG-Xp4EeC-WeCUKF-Wcd9Zf-WeCMC4-o2mPTU-Xt12sn-WeCUXp-WcddXA-Wcd9Lj-Xt13F4-Xp" TargetMode="External"/><Relationship Id="rId2" Type="http://schemas.openxmlformats.org/officeDocument/2006/relationships/hyperlink" Target="https://austria-forum.org/af/Heimatlexikon/styriarte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austria-forum.org/af/AustriaWiki/Steirischer_Herbst" TargetMode="External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hyperlink" Target="https://www.flickr.com/photos/international-festival/1392206725/" TargetMode="External"/><Relationship Id="rId4" Type="http://schemas.openxmlformats.org/officeDocument/2006/relationships/hyperlink" Target="https://austria-forum.org/af/Wissenssammlungen/Damals_in_der_Steiermark/steirischer_herbst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austria-forum.org/af/AEIOU/Graz_Lange_Tafel" TargetMode="External"/><Relationship Id="rId2" Type="http://schemas.openxmlformats.org/officeDocument/2006/relationships/hyperlink" Target="https://www.graztourismus.at/de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holdinggraz/30213032591/in/photolist-N2PFZ2-M5mSVr-MzQeMA-podxq4-MUrQAg-MUrMfZ-MUrP9P-pofYvQ-pogEPK-pogEUz-pogESR-oHUuAz-pogELt-poiCJS-djvvHz-djvyLT-djvtkW-djvt8v-gKTJ6E-gKUqdv-gKTwaq-gKTBwg-gKTP8J-qbdkyh-pogF7t-djvygk-djvtQJ-55Xr6L-gKTzGp-gKTA8d-gKTFMF-gKTzJh-gKTw3E-gKTA47-gKTFqZ-gKUtKa-gKTxtY-gKTu8Z-gKTDuV-gKTuVF-gKUG98-gKTzhA-gKTwda-gKUEeg-gKTxPf-gKUBQ8-gKUDQa-gKTDSs-djvwk4-djvz8p" TargetMode="External"/><Relationship Id="rId2" Type="http://schemas.openxmlformats.org/officeDocument/2006/relationships/hyperlink" Target="https://austria-forum.org/af/AustriaWiki/Graz-Marathon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austria-forum.org/af/Wissenssammlungen/Essays/Architektur-ISG/Neue_Grazer_Stadthalle" TargetMode="External"/><Relationship Id="rId7" Type="http://schemas.openxmlformats.org/officeDocument/2006/relationships/image" Target="../media/image9.jpg"/><Relationship Id="rId2" Type="http://schemas.openxmlformats.org/officeDocument/2006/relationships/hyperlink" Target="https://austria-forum.org/af/Wissenssammlungen/Essays/Architektur-ISG/Holzbasilika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de.wikipedia.org/wiki/Grazer_Herbstmesse" TargetMode="External"/><Relationship Id="rId5" Type="http://schemas.openxmlformats.org/officeDocument/2006/relationships/hyperlink" Target="https://austria-forum.org/af/Wissenssammlungen/Damals_in_der_Steiermark/Grazer_Messe_1909" TargetMode="External"/><Relationship Id="rId4" Type="http://schemas.openxmlformats.org/officeDocument/2006/relationships/hyperlink" Target="https://austria-forum.org/af/Wissenssammlungen/Damals_in_der_Steiermark/Anno_1906_begann_das_Volksfest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austria-forum.org/af/AustriaWiki/Diagonale_(Filmfestival)" TargetMode="External"/><Relationship Id="rId2" Type="http://schemas.openxmlformats.org/officeDocument/2006/relationships/hyperlink" Target="http://www.diagonale.at/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austria-forum.org/af/AEIOU/Graz_Bauernbundball" TargetMode="External"/><Relationship Id="rId2" Type="http://schemas.openxmlformats.org/officeDocument/2006/relationships/hyperlink" Target="https://www.flickr.com/photos/info-graz/16511275126/in/photolist-9piKAQ-9pfGvF-9pfGDT-9pfGJV-9pfGU6-rcfszG-rccaWB-rccaWX-qfk6zs-ra3AG3-rcfsxs-rcm2SM-ra3ARm-qfk6HJ-qUKZ35-rccaZH-qUV84B-rcfsAJ-qUM6rs-qUV84r-qUKZ3q-qUKYTC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feld 12"/>
          <p:cNvSpPr txBox="1"/>
          <p:nvPr/>
        </p:nvSpPr>
        <p:spPr>
          <a:xfrm>
            <a:off x="624979" y="5328940"/>
            <a:ext cx="1202533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800" dirty="0" smtClean="0">
                <a:cs typeface="Times New Roman" pitchFamily="18" charset="0"/>
              </a:rPr>
              <a:t>Die ganze Stadt ist Bühne beim </a:t>
            </a:r>
            <a:r>
              <a:rPr lang="de-AT" sz="2800" dirty="0" err="1" smtClean="0">
                <a:cs typeface="Times New Roman" pitchFamily="18" charset="0"/>
              </a:rPr>
              <a:t>Aufsteirern</a:t>
            </a:r>
            <a:r>
              <a:rPr lang="de-AT" sz="2800" dirty="0">
                <a:cs typeface="Times New Roman" pitchFamily="18" charset="0"/>
              </a:rPr>
              <a:t>:</a:t>
            </a:r>
            <a:r>
              <a:rPr lang="de-AT" sz="2800" dirty="0" smtClean="0">
                <a:cs typeface="Times New Roman" pitchFamily="18" charset="0"/>
              </a:rPr>
              <a:t> </a:t>
            </a:r>
          </a:p>
          <a:p>
            <a:r>
              <a:rPr lang="de-AT" sz="2800" dirty="0" smtClean="0"/>
              <a:t>die </a:t>
            </a:r>
            <a:r>
              <a:rPr lang="de-AT" sz="2800" dirty="0"/>
              <a:t>steirische </a:t>
            </a:r>
            <a:r>
              <a:rPr lang="de-AT" sz="2800" dirty="0" smtClean="0"/>
              <a:t>Volkskultur ist </a:t>
            </a:r>
            <a:r>
              <a:rPr lang="de-AT" sz="2800" dirty="0"/>
              <a:t>traditionsbewusst, originell und </a:t>
            </a:r>
            <a:r>
              <a:rPr lang="de-AT" sz="2800" dirty="0" smtClean="0"/>
              <a:t>modern. </a:t>
            </a:r>
          </a:p>
          <a:p>
            <a:r>
              <a:rPr lang="de-AT" sz="2800" dirty="0" smtClean="0">
                <a:latin typeface="+mj-lt"/>
                <a:cs typeface="Times New Roman" pitchFamily="18" charset="0"/>
                <a:hlinkClick r:id="rId3"/>
              </a:rPr>
              <a:t>Zum Beitrag</a:t>
            </a:r>
            <a:r>
              <a:rPr lang="de-AT" sz="2800" dirty="0" smtClean="0">
                <a:latin typeface="+mj-lt"/>
                <a:cs typeface="Times New Roman" pitchFamily="18" charset="0"/>
              </a:rPr>
              <a:t> (Heimatlexikon)</a:t>
            </a:r>
          </a:p>
          <a:p>
            <a:endParaRPr lang="de-AT" dirty="0"/>
          </a:p>
        </p:txBody>
      </p:sp>
      <p:sp>
        <p:nvSpPr>
          <p:cNvPr id="14" name="Textfeld 13"/>
          <p:cNvSpPr txBox="1"/>
          <p:nvPr/>
        </p:nvSpPr>
        <p:spPr>
          <a:xfrm>
            <a:off x="696987" y="26715"/>
            <a:ext cx="52085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800" b="1" dirty="0" err="1" smtClean="0">
                <a:latin typeface="+mj-lt"/>
                <a:cs typeface="Times New Roman" pitchFamily="18" charset="0"/>
              </a:rPr>
              <a:t>Aufsteirern</a:t>
            </a:r>
            <a:endParaRPr lang="de-AT" sz="2800" b="1" dirty="0">
              <a:latin typeface="+mj-lt"/>
              <a:cs typeface="Times New Roman" pitchFamily="18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4751097" y="242158"/>
            <a:ext cx="50898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400" dirty="0" smtClean="0"/>
              <a:t>Foto:  </a:t>
            </a:r>
            <a:r>
              <a:rPr lang="de-AT" sz="1400" dirty="0" smtClean="0">
                <a:hlinkClick r:id="rId4"/>
              </a:rPr>
              <a:t>Jakob </a:t>
            </a:r>
            <a:r>
              <a:rPr lang="de-AT" sz="1400" dirty="0" err="1">
                <a:hlinkClick r:id="rId4"/>
              </a:rPr>
              <a:t>Hürner</a:t>
            </a:r>
            <a:r>
              <a:rPr lang="de-AT" sz="1400" dirty="0">
                <a:hlinkClick r:id="rId4"/>
              </a:rPr>
              <a:t> </a:t>
            </a:r>
            <a:r>
              <a:rPr lang="de-AT" sz="1400" dirty="0" smtClean="0">
                <a:hlinkClick r:id="rId4"/>
              </a:rPr>
              <a:t>/</a:t>
            </a:r>
            <a:r>
              <a:rPr lang="de-AT" sz="1400" dirty="0" smtClean="0"/>
              <a:t> </a:t>
            </a:r>
            <a:r>
              <a:rPr lang="de-AT" sz="1400" dirty="0" err="1" smtClean="0"/>
              <a:t>flickr</a:t>
            </a:r>
            <a:r>
              <a:rPr lang="de-AT" sz="1400" dirty="0" smtClean="0">
                <a:hlinkClick r:id="rId4"/>
              </a:rPr>
              <a:t> </a:t>
            </a:r>
            <a:r>
              <a:rPr lang="de-AT" sz="1400" dirty="0" smtClean="0"/>
              <a:t>unter CC-</a:t>
            </a:r>
            <a:r>
              <a:rPr lang="de-AT" sz="1400" dirty="0" err="1" smtClean="0"/>
              <a:t>By</a:t>
            </a:r>
            <a:r>
              <a:rPr lang="de-AT" sz="1400" dirty="0" smtClean="0"/>
              <a:t>-NC-ND 2.0</a:t>
            </a:r>
            <a:endParaRPr lang="de-AT" sz="1400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14" b="8195"/>
          <a:stretch/>
        </p:blipFill>
        <p:spPr>
          <a:xfrm>
            <a:off x="1274067" y="618068"/>
            <a:ext cx="9144000" cy="47108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431484" y="-27384"/>
            <a:ext cx="20807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800" b="1" dirty="0" smtClean="0"/>
              <a:t>La </a:t>
            </a:r>
            <a:r>
              <a:rPr lang="de-AT" sz="2800" b="1" dirty="0" err="1" smtClean="0"/>
              <a:t>Strada</a:t>
            </a:r>
            <a:endParaRPr lang="de-AT" sz="2800" b="1" dirty="0"/>
          </a:p>
        </p:txBody>
      </p:sp>
      <p:sp>
        <p:nvSpPr>
          <p:cNvPr id="10" name="Textfeld 9"/>
          <p:cNvSpPr txBox="1"/>
          <p:nvPr/>
        </p:nvSpPr>
        <p:spPr>
          <a:xfrm>
            <a:off x="8306408" y="188641"/>
            <a:ext cx="27096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400" dirty="0" smtClean="0"/>
              <a:t>Foto: </a:t>
            </a:r>
            <a:r>
              <a:rPr lang="de-AT" sz="1400" dirty="0" smtClean="0">
                <a:hlinkClick r:id="rId2"/>
              </a:rPr>
              <a:t>Thomas </a:t>
            </a:r>
            <a:r>
              <a:rPr lang="de-AT" sz="1400" dirty="0" err="1" smtClean="0">
                <a:hlinkClick r:id="rId2"/>
              </a:rPr>
              <a:t>Peklak</a:t>
            </a:r>
            <a:r>
              <a:rPr lang="de-AT" sz="1400" dirty="0" smtClean="0">
                <a:hlinkClick r:id="rId2"/>
              </a:rPr>
              <a:t> / </a:t>
            </a:r>
            <a:r>
              <a:rPr lang="de-AT" sz="1400" dirty="0" err="1" smtClean="0">
                <a:hlinkClick r:id="rId2"/>
              </a:rPr>
              <a:t>flickr</a:t>
            </a:r>
            <a:r>
              <a:rPr lang="de-AT" sz="1400" dirty="0" smtClean="0"/>
              <a:t> (2004)</a:t>
            </a:r>
            <a:endParaRPr lang="de-AT" sz="1400" dirty="0"/>
          </a:p>
        </p:txBody>
      </p:sp>
      <p:sp>
        <p:nvSpPr>
          <p:cNvPr id="12" name="Textfeld 11"/>
          <p:cNvSpPr txBox="1"/>
          <p:nvPr/>
        </p:nvSpPr>
        <p:spPr>
          <a:xfrm>
            <a:off x="239411" y="5616242"/>
            <a:ext cx="117163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800" dirty="0" smtClean="0"/>
              <a:t>Das 9-tägige internationale Straßen- und Figurentheater-Festival findet jedes Jahr im August statt.</a:t>
            </a:r>
            <a:endParaRPr lang="de-AT" sz="2800" dirty="0"/>
          </a:p>
        </p:txBody>
      </p:sp>
      <p:sp>
        <p:nvSpPr>
          <p:cNvPr id="13" name="Textfeld 12"/>
          <p:cNvSpPr txBox="1"/>
          <p:nvPr/>
        </p:nvSpPr>
        <p:spPr>
          <a:xfrm>
            <a:off x="3433291" y="6047129"/>
            <a:ext cx="27528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400" dirty="0" smtClean="0">
                <a:hlinkClick r:id="rId3"/>
              </a:rPr>
              <a:t>Zum Beitrag</a:t>
            </a:r>
            <a:r>
              <a:rPr lang="de-AT" sz="2400" dirty="0" smtClean="0"/>
              <a:t> (AEIOU)</a:t>
            </a:r>
            <a:endParaRPr lang="de-AT" sz="2400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77" b="9155"/>
          <a:stretch/>
        </p:blipFill>
        <p:spPr>
          <a:xfrm>
            <a:off x="862933" y="495836"/>
            <a:ext cx="10153128" cy="49547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275254" y="116633"/>
            <a:ext cx="117066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800" b="1" dirty="0" smtClean="0">
                <a:latin typeface="+mj-lt"/>
                <a:cs typeface="Times New Roman" pitchFamily="18" charset="0"/>
              </a:rPr>
              <a:t>Fasching in Graz</a:t>
            </a:r>
            <a:endParaRPr lang="de-DE" sz="2800" b="1" dirty="0" smtClean="0">
              <a:latin typeface="+mj-lt"/>
              <a:cs typeface="Times New Roman" pitchFamily="18" charset="0"/>
            </a:endParaRPr>
          </a:p>
          <a:p>
            <a:endParaRPr lang="de-AT" sz="2800" dirty="0"/>
          </a:p>
        </p:txBody>
      </p:sp>
      <p:sp>
        <p:nvSpPr>
          <p:cNvPr id="7" name="Textfeld 6"/>
          <p:cNvSpPr txBox="1"/>
          <p:nvPr/>
        </p:nvSpPr>
        <p:spPr>
          <a:xfrm>
            <a:off x="227237" y="600581"/>
            <a:ext cx="1180271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800" dirty="0" smtClean="0"/>
              <a:t>Der Grazer </a:t>
            </a:r>
            <a:r>
              <a:rPr lang="de-AT" sz="2800" dirty="0"/>
              <a:t>Faschingszug </a:t>
            </a:r>
            <a:r>
              <a:rPr lang="de-AT" sz="2800" dirty="0" smtClean="0"/>
              <a:t>findet jährlich in </a:t>
            </a:r>
            <a:r>
              <a:rPr lang="de-AT" sz="2800" dirty="0"/>
              <a:t>der Innenstadt </a:t>
            </a:r>
            <a:r>
              <a:rPr lang="de-AT" sz="2800" dirty="0" smtClean="0"/>
              <a:t>statt. Etwas </a:t>
            </a:r>
            <a:r>
              <a:rPr lang="de-AT" sz="2800" dirty="0"/>
              <a:t>mehr als 50 </a:t>
            </a:r>
            <a:r>
              <a:rPr lang="de-AT" sz="2800" dirty="0" smtClean="0"/>
              <a:t>Jahre </a:t>
            </a:r>
            <a:r>
              <a:rPr lang="de-AT" sz="2800" dirty="0"/>
              <a:t>ist es her, als eine regionale </a:t>
            </a:r>
            <a:r>
              <a:rPr lang="de-AT" sz="2800" dirty="0" smtClean="0"/>
              <a:t>Zeitung </a:t>
            </a:r>
            <a:r>
              <a:rPr lang="de-AT" sz="2800" dirty="0"/>
              <a:t>den Grazer </a:t>
            </a:r>
            <a:r>
              <a:rPr lang="de-AT" sz="2800" dirty="0" smtClean="0"/>
              <a:t>Fasching </a:t>
            </a:r>
            <a:r>
              <a:rPr lang="de-AT" sz="2800" dirty="0"/>
              <a:t>zum Leben erweckte</a:t>
            </a:r>
            <a:r>
              <a:rPr lang="de-AT" sz="2800" dirty="0" smtClean="0"/>
              <a:t>.</a:t>
            </a:r>
          </a:p>
          <a:p>
            <a:r>
              <a:rPr lang="de-AT" sz="2400" dirty="0" smtClean="0">
                <a:hlinkClick r:id="rId2"/>
              </a:rPr>
              <a:t>Zum Beitrag über den Grazer Fasching</a:t>
            </a:r>
            <a:r>
              <a:rPr lang="de-AT" sz="2400" dirty="0" smtClean="0"/>
              <a:t> (Heimatlexikon)</a:t>
            </a:r>
          </a:p>
          <a:p>
            <a:r>
              <a:rPr lang="de-AT" sz="2400" dirty="0" smtClean="0">
                <a:hlinkClick r:id="rId3"/>
              </a:rPr>
              <a:t>Wie der Fasching nach Graz kam </a:t>
            </a:r>
            <a:r>
              <a:rPr lang="de-AT" sz="2400" dirty="0" smtClean="0"/>
              <a:t>(Essay, Robert </a:t>
            </a:r>
            <a:r>
              <a:rPr lang="de-AT" sz="2400" dirty="0" err="1" smtClean="0"/>
              <a:t>Engele</a:t>
            </a:r>
            <a:r>
              <a:rPr lang="de-AT" sz="2400" dirty="0" smtClean="0"/>
              <a:t>)</a:t>
            </a:r>
            <a:endParaRPr lang="de-AT" sz="2400" dirty="0"/>
          </a:p>
        </p:txBody>
      </p:sp>
      <p:sp>
        <p:nvSpPr>
          <p:cNvPr id="9" name="Textfeld 8"/>
          <p:cNvSpPr txBox="1"/>
          <p:nvPr/>
        </p:nvSpPr>
        <p:spPr>
          <a:xfrm>
            <a:off x="8884454" y="2436847"/>
            <a:ext cx="30344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400" dirty="0" smtClean="0"/>
              <a:t>Fotos: </a:t>
            </a:r>
            <a:r>
              <a:rPr lang="de-AT" sz="1400" dirty="0" smtClean="0">
                <a:hlinkClick r:id="rId4"/>
              </a:rPr>
              <a:t>Info-Graz / </a:t>
            </a:r>
            <a:r>
              <a:rPr lang="de-AT" sz="1400" dirty="0" err="1" smtClean="0">
                <a:hlinkClick r:id="rId4"/>
              </a:rPr>
              <a:t>flickr</a:t>
            </a:r>
            <a:r>
              <a:rPr lang="de-AT" sz="1400" dirty="0" smtClean="0">
                <a:hlinkClick r:id="rId4"/>
              </a:rPr>
              <a:t> </a:t>
            </a:r>
            <a:r>
              <a:rPr lang="de-AT" sz="1400" dirty="0" smtClean="0"/>
              <a:t>unter CC-BY-2.0</a:t>
            </a:r>
            <a:endParaRPr lang="de-AT" sz="1400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78" t="13765"/>
          <a:stretch/>
        </p:blipFill>
        <p:spPr>
          <a:xfrm>
            <a:off x="215901" y="2781079"/>
            <a:ext cx="5622428" cy="3888281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587" y="2789593"/>
            <a:ext cx="5834236" cy="38797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540688" y="116631"/>
            <a:ext cx="74907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800" b="1" dirty="0" err="1" smtClean="0"/>
              <a:t>styriarte</a:t>
            </a:r>
            <a:endParaRPr lang="de-AT" sz="2800" dirty="0"/>
          </a:p>
        </p:txBody>
      </p:sp>
      <p:sp>
        <p:nvSpPr>
          <p:cNvPr id="5" name="Textfeld 4"/>
          <p:cNvSpPr txBox="1"/>
          <p:nvPr/>
        </p:nvSpPr>
        <p:spPr>
          <a:xfrm>
            <a:off x="431484" y="4437112"/>
            <a:ext cx="1147693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800" dirty="0" smtClean="0"/>
              <a:t>Die </a:t>
            </a:r>
            <a:r>
              <a:rPr lang="de-AT" sz="2800" dirty="0"/>
              <a:t>steirischen Festspiele „</a:t>
            </a:r>
            <a:r>
              <a:rPr lang="de-AT" sz="2800" dirty="0" err="1"/>
              <a:t>styriarte</a:t>
            </a:r>
            <a:r>
              <a:rPr lang="de-AT" sz="2800" dirty="0" smtClean="0"/>
              <a:t>“ finden jährlich in den Sommermonaten statt</a:t>
            </a:r>
            <a:r>
              <a:rPr lang="de-AT" sz="2800" dirty="0"/>
              <a:t>. </a:t>
            </a:r>
            <a:r>
              <a:rPr lang="de-AT" sz="2800" dirty="0" smtClean="0"/>
              <a:t>Nach </a:t>
            </a:r>
            <a:r>
              <a:rPr lang="de-AT" sz="2800" dirty="0"/>
              <a:t>dem "steirischen </a:t>
            </a:r>
            <a:r>
              <a:rPr lang="de-AT" sz="2800" dirty="0" err="1"/>
              <a:t>herbst</a:t>
            </a:r>
            <a:r>
              <a:rPr lang="de-AT" sz="2800" dirty="0"/>
              <a:t>" die zweitwichtigste Kulturveranstaltung des </a:t>
            </a:r>
            <a:r>
              <a:rPr lang="de-AT" sz="2800" dirty="0" smtClean="0"/>
              <a:t>Landes. </a:t>
            </a:r>
          </a:p>
          <a:p>
            <a:r>
              <a:rPr lang="de-AT" sz="2400" dirty="0" smtClean="0">
                <a:hlinkClick r:id="rId2"/>
              </a:rPr>
              <a:t>Beitrag über die Festspiele</a:t>
            </a:r>
            <a:r>
              <a:rPr lang="de-AT" sz="2400" dirty="0" smtClean="0"/>
              <a:t> (Heimatlexikon)</a:t>
            </a:r>
            <a:endParaRPr lang="de-AT" sz="2400" dirty="0"/>
          </a:p>
        </p:txBody>
      </p:sp>
      <p:sp>
        <p:nvSpPr>
          <p:cNvPr id="6" name="Textfeld 5"/>
          <p:cNvSpPr txBox="1"/>
          <p:nvPr/>
        </p:nvSpPr>
        <p:spPr>
          <a:xfrm>
            <a:off x="7825779" y="485962"/>
            <a:ext cx="35283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400" dirty="0" smtClean="0"/>
              <a:t>Foto</a:t>
            </a:r>
            <a:r>
              <a:rPr lang="de-AT" sz="1400" dirty="0"/>
              <a:t>: </a:t>
            </a:r>
            <a:r>
              <a:rPr lang="de-AT" sz="1400" dirty="0">
                <a:hlinkClick r:id="rId3"/>
              </a:rPr>
              <a:t>Info Graz/Quelle: </a:t>
            </a:r>
            <a:r>
              <a:rPr lang="de-AT" sz="1400" dirty="0" err="1" smtClean="0">
                <a:hlinkClick r:id="rId3"/>
              </a:rPr>
              <a:t>flickr</a:t>
            </a:r>
            <a:r>
              <a:rPr lang="de-AT" sz="1400" dirty="0" smtClean="0">
                <a:hlinkClick r:id="rId3"/>
              </a:rPr>
              <a:t> </a:t>
            </a:r>
            <a:r>
              <a:rPr lang="de-AT" sz="1400" dirty="0" smtClean="0"/>
              <a:t>unter CC-BY 2.0</a:t>
            </a:r>
            <a:endParaRPr lang="de-AT" sz="1400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44" b="42097"/>
          <a:stretch/>
        </p:blipFill>
        <p:spPr>
          <a:xfrm>
            <a:off x="1140753" y="879301"/>
            <a:ext cx="10058400" cy="3532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443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92709" y="122641"/>
            <a:ext cx="715398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800" b="1" dirty="0"/>
              <a:t>s</a:t>
            </a:r>
            <a:r>
              <a:rPr lang="de-AT" sz="2800" b="1" dirty="0" smtClean="0"/>
              <a:t>teirischer </a:t>
            </a:r>
            <a:r>
              <a:rPr lang="de-AT" sz="2800" b="1" dirty="0" err="1"/>
              <a:t>h</a:t>
            </a:r>
            <a:r>
              <a:rPr lang="de-AT" sz="2800" b="1" dirty="0" err="1" smtClean="0"/>
              <a:t>erbst</a:t>
            </a:r>
            <a:endParaRPr lang="de-AT" sz="2800" b="1" dirty="0" smtClean="0"/>
          </a:p>
          <a:p>
            <a:endParaRPr lang="de-AT" dirty="0"/>
          </a:p>
        </p:txBody>
      </p:sp>
      <p:sp>
        <p:nvSpPr>
          <p:cNvPr id="4" name="Textfeld 3"/>
          <p:cNvSpPr txBox="1"/>
          <p:nvPr/>
        </p:nvSpPr>
        <p:spPr>
          <a:xfrm>
            <a:off x="232332" y="675854"/>
            <a:ext cx="117163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800" dirty="0"/>
              <a:t>ist das älteste Festival für „neue“ Kunst in Europa</a:t>
            </a:r>
            <a:r>
              <a:rPr lang="de-AT" sz="2800" dirty="0" smtClean="0"/>
              <a:t>. Das internationale Festival für zeitgenössische Kunst wurde 1968 gegründet</a:t>
            </a:r>
            <a:endParaRPr lang="de-AT" sz="2800" dirty="0"/>
          </a:p>
        </p:txBody>
      </p:sp>
      <p:sp>
        <p:nvSpPr>
          <p:cNvPr id="6" name="Textfeld 5"/>
          <p:cNvSpPr txBox="1"/>
          <p:nvPr/>
        </p:nvSpPr>
        <p:spPr>
          <a:xfrm>
            <a:off x="208138" y="1700808"/>
            <a:ext cx="68733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400" dirty="0" smtClean="0">
                <a:hlinkClick r:id="rId3"/>
              </a:rPr>
              <a:t>Zum Beitrag über den steirischen </a:t>
            </a:r>
            <a:r>
              <a:rPr lang="de-AT" sz="2400" dirty="0" err="1" smtClean="0">
                <a:hlinkClick r:id="rId3"/>
              </a:rPr>
              <a:t>herbst</a:t>
            </a:r>
            <a:r>
              <a:rPr lang="de-AT" sz="2400" dirty="0" smtClean="0"/>
              <a:t> (</a:t>
            </a:r>
            <a:r>
              <a:rPr lang="de-AT" sz="2400" dirty="0" err="1" smtClean="0"/>
              <a:t>AustriaWiki</a:t>
            </a:r>
            <a:r>
              <a:rPr lang="de-AT" sz="2400" dirty="0" smtClean="0"/>
              <a:t>)</a:t>
            </a:r>
            <a:endParaRPr lang="de-AT" sz="2400" dirty="0"/>
          </a:p>
        </p:txBody>
      </p:sp>
      <p:sp>
        <p:nvSpPr>
          <p:cNvPr id="10" name="Textfeld 9"/>
          <p:cNvSpPr txBox="1"/>
          <p:nvPr/>
        </p:nvSpPr>
        <p:spPr>
          <a:xfrm>
            <a:off x="192707" y="2204864"/>
            <a:ext cx="66781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400" dirty="0" smtClean="0">
                <a:hlinkClick r:id="rId4"/>
              </a:rPr>
              <a:t>Über die wilden Anfangsjahre</a:t>
            </a:r>
            <a:r>
              <a:rPr lang="de-AT" sz="2400" dirty="0" smtClean="0"/>
              <a:t> (Essay, Robert </a:t>
            </a:r>
            <a:r>
              <a:rPr lang="de-AT" sz="2400" dirty="0" err="1" smtClean="0"/>
              <a:t>Engele</a:t>
            </a:r>
            <a:r>
              <a:rPr lang="de-AT" sz="2400" dirty="0" smtClean="0"/>
              <a:t>)</a:t>
            </a:r>
            <a:endParaRPr lang="de-AT" sz="2400" dirty="0"/>
          </a:p>
        </p:txBody>
      </p:sp>
      <p:sp>
        <p:nvSpPr>
          <p:cNvPr id="11" name="Textfeld 10"/>
          <p:cNvSpPr txBox="1"/>
          <p:nvPr/>
        </p:nvSpPr>
        <p:spPr>
          <a:xfrm>
            <a:off x="8943998" y="2708920"/>
            <a:ext cx="301980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200" dirty="0" smtClean="0"/>
              <a:t>Fotos: </a:t>
            </a:r>
            <a:r>
              <a:rPr lang="de-AT" sz="1200" dirty="0">
                <a:hlinkClick r:id="rId5"/>
              </a:rPr>
              <a:t>Info Graz/Quelle: </a:t>
            </a:r>
            <a:r>
              <a:rPr lang="de-AT" sz="1200" dirty="0" err="1" smtClean="0">
                <a:hlinkClick r:id="rId5"/>
              </a:rPr>
              <a:t>flickr</a:t>
            </a:r>
            <a:r>
              <a:rPr lang="de-AT" sz="1200" dirty="0" smtClean="0">
                <a:hlinkClick r:id="rId5"/>
              </a:rPr>
              <a:t> </a:t>
            </a:r>
            <a:r>
              <a:rPr lang="de-AT" sz="1200" dirty="0" smtClean="0"/>
              <a:t>unter </a:t>
            </a:r>
            <a:r>
              <a:rPr lang="de-AT" sz="1200" dirty="0"/>
              <a:t>CC-BY 2.0</a:t>
            </a:r>
          </a:p>
          <a:p>
            <a:endParaRPr lang="de-AT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138" y="3011760"/>
            <a:ext cx="4876800" cy="3657600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44" t="31394" b="3365"/>
          <a:stretch/>
        </p:blipFill>
        <p:spPr>
          <a:xfrm>
            <a:off x="5276850" y="3011761"/>
            <a:ext cx="6686949" cy="3657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408955" y="116632"/>
            <a:ext cx="3240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800" b="1" dirty="0" smtClean="0"/>
              <a:t>Lange Tafel</a:t>
            </a:r>
            <a:endParaRPr lang="de-AT" sz="2800" dirty="0"/>
          </a:p>
        </p:txBody>
      </p:sp>
      <p:sp>
        <p:nvSpPr>
          <p:cNvPr id="5" name="Textfeld 4"/>
          <p:cNvSpPr txBox="1"/>
          <p:nvPr/>
        </p:nvSpPr>
        <p:spPr>
          <a:xfrm>
            <a:off x="408954" y="5373217"/>
            <a:ext cx="1178622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800" dirty="0"/>
              <a:t>Höhepunkt des </a:t>
            </a:r>
            <a:r>
              <a:rPr lang="de-AT" sz="2800" dirty="0" err="1"/>
              <a:t>GenussHauptstadt</a:t>
            </a:r>
            <a:r>
              <a:rPr lang="de-AT" sz="2800" dirty="0"/>
              <a:t>-Jahres ist zweifellos die Lange </a:t>
            </a:r>
            <a:r>
              <a:rPr lang="de-AT" sz="2800" dirty="0" smtClean="0"/>
              <a:t>Tafel: </a:t>
            </a:r>
            <a:r>
              <a:rPr lang="de-AT" sz="2800" dirty="0"/>
              <a:t>Ein </a:t>
            </a:r>
            <a:r>
              <a:rPr lang="de-AT" sz="2800" dirty="0" smtClean="0"/>
              <a:t>Spätsommerabend</a:t>
            </a:r>
            <a:r>
              <a:rPr lang="de-AT" sz="2800" dirty="0"/>
              <a:t>, eine prächtig gedeckte </a:t>
            </a:r>
            <a:r>
              <a:rPr lang="de-AT" sz="2800" dirty="0" smtClean="0"/>
              <a:t>Tafel und </a:t>
            </a:r>
            <a:r>
              <a:rPr lang="de-AT" sz="2800" dirty="0"/>
              <a:t>kulinarische </a:t>
            </a:r>
            <a:r>
              <a:rPr lang="de-AT" sz="2800" dirty="0" smtClean="0"/>
              <a:t>Spitzenleistungen.</a:t>
            </a:r>
            <a:endParaRPr lang="de-AT" sz="2800" dirty="0"/>
          </a:p>
        </p:txBody>
      </p:sp>
      <p:sp>
        <p:nvSpPr>
          <p:cNvPr id="6" name="Textfeld 5"/>
          <p:cNvSpPr txBox="1"/>
          <p:nvPr/>
        </p:nvSpPr>
        <p:spPr>
          <a:xfrm>
            <a:off x="7585464" y="297423"/>
            <a:ext cx="46097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400" dirty="0"/>
              <a:t>Foto: © </a:t>
            </a:r>
            <a:r>
              <a:rPr lang="de-AT" sz="1400" dirty="0">
                <a:hlinkClick r:id="rId2"/>
              </a:rPr>
              <a:t>Graz Tourismus</a:t>
            </a:r>
            <a:r>
              <a:rPr lang="de-AT" sz="1400" dirty="0"/>
              <a:t> - Harry Schiffer 2013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3289275" y="6279703"/>
            <a:ext cx="42729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dirty="0" smtClean="0">
                <a:hlinkClick r:id="rId3"/>
              </a:rPr>
              <a:t>Zum Beitrag</a:t>
            </a:r>
            <a:r>
              <a:rPr lang="de-AT" sz="2400" dirty="0" smtClean="0"/>
              <a:t> (AEIOU)</a:t>
            </a:r>
            <a:endParaRPr lang="de-AT" sz="24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36" b="9469"/>
          <a:stretch/>
        </p:blipFill>
        <p:spPr>
          <a:xfrm>
            <a:off x="548828" y="609020"/>
            <a:ext cx="11165383" cy="47385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326073" y="116632"/>
            <a:ext cx="24546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 smtClean="0"/>
              <a:t>Graz-Marathon</a:t>
            </a:r>
            <a:endParaRPr lang="de-AT" sz="2800" dirty="0"/>
          </a:p>
        </p:txBody>
      </p:sp>
      <p:sp>
        <p:nvSpPr>
          <p:cNvPr id="5" name="Textfeld 4"/>
          <p:cNvSpPr txBox="1"/>
          <p:nvPr/>
        </p:nvSpPr>
        <p:spPr>
          <a:xfrm>
            <a:off x="71689" y="5571237"/>
            <a:ext cx="120517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800" dirty="0" smtClean="0"/>
              <a:t>Der Graz-Marathon wird von der Kleinen Zeitung veranstaltet und findet seit </a:t>
            </a:r>
            <a:r>
              <a:rPr lang="de-AT" sz="2800" dirty="0"/>
              <a:t>1993 jährlich im Oktober in Graz </a:t>
            </a:r>
            <a:r>
              <a:rPr lang="de-AT" sz="2800" dirty="0" smtClean="0"/>
              <a:t>statt.</a:t>
            </a:r>
            <a:endParaRPr lang="de-AT" sz="2800" dirty="0"/>
          </a:p>
        </p:txBody>
      </p:sp>
      <p:sp>
        <p:nvSpPr>
          <p:cNvPr id="6" name="Textfeld 5"/>
          <p:cNvSpPr txBox="1"/>
          <p:nvPr/>
        </p:nvSpPr>
        <p:spPr>
          <a:xfrm>
            <a:off x="5161483" y="6021288"/>
            <a:ext cx="33857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400" dirty="0" smtClean="0">
                <a:hlinkClick r:id="rId2"/>
              </a:rPr>
              <a:t>Zum Beitrag</a:t>
            </a:r>
            <a:r>
              <a:rPr lang="de-AT" sz="2400" dirty="0" smtClean="0"/>
              <a:t> (</a:t>
            </a:r>
            <a:r>
              <a:rPr lang="de-AT" sz="2400" dirty="0" err="1" smtClean="0"/>
              <a:t>AustriaWiki</a:t>
            </a:r>
            <a:r>
              <a:rPr lang="de-AT" sz="2400" dirty="0" smtClean="0"/>
              <a:t>)</a:t>
            </a:r>
            <a:endParaRPr lang="de-AT" sz="2400" baseline="30000" dirty="0"/>
          </a:p>
        </p:txBody>
      </p:sp>
      <p:sp>
        <p:nvSpPr>
          <p:cNvPr id="11" name="Textfeld 10"/>
          <p:cNvSpPr txBox="1"/>
          <p:nvPr/>
        </p:nvSpPr>
        <p:spPr>
          <a:xfrm>
            <a:off x="7801086" y="286555"/>
            <a:ext cx="43224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600" dirty="0" smtClean="0"/>
              <a:t>Foto: </a:t>
            </a:r>
            <a:r>
              <a:rPr lang="de-AT" sz="1600" dirty="0" smtClean="0">
                <a:hlinkClick r:id="rId3"/>
              </a:rPr>
              <a:t>Holding Graz / Quelle: Flickr </a:t>
            </a:r>
            <a:r>
              <a:rPr lang="de-AT" sz="1600" dirty="0" smtClean="0"/>
              <a:t>unter CC-BY 2.0</a:t>
            </a:r>
            <a:endParaRPr lang="de-AT" sz="1600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76" b="25606"/>
          <a:stretch/>
        </p:blipFill>
        <p:spPr>
          <a:xfrm>
            <a:off x="-1093" y="692696"/>
            <a:ext cx="12195176" cy="4711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586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557108" y="36494"/>
            <a:ext cx="2778196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800" b="1" dirty="0" smtClean="0"/>
              <a:t>Die Grazer Messe</a:t>
            </a:r>
          </a:p>
          <a:p>
            <a:endParaRPr lang="de-AT" dirty="0"/>
          </a:p>
        </p:txBody>
      </p:sp>
      <p:sp>
        <p:nvSpPr>
          <p:cNvPr id="6" name="Textfeld 5"/>
          <p:cNvSpPr txBox="1"/>
          <p:nvPr/>
        </p:nvSpPr>
        <p:spPr>
          <a:xfrm>
            <a:off x="6814854" y="188639"/>
            <a:ext cx="47553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400" dirty="0" smtClean="0"/>
              <a:t>Messehalle A. </a:t>
            </a:r>
            <a:r>
              <a:rPr lang="de-AT" sz="1400" dirty="0">
                <a:solidFill>
                  <a:prstClr val="black"/>
                </a:solidFill>
              </a:rPr>
              <a:t>Foto: </a:t>
            </a:r>
            <a:r>
              <a:rPr lang="de-AT" sz="1400" dirty="0" err="1" smtClean="0"/>
              <a:t>wikicommons</a:t>
            </a:r>
            <a:r>
              <a:rPr lang="de-AT" sz="1400" dirty="0" smtClean="0"/>
              <a:t> / </a:t>
            </a:r>
            <a:r>
              <a:rPr lang="de-AT" sz="1400" dirty="0"/>
              <a:t>Mister </a:t>
            </a:r>
            <a:r>
              <a:rPr lang="de-AT" sz="1400" dirty="0" err="1" smtClean="0"/>
              <a:t>No</a:t>
            </a:r>
            <a:r>
              <a:rPr lang="de-AT" sz="1400" dirty="0"/>
              <a:t> </a:t>
            </a:r>
            <a:r>
              <a:rPr lang="de-AT" sz="1400" dirty="0" smtClean="0"/>
              <a:t>unter CC-BY 3.0 </a:t>
            </a:r>
            <a:endParaRPr lang="de-AT" sz="1400" dirty="0"/>
          </a:p>
        </p:txBody>
      </p:sp>
      <p:sp>
        <p:nvSpPr>
          <p:cNvPr id="3" name="Textfeld 2"/>
          <p:cNvSpPr txBox="1"/>
          <p:nvPr/>
        </p:nvSpPr>
        <p:spPr>
          <a:xfrm>
            <a:off x="552971" y="5373217"/>
            <a:ext cx="7560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dirty="0" smtClean="0">
                <a:hlinkClick r:id="rId2"/>
              </a:rPr>
              <a:t>Holzbasilika in Graz (Halle 11)</a:t>
            </a:r>
            <a:r>
              <a:rPr lang="de-AT" sz="2400" dirty="0" smtClean="0"/>
              <a:t> (Essay</a:t>
            </a:r>
            <a:r>
              <a:rPr lang="de-AT" sz="2400" dirty="0"/>
              <a:t>, Hasso Hohmann</a:t>
            </a:r>
            <a:r>
              <a:rPr lang="de-AT" sz="2400" dirty="0" smtClean="0"/>
              <a:t>)</a:t>
            </a:r>
            <a:endParaRPr lang="de-AT" sz="2400" dirty="0"/>
          </a:p>
        </p:txBody>
      </p:sp>
      <p:sp>
        <p:nvSpPr>
          <p:cNvPr id="7" name="Textfeld 6"/>
          <p:cNvSpPr txBox="1"/>
          <p:nvPr/>
        </p:nvSpPr>
        <p:spPr>
          <a:xfrm>
            <a:off x="552971" y="4452749"/>
            <a:ext cx="9289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dirty="0" smtClean="0">
                <a:hlinkClick r:id="rId3"/>
              </a:rPr>
              <a:t>Die neue Grazer Stadthalle </a:t>
            </a:r>
            <a:r>
              <a:rPr lang="de-AT" sz="2400" dirty="0" smtClean="0"/>
              <a:t> (Essay, Hasso Hohmann)</a:t>
            </a:r>
            <a:endParaRPr lang="de-AT" sz="2400" dirty="0"/>
          </a:p>
        </p:txBody>
      </p:sp>
      <p:sp>
        <p:nvSpPr>
          <p:cNvPr id="8" name="Textfeld 7"/>
          <p:cNvSpPr txBox="1"/>
          <p:nvPr/>
        </p:nvSpPr>
        <p:spPr>
          <a:xfrm>
            <a:off x="552971" y="4888900"/>
            <a:ext cx="9937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dirty="0" smtClean="0">
                <a:hlinkClick r:id="rId4"/>
              </a:rPr>
              <a:t>Über die Anfänge der Grazer Messe</a:t>
            </a:r>
            <a:r>
              <a:rPr lang="de-AT" sz="2400" dirty="0" smtClean="0"/>
              <a:t> (Essay</a:t>
            </a:r>
            <a:r>
              <a:rPr lang="de-AT" sz="2400" dirty="0"/>
              <a:t>, </a:t>
            </a:r>
            <a:r>
              <a:rPr lang="de-AT" sz="2400" dirty="0" smtClean="0"/>
              <a:t>Robert </a:t>
            </a:r>
            <a:r>
              <a:rPr lang="de-AT" sz="2400" dirty="0" err="1" smtClean="0"/>
              <a:t>Engele</a:t>
            </a:r>
            <a:r>
              <a:rPr lang="de-AT" sz="2400" dirty="0" smtClean="0"/>
              <a:t>)</a:t>
            </a:r>
            <a:endParaRPr lang="de-AT" sz="2400" dirty="0"/>
          </a:p>
        </p:txBody>
      </p:sp>
      <p:sp>
        <p:nvSpPr>
          <p:cNvPr id="9" name="Textfeld 8"/>
          <p:cNvSpPr txBox="1"/>
          <p:nvPr/>
        </p:nvSpPr>
        <p:spPr>
          <a:xfrm>
            <a:off x="552971" y="5805265"/>
            <a:ext cx="6552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dirty="0" smtClean="0">
                <a:hlinkClick r:id="rId5"/>
              </a:rPr>
              <a:t>Grazer Herbstmesse 1909</a:t>
            </a:r>
            <a:r>
              <a:rPr lang="de-AT" sz="2400" dirty="0" smtClean="0"/>
              <a:t> (</a:t>
            </a:r>
            <a:r>
              <a:rPr lang="de-AT" sz="2400" dirty="0"/>
              <a:t>Essay, Robert </a:t>
            </a:r>
            <a:r>
              <a:rPr lang="de-AT" sz="2400" dirty="0" err="1"/>
              <a:t>Engele</a:t>
            </a:r>
            <a:r>
              <a:rPr lang="de-AT" sz="2400" dirty="0"/>
              <a:t>)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552971" y="6237313"/>
            <a:ext cx="72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dirty="0" smtClean="0">
                <a:hlinkClick r:id="rId6"/>
              </a:rPr>
              <a:t>Die Grazer Herbstmesse</a:t>
            </a:r>
            <a:r>
              <a:rPr lang="de-AT" sz="2400" dirty="0" smtClean="0"/>
              <a:t> (Austria-Wiki)</a:t>
            </a:r>
            <a:endParaRPr lang="de-AT" sz="2400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92" b="24354"/>
          <a:stretch/>
        </p:blipFill>
        <p:spPr>
          <a:xfrm>
            <a:off x="552971" y="548000"/>
            <a:ext cx="11017224" cy="39611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264937" y="44624"/>
            <a:ext cx="46085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800" b="1" dirty="0" smtClean="0"/>
              <a:t>Diagonale - Filmfestival</a:t>
            </a:r>
            <a:endParaRPr lang="de-AT" sz="2800" b="1" dirty="0"/>
          </a:p>
        </p:txBody>
      </p:sp>
      <p:sp>
        <p:nvSpPr>
          <p:cNvPr id="6" name="Textfeld 5"/>
          <p:cNvSpPr txBox="1"/>
          <p:nvPr/>
        </p:nvSpPr>
        <p:spPr>
          <a:xfrm>
            <a:off x="9074693" y="229290"/>
            <a:ext cx="22505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600" dirty="0" smtClean="0"/>
              <a:t>Fotos</a:t>
            </a:r>
            <a:r>
              <a:rPr lang="de-AT" sz="1600" dirty="0"/>
              <a:t>: </a:t>
            </a:r>
            <a:r>
              <a:rPr lang="de-AT" sz="1600" dirty="0" smtClean="0">
                <a:hlinkClick r:id="rId2"/>
              </a:rPr>
              <a:t>www.diagonale.at</a:t>
            </a:r>
            <a:endParaRPr lang="de-AT" sz="1600" dirty="0"/>
          </a:p>
        </p:txBody>
      </p:sp>
      <p:sp>
        <p:nvSpPr>
          <p:cNvPr id="8" name="Textfeld 7"/>
          <p:cNvSpPr txBox="1"/>
          <p:nvPr/>
        </p:nvSpPr>
        <p:spPr>
          <a:xfrm>
            <a:off x="264938" y="4894878"/>
            <a:ext cx="1166529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800" dirty="0"/>
              <a:t>Seit 1998 macht die Diagonale Graz alljährlich zur </a:t>
            </a:r>
            <a:r>
              <a:rPr lang="de-AT" sz="2800" dirty="0" smtClean="0"/>
              <a:t>Filmhauptstadt </a:t>
            </a:r>
            <a:r>
              <a:rPr lang="de-AT" sz="2800" dirty="0"/>
              <a:t>Österreichs </a:t>
            </a:r>
            <a:endParaRPr lang="de-AT" sz="2800" dirty="0" smtClean="0"/>
          </a:p>
          <a:p>
            <a:r>
              <a:rPr lang="de-AT" sz="2800" dirty="0" smtClean="0"/>
              <a:t>und </a:t>
            </a:r>
            <a:r>
              <a:rPr lang="de-AT" sz="2800" dirty="0"/>
              <a:t>hat sich seitdem als unverzichtbarer </a:t>
            </a:r>
            <a:r>
              <a:rPr lang="de-AT" sz="2800" dirty="0" smtClean="0"/>
              <a:t>Treffpunkt </a:t>
            </a:r>
            <a:r>
              <a:rPr lang="de-AT" sz="2800" dirty="0"/>
              <a:t>für Filmbranche und </a:t>
            </a:r>
            <a:endParaRPr lang="de-AT" sz="2800" dirty="0" smtClean="0"/>
          </a:p>
          <a:p>
            <a:r>
              <a:rPr lang="de-AT" sz="2800" dirty="0" smtClean="0"/>
              <a:t>Publikum </a:t>
            </a:r>
            <a:r>
              <a:rPr lang="de-AT" sz="2800" dirty="0"/>
              <a:t>etabliert.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264937" y="6215687"/>
            <a:ext cx="5188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400" dirty="0" smtClean="0">
                <a:hlinkClick r:id="rId3"/>
              </a:rPr>
              <a:t>Beitrag über die Diagonale</a:t>
            </a:r>
            <a:r>
              <a:rPr lang="de-AT" sz="2400" dirty="0" smtClean="0"/>
              <a:t> (</a:t>
            </a:r>
            <a:r>
              <a:rPr lang="de-AT" sz="2400" dirty="0" err="1" smtClean="0"/>
              <a:t>AustriaWiki</a:t>
            </a:r>
            <a:r>
              <a:rPr lang="de-AT" sz="2400" dirty="0" smtClean="0"/>
              <a:t>)</a:t>
            </a:r>
            <a:endParaRPr lang="de-AT" sz="2400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21" b="27260"/>
          <a:stretch/>
        </p:blipFill>
        <p:spPr>
          <a:xfrm>
            <a:off x="6097587" y="692696"/>
            <a:ext cx="5553310" cy="4083263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982" b="6240"/>
          <a:stretch/>
        </p:blipFill>
        <p:spPr>
          <a:xfrm>
            <a:off x="507733" y="692696"/>
            <a:ext cx="5157806" cy="4083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026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143376" y="116632"/>
            <a:ext cx="25747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800" b="1" dirty="0" smtClean="0"/>
              <a:t>Bauernbundball</a:t>
            </a:r>
            <a:endParaRPr lang="de-AT" sz="2800" b="1" dirty="0"/>
          </a:p>
        </p:txBody>
      </p:sp>
      <p:sp>
        <p:nvSpPr>
          <p:cNvPr id="7" name="Textfeld 6"/>
          <p:cNvSpPr txBox="1"/>
          <p:nvPr/>
        </p:nvSpPr>
        <p:spPr>
          <a:xfrm>
            <a:off x="7604060" y="332657"/>
            <a:ext cx="34351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400" dirty="0" smtClean="0"/>
              <a:t>Foto</a:t>
            </a:r>
            <a:r>
              <a:rPr lang="de-AT" sz="1400" dirty="0"/>
              <a:t>: </a:t>
            </a:r>
            <a:r>
              <a:rPr lang="de-AT" sz="1400" dirty="0">
                <a:hlinkClick r:id="rId2"/>
              </a:rPr>
              <a:t>Info-Graz/Quelle: </a:t>
            </a:r>
            <a:r>
              <a:rPr lang="de-AT" sz="1400" dirty="0" err="1" smtClean="0">
                <a:hlinkClick r:id="rId2"/>
              </a:rPr>
              <a:t>flickr</a:t>
            </a:r>
            <a:r>
              <a:rPr lang="de-AT" sz="1400" dirty="0" smtClean="0"/>
              <a:t> unter CC-BY 2.0</a:t>
            </a:r>
            <a:endParaRPr lang="de-AT" sz="1400" dirty="0"/>
          </a:p>
        </p:txBody>
      </p:sp>
      <p:sp>
        <p:nvSpPr>
          <p:cNvPr id="8" name="Textfeld 7"/>
          <p:cNvSpPr txBox="1"/>
          <p:nvPr/>
        </p:nvSpPr>
        <p:spPr>
          <a:xfrm>
            <a:off x="143375" y="5229201"/>
            <a:ext cx="120421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800" dirty="0" smtClean="0"/>
              <a:t>Genussregionsprodukte, Steirisches </a:t>
            </a:r>
            <a:r>
              <a:rPr lang="de-AT" sz="2800" dirty="0"/>
              <a:t>Brauchtum, Tradition </a:t>
            </a:r>
            <a:r>
              <a:rPr lang="de-AT" sz="2800" dirty="0" smtClean="0"/>
              <a:t>und </a:t>
            </a:r>
            <a:r>
              <a:rPr lang="de-AT" sz="2800" dirty="0"/>
              <a:t>Tracht bestimmen die Kulisse der Ballnacht</a:t>
            </a:r>
            <a:r>
              <a:rPr lang="de-AT" sz="2800" dirty="0" smtClean="0"/>
              <a:t>.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264940" y="6187077"/>
            <a:ext cx="28233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dirty="0" smtClean="0">
                <a:hlinkClick r:id="rId3"/>
              </a:rPr>
              <a:t>Zum Beitrag</a:t>
            </a:r>
            <a:r>
              <a:rPr lang="de-AT" sz="2400" dirty="0" smtClean="0"/>
              <a:t> (AEIOU)</a:t>
            </a:r>
            <a:endParaRPr lang="de-AT" sz="2400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63" t="5298" r="1"/>
          <a:stretch/>
        </p:blipFill>
        <p:spPr>
          <a:xfrm>
            <a:off x="6169595" y="764704"/>
            <a:ext cx="6059840" cy="4315278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7149" y="742146"/>
            <a:ext cx="6530886" cy="4343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827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419</Words>
  <Application>Microsoft Office PowerPoint</Application>
  <PresentationFormat>Benutzerdefiniert</PresentationFormat>
  <Paragraphs>50</Paragraphs>
  <Slides>10</Slides>
  <Notes>2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1" baseType="lpstr">
      <vt:lpstr>Larissa-Design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Katharina</dc:creator>
  <cp:lastModifiedBy>Katharina Ziegler</cp:lastModifiedBy>
  <cp:revision>128</cp:revision>
  <dcterms:created xsi:type="dcterms:W3CDTF">2018-03-20T13:09:23Z</dcterms:created>
  <dcterms:modified xsi:type="dcterms:W3CDTF">2018-04-04T10:06:05Z</dcterms:modified>
</cp:coreProperties>
</file>