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77" r:id="rId5"/>
    <p:sldId id="262" r:id="rId6"/>
    <p:sldId id="267" r:id="rId7"/>
    <p:sldId id="258" r:id="rId8"/>
    <p:sldId id="263" r:id="rId9"/>
    <p:sldId id="260" r:id="rId10"/>
    <p:sldId id="261" r:id="rId11"/>
    <p:sldId id="265" r:id="rId12"/>
    <p:sldId id="266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5175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4928" autoAdjust="0"/>
  </p:normalViewPr>
  <p:slideViewPr>
    <p:cSldViewPr>
      <p:cViewPr>
        <p:scale>
          <a:sx n="100" d="100"/>
          <a:sy n="100" d="100"/>
        </p:scale>
        <p:origin x="-240" y="-12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CA0BA-AF67-46CD-85E3-7F1AD217FEB3}" type="datetimeFigureOut">
              <a:rPr lang="de-AT" smtClean="0"/>
              <a:t>04.04.2018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5BBDA-1F90-4979-A2B6-16CA4BF07FB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952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5BBDA-1F90-4979-A2B6-16CA4BF07FB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190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5BBDA-1F90-4979-A2B6-16CA4BF07FB2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321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5BBDA-1F90-4979-A2B6-16CA4BF07FB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6447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5BBDA-1F90-4979-A2B6-16CA4BF07FB2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15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F3214-5F69-4388-A0C0-C3003BDBA269}" type="datetimeFigureOut">
              <a:rPr lang="de-AT" smtClean="0"/>
              <a:pPr/>
              <a:t>04.04.2018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3E4C4-38ED-4E15-AAC8-3EE272168892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Sakralbauten/Steiermark/Dom_Gra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hyperlink" Target="https://www.graztourismus.at/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austria-forum.org/af/Wissenssammlungen/Sakralbauten/Steiermark/Graz_Leechkirch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Essays/Architektur-ISG/Synagoge" TargetMode="External"/><Relationship Id="rId2" Type="http://schemas.openxmlformats.org/officeDocument/2006/relationships/hyperlink" Target="https://austria-forum.org/af/Wissenssammlungen/Sakralbauten/Steiermark/Graz_Synago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austria-forum.org/af/Wissenssammlungen/Sakralbauten/Steiermark/Graz_Priesterseminar_Kapell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Heimatlexikon/Pfarrkirche_Thal" TargetMode="External"/><Relationship Id="rId2" Type="http://schemas.openxmlformats.org/officeDocument/2006/relationships/hyperlink" Target="https://austria-forum.org/af/Biographien/Fuchs,_Ernst_(geb_1930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hyperlink" Target="https://austria-forum.org/af/Wissenssammlungen/Bildlexikon_%C3%96sterreich/Orte_in_der_Steiermark/Graz/Fuchskirch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austria-forum.org/af/Wissenssammlungen/Bildlexikon_%C3%96sterreich/Orte_in_der_Steiermark/Graz/Herz_Jesu_Kirch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austria-forum.org/af/AustriaWiki/Mariahilferkirche_(Graz)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Bildlexikon_%C3%96sterreich/Orte_in_der_Steiermark/Graz/Kalvarienbergkirche" TargetMode="External"/><Relationship Id="rId2" Type="http://schemas.openxmlformats.org/officeDocument/2006/relationships/hyperlink" Target="https://austria-forum.org/af/Wissenssammlungen/Essays/Architektur-ISG/Grazer_Kalvarienber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ztourismus.at/de" TargetMode="External"/><Relationship Id="rId2" Type="http://schemas.openxmlformats.org/officeDocument/2006/relationships/hyperlink" Target="https://austria-forum.org/af/User/Maurer%20Hermann/Archiv_Bildband/Basilika_Mariatros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Damals_in_der_Steiermark/Sackgasse" TargetMode="External"/><Relationship Id="rId2" Type="http://schemas.openxmlformats.org/officeDocument/2006/relationships/hyperlink" Target="https://de.wikipedia.org/wiki/Dreifaltigkeitskirche_(Graz)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austria-forum.org/af/AustriaWiki/Leonhardkirche_(Graz)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Damals_in_der_Steiermark/Stadtpatron_St._%C3%84gydi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austria-forum.org/af/AustriaWiki/Barmherzigenkirche_(Graz)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austria-forum.org/af/AustriaWiki/Kirche_Maria_im_Elend_zu_Stra%C3%9Fgan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Burgen_und_Schl%C3%B6sser/Steiermark/St._Martin" TargetMode="External"/><Relationship Id="rId2" Type="http://schemas.openxmlformats.org/officeDocument/2006/relationships/hyperlink" Target="https://austria-forum.org/af/AustriaWiki/Schloss_St._Martin_(Graz)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Heimatlexikon/Mausoleum_Gra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graztourismus.at/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AEIOU/Ferdinand_II.,_geb._1578" TargetMode="External"/><Relationship Id="rId2" Type="http://schemas.openxmlformats.org/officeDocument/2006/relationships/hyperlink" Target="https://austria-forum.org/af/AEIOU/Ferdinand_II._und_Drei%C3%9Figj%C3%A4hriger_Krie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hyperlink" Target="https://commons.wikimedia.org/wiki/File:Kaiser_Ferdinand_II._1614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austria-forum.org/af/Wissenssammlungen/Sakralbauten/Steiermark/Graz_Stadtpfarrkirch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austria-forum.org/af/AustriaWiki/Kirche_St._Andr%C3%A4_(Graz)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Wissenssammlungen/Sakralbauten/Steiermark/Graz_Franziskanerkirche" TargetMode="External"/><Relationship Id="rId2" Type="http://schemas.openxmlformats.org/officeDocument/2006/relationships/hyperlink" Target="https://austria-forum.org/af/Heimatlexikon/Franziskanerkirche_Gra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s://www.graztourismus.at/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Heimatlexikon/Stiegenkirch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austria-forum.org/af/Wissenssammlungen/Sakralbauten/Steiermark/Graz_Heilandskirche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335447" y="5013177"/>
            <a:ext cx="116203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cs typeface="Times New Roman" pitchFamily="18" charset="0"/>
              </a:rPr>
              <a:t>Der Grazer Dom ist im spätgotischen Stil errichtet worden. An der heutigen Stelle des Doms stand schon früher eine Kirche, die dem heiligen </a:t>
            </a:r>
            <a:r>
              <a:rPr lang="de-AT" sz="2800" dirty="0" err="1" smtClean="0">
                <a:cs typeface="Times New Roman" pitchFamily="18" charset="0"/>
              </a:rPr>
              <a:t>Ägydius</a:t>
            </a:r>
            <a:r>
              <a:rPr lang="de-AT" sz="2800" dirty="0" smtClean="0">
                <a:cs typeface="Times New Roman" pitchFamily="18" charset="0"/>
              </a:rPr>
              <a:t> geweiht war, aber von dieser blieb nichts erhalten.  </a:t>
            </a:r>
            <a:r>
              <a:rPr lang="de-AT" sz="2400" dirty="0" smtClean="0">
                <a:cs typeface="Times New Roman" pitchFamily="18" charset="0"/>
                <a:hlinkClick r:id="rId3"/>
              </a:rPr>
              <a:t>Mehr über den Grazer Dom</a:t>
            </a:r>
            <a:endParaRPr lang="de-AT" dirty="0" smtClean="0">
              <a:latin typeface="Times New Roman" pitchFamily="18" charset="0"/>
              <a:cs typeface="Times New Roman" pitchFamily="18" charset="0"/>
            </a:endParaRPr>
          </a:p>
          <a:p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431483" y="26715"/>
            <a:ext cx="1114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smtClean="0">
                <a:latin typeface="+mj-lt"/>
                <a:cs typeface="Times New Roman" pitchFamily="18" charset="0"/>
              </a:rPr>
              <a:t>Grazer Dom „Domkirche zum Heiligen </a:t>
            </a:r>
            <a:r>
              <a:rPr lang="de-AT" sz="2800" b="1" dirty="0" err="1" smtClean="0">
                <a:latin typeface="+mj-lt"/>
                <a:cs typeface="Times New Roman" pitchFamily="18" charset="0"/>
              </a:rPr>
              <a:t>Ägydius</a:t>
            </a:r>
            <a:r>
              <a:rPr lang="de-AT" sz="2800" b="1" dirty="0" smtClean="0">
                <a:latin typeface="+mj-lt"/>
                <a:cs typeface="Times New Roman" pitchFamily="18" charset="0"/>
              </a:rPr>
              <a:t>“</a:t>
            </a:r>
            <a:endParaRPr lang="de-AT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64940" y="4797152"/>
            <a:ext cx="5184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 smtClean="0"/>
              <a:t>Nordwest-Ansicht des Grazer Doms. Foto: </a:t>
            </a:r>
            <a:r>
              <a:rPr lang="de-AT" sz="1050" dirty="0" err="1" smtClean="0"/>
              <a:t>wikicommons</a:t>
            </a:r>
            <a:r>
              <a:rPr lang="de-AT" sz="1050" dirty="0" smtClean="0"/>
              <a:t> / Thomas </a:t>
            </a:r>
            <a:r>
              <a:rPr lang="de-AT" sz="1050" dirty="0" err="1" smtClean="0"/>
              <a:t>Ledl</a:t>
            </a:r>
            <a:r>
              <a:rPr lang="de-AT" sz="1050" dirty="0" smtClean="0"/>
              <a:t> unter CC-BY-SA 4.0</a:t>
            </a:r>
            <a:endParaRPr lang="de-AT" sz="1050" dirty="0"/>
          </a:p>
        </p:txBody>
      </p:sp>
      <p:sp>
        <p:nvSpPr>
          <p:cNvPr id="17" name="Textfeld 16"/>
          <p:cNvSpPr txBox="1"/>
          <p:nvPr/>
        </p:nvSpPr>
        <p:spPr>
          <a:xfrm>
            <a:off x="9193931" y="4797152"/>
            <a:ext cx="262834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AT" sz="1200" dirty="0" smtClean="0"/>
              <a:t>Foto: © </a:t>
            </a:r>
            <a:r>
              <a:rPr lang="de-AT" sz="1200" dirty="0" smtClean="0">
                <a:hlinkClick r:id="rId4"/>
              </a:rPr>
              <a:t>Graz Tourismus </a:t>
            </a:r>
            <a:r>
              <a:rPr lang="de-AT" sz="1200" dirty="0" smtClean="0"/>
              <a:t>- Harry Schiffer</a:t>
            </a:r>
            <a:endParaRPr lang="de-AT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23" y="608674"/>
            <a:ext cx="6282716" cy="418847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7" y="607826"/>
            <a:ext cx="4968552" cy="415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376" y="116632"/>
            <a:ext cx="658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err="1" smtClean="0"/>
              <a:t>Leechkirche</a:t>
            </a:r>
            <a:r>
              <a:rPr lang="de-AT" sz="2800" b="1" dirty="0" smtClean="0"/>
              <a:t> - Maria </a:t>
            </a:r>
            <a:r>
              <a:rPr lang="de-AT" sz="2800" b="1" dirty="0"/>
              <a:t>Himmelfahrt am Leech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1298" y="5767915"/>
            <a:ext cx="11828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Kirche ist die älteste römisch-katholische Kirche in Graz. </a:t>
            </a:r>
            <a:r>
              <a:rPr lang="de-AT" sz="2800" dirty="0" smtClean="0"/>
              <a:t>Sie </a:t>
            </a:r>
            <a:r>
              <a:rPr lang="de-AT" sz="2800" dirty="0" smtClean="0"/>
              <a:t>liegt etwas versteckt auf einem kleinen Hügel.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7427663" y="2059107"/>
            <a:ext cx="471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hlinkClick r:id="rId2"/>
              </a:rPr>
              <a:t>Beschreibung der Kirche </a:t>
            </a:r>
            <a:endParaRPr lang="de-AT" sz="2800" dirty="0" smtClean="0"/>
          </a:p>
          <a:p>
            <a:r>
              <a:rPr lang="de-AT" sz="2800" dirty="0" smtClean="0"/>
              <a:t>(Sakralbauten, Werner </a:t>
            </a:r>
            <a:r>
              <a:rPr lang="de-AT" sz="2800" dirty="0" err="1" smtClean="0"/>
              <a:t>Gobiet</a:t>
            </a:r>
            <a:r>
              <a:rPr lang="de-AT" sz="2800" dirty="0" smtClean="0"/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427663" y="5505254"/>
            <a:ext cx="2327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Foto: © Werner </a:t>
            </a:r>
            <a:r>
              <a:rPr lang="de-AT" sz="1400" dirty="0" err="1" smtClean="0"/>
              <a:t>Gobiet</a:t>
            </a:r>
            <a:r>
              <a:rPr lang="de-AT" sz="1400" dirty="0" smtClean="0"/>
              <a:t>, 2015</a:t>
            </a:r>
            <a:endParaRPr lang="de-AT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12045"/>
          <a:stretch/>
        </p:blipFill>
        <p:spPr>
          <a:xfrm>
            <a:off x="-23093" y="620688"/>
            <a:ext cx="7393731" cy="51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1484" y="-27384"/>
            <a:ext cx="1595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smtClean="0"/>
              <a:t>Synagoge</a:t>
            </a:r>
            <a:endParaRPr lang="de-AT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7153980" y="692696"/>
            <a:ext cx="17784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alte Synagoge wurde </a:t>
            </a:r>
          </a:p>
          <a:p>
            <a:r>
              <a:rPr lang="de-AT" sz="2800" dirty="0" smtClean="0"/>
              <a:t>1938 von Bürgern der </a:t>
            </a:r>
          </a:p>
          <a:p>
            <a:r>
              <a:rPr lang="de-AT" sz="2800" dirty="0" smtClean="0"/>
              <a:t>Stadt Graz in Brand </a:t>
            </a:r>
          </a:p>
          <a:p>
            <a:r>
              <a:rPr lang="de-AT" sz="2800" dirty="0" smtClean="0"/>
              <a:t>gesetzt und zerstört. </a:t>
            </a:r>
            <a:endParaRPr lang="de-AT" sz="2800" dirty="0"/>
          </a:p>
        </p:txBody>
      </p:sp>
      <p:sp>
        <p:nvSpPr>
          <p:cNvPr id="7" name="Rechteck 6"/>
          <p:cNvSpPr/>
          <p:nvPr/>
        </p:nvSpPr>
        <p:spPr>
          <a:xfrm>
            <a:off x="7153980" y="2636912"/>
            <a:ext cx="50411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 smtClean="0"/>
              <a:t>Im Jahre 1988 wurde im Gemeinderat die Wiedererrichtung der Synagoge beschlossen und 2000 eröffnet. </a:t>
            </a:r>
            <a:endParaRPr lang="de-AT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623554" y="5661248"/>
            <a:ext cx="861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hlinkClick r:id="rId2"/>
              </a:rPr>
              <a:t>Bilder der neuen Synagoge</a:t>
            </a:r>
            <a:r>
              <a:rPr lang="de-AT" sz="2800" dirty="0" smtClean="0"/>
              <a:t> (Sakralbauten, Werner </a:t>
            </a:r>
            <a:r>
              <a:rPr lang="de-AT" sz="2800" dirty="0" err="1" smtClean="0"/>
              <a:t>Gobiet</a:t>
            </a:r>
            <a:r>
              <a:rPr lang="de-AT" sz="2800" dirty="0" smtClean="0"/>
              <a:t>)</a:t>
            </a:r>
            <a:endParaRPr lang="de-AT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7153980" y="5085184"/>
            <a:ext cx="2327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© Werner </a:t>
            </a:r>
            <a:r>
              <a:rPr lang="de-AT" sz="1400" dirty="0" err="1" smtClean="0"/>
              <a:t>Gobiet</a:t>
            </a:r>
            <a:r>
              <a:rPr lang="de-AT" sz="1400" dirty="0" smtClean="0"/>
              <a:t>, 2017</a:t>
            </a:r>
            <a:endParaRPr lang="de-AT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623554" y="6165304"/>
            <a:ext cx="6640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hlinkClick r:id="rId3"/>
              </a:rPr>
              <a:t>Zum Beitrag</a:t>
            </a:r>
            <a:r>
              <a:rPr lang="de-AT" sz="2800" dirty="0" smtClean="0"/>
              <a:t> </a:t>
            </a:r>
            <a:r>
              <a:rPr lang="de-AT" sz="2800" dirty="0" smtClean="0"/>
              <a:t>(Essay, Hasso Hohmann)</a:t>
            </a:r>
            <a:endParaRPr lang="de-AT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4" b="6696"/>
          <a:stretch/>
        </p:blipFill>
        <p:spPr>
          <a:xfrm>
            <a:off x="-813048" y="548680"/>
            <a:ext cx="7940040" cy="4832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116632"/>
            <a:ext cx="1219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Kapelle "Unbefleckte Empfängnis Mariä" im Priesterseminar</a:t>
            </a:r>
            <a:endParaRPr lang="de-AT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385618" y="915733"/>
            <a:ext cx="57543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Kapelle ist reich mit Glasfenstern und Objekten namhafter Künstler ausgestattet. </a:t>
            </a:r>
            <a:r>
              <a:rPr lang="de-AT" sz="2800" dirty="0" smtClean="0"/>
              <a:t>Für </a:t>
            </a:r>
            <a:r>
              <a:rPr lang="de-AT" sz="2800" dirty="0" smtClean="0"/>
              <a:t>die Öffentlichkeit ist die Kapelle nicht zugänglich.</a:t>
            </a:r>
          </a:p>
          <a:p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6385619" y="3429000"/>
            <a:ext cx="5348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 </a:t>
            </a:r>
            <a:endParaRPr lang="de-AT" sz="2400" dirty="0" smtClean="0"/>
          </a:p>
          <a:p>
            <a:r>
              <a:rPr lang="de-AT" sz="2400" dirty="0" smtClean="0"/>
              <a:t>(</a:t>
            </a:r>
            <a:r>
              <a:rPr lang="de-AT" sz="2400" dirty="0" smtClean="0"/>
              <a:t>Sakralbauten, Werner </a:t>
            </a:r>
            <a:r>
              <a:rPr lang="de-AT" sz="2400" dirty="0" err="1" smtClean="0"/>
              <a:t>Gobiet</a:t>
            </a:r>
            <a:r>
              <a:rPr lang="de-AT" sz="2400" dirty="0" smtClean="0"/>
              <a:t>)</a:t>
            </a:r>
            <a:endParaRPr lang="de-AT" sz="2400" dirty="0" smtClean="0">
              <a:hlinkClick r:id="rId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98378" y="6273225"/>
            <a:ext cx="2327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© Werner </a:t>
            </a:r>
            <a:r>
              <a:rPr lang="de-AT" sz="1400" dirty="0" err="1" smtClean="0"/>
              <a:t>Gobiet</a:t>
            </a:r>
            <a:r>
              <a:rPr lang="de-AT" sz="1400" dirty="0" smtClean="0"/>
              <a:t>, 2017</a:t>
            </a:r>
          </a:p>
          <a:p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9039" y="764705"/>
            <a:ext cx="8729215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9412" y="44625"/>
            <a:ext cx="109480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Jakobikirche in Thal b. Graz </a:t>
            </a:r>
            <a:r>
              <a:rPr lang="de-AT" sz="2800" dirty="0" smtClean="0"/>
              <a:t>(auch Fuchs-Kirche)</a:t>
            </a:r>
          </a:p>
          <a:p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335447" y="5151383"/>
            <a:ext cx="114282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AT" sz="2800" dirty="0" smtClean="0"/>
              <a:t>Als Kirche der ganz anderen Art präsentiert sich die Pfarrkirche zum hl. Jakobus. </a:t>
            </a:r>
            <a:r>
              <a:rPr lang="de-AT" sz="2800" dirty="0" smtClean="0">
                <a:hlinkClick r:id="rId2"/>
              </a:rPr>
              <a:t>Ernst Fuchs</a:t>
            </a:r>
            <a:r>
              <a:rPr lang="de-AT" sz="2800" dirty="0" smtClean="0"/>
              <a:t> entwarf 1992-94 ein Gesamtkunstwerk im Stil der Wiener Schule des Phantastischen Realismus. </a:t>
            </a:r>
          </a:p>
          <a:p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321724" y="1124745"/>
            <a:ext cx="482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3"/>
              </a:rPr>
              <a:t>Mehr über die </a:t>
            </a:r>
            <a:r>
              <a:rPr lang="de-AT" sz="2400" dirty="0" smtClean="0">
                <a:hlinkClick r:id="rId3"/>
              </a:rPr>
              <a:t>Fuchs-Kirche</a:t>
            </a:r>
            <a:endParaRPr lang="de-AT" sz="2400" dirty="0" smtClean="0"/>
          </a:p>
          <a:p>
            <a:r>
              <a:rPr lang="de-AT" sz="2400" dirty="0" smtClean="0"/>
              <a:t>(Heimatlexikon)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7105699" y="4725144"/>
            <a:ext cx="3810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/>
              <a:t>Foto: Region Graz - Tom Lamm</a:t>
            </a:r>
            <a:endParaRPr lang="de-AT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7321723" y="3140969"/>
            <a:ext cx="381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4"/>
              </a:rPr>
              <a:t>Bildsammlung</a:t>
            </a:r>
            <a:r>
              <a:rPr lang="de-AT" sz="2400" dirty="0" smtClean="0"/>
              <a:t> (Bildlexikon)</a:t>
            </a:r>
            <a:endParaRPr lang="de-AT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7" y="597932"/>
            <a:ext cx="6624736" cy="4415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61483" y="116632"/>
            <a:ext cx="5048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Herz-Jesu-Kirche</a:t>
            </a:r>
            <a:endParaRPr lang="de-AT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089475" y="5157193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Zur </a:t>
            </a:r>
            <a:r>
              <a:rPr lang="de-AT" sz="2400" dirty="0" smtClean="0">
                <a:hlinkClick r:id="rId2"/>
              </a:rPr>
              <a:t>Bildsammlung</a:t>
            </a:r>
            <a:r>
              <a:rPr lang="de-AT" sz="2400" dirty="0"/>
              <a:t> </a:t>
            </a:r>
            <a:r>
              <a:rPr lang="de-AT" sz="2400" dirty="0" smtClean="0"/>
              <a:t>(Bildlexikon</a:t>
            </a:r>
            <a:r>
              <a:rPr lang="de-AT" sz="2400" dirty="0" smtClean="0"/>
              <a:t>)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5017467" y="1628800"/>
            <a:ext cx="67687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römisch-katholische </a:t>
            </a:r>
          </a:p>
          <a:p>
            <a:r>
              <a:rPr lang="de-AT" sz="2800" dirty="0" smtClean="0"/>
              <a:t>Kirche wurde 1881 bis 1887 im heutigen Bezirk St. </a:t>
            </a:r>
            <a:r>
              <a:rPr lang="de-AT" sz="2800" dirty="0" smtClean="0"/>
              <a:t>Leonhard </a:t>
            </a:r>
            <a:r>
              <a:rPr lang="de-AT" sz="2800" dirty="0" smtClean="0"/>
              <a:t>im neugotischen Backsteinstil erbaut und </a:t>
            </a:r>
            <a:r>
              <a:rPr lang="de-AT" sz="2800" dirty="0" smtClean="0"/>
              <a:t>zählt </a:t>
            </a:r>
            <a:r>
              <a:rPr lang="de-AT" sz="2800" dirty="0" smtClean="0"/>
              <a:t>zu den bedeutendsten Bauwerken des Historismus </a:t>
            </a:r>
            <a:r>
              <a:rPr lang="de-AT" sz="2800" dirty="0" smtClean="0"/>
              <a:t>in </a:t>
            </a:r>
            <a:r>
              <a:rPr lang="de-AT" sz="2800" dirty="0" smtClean="0"/>
              <a:t>der Steiermark.</a:t>
            </a:r>
            <a:endParaRPr lang="de-AT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63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27519" y="188641"/>
            <a:ext cx="1035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 smtClean="0"/>
              <a:t>Mariahilferkirche</a:t>
            </a:r>
            <a:r>
              <a:rPr lang="de-AT" sz="2800" b="1" dirty="0"/>
              <a:t> </a:t>
            </a:r>
            <a:r>
              <a:rPr lang="de-AT" sz="2800" b="1" dirty="0" smtClean="0"/>
              <a:t>oder </a:t>
            </a:r>
            <a:r>
              <a:rPr lang="de-AT" sz="2800" b="1" dirty="0" smtClean="0"/>
              <a:t>Kirche </a:t>
            </a:r>
            <a:r>
              <a:rPr lang="de-AT" sz="2800" b="1" dirty="0" err="1" smtClean="0"/>
              <a:t>Mariahilf</a:t>
            </a:r>
            <a:endParaRPr lang="de-AT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27519" y="5930116"/>
            <a:ext cx="460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</a:t>
            </a:r>
            <a:r>
              <a:rPr lang="de-AT" sz="2400" dirty="0" smtClean="0"/>
              <a:t> (Austria-Wiki)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7634158" y="980728"/>
            <a:ext cx="45530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1611 war der Bau der </a:t>
            </a:r>
          </a:p>
          <a:p>
            <a:r>
              <a:rPr lang="de-AT" sz="2800" dirty="0" smtClean="0"/>
              <a:t>Kirche mit </a:t>
            </a:r>
            <a:r>
              <a:rPr lang="de-AT" sz="2800" dirty="0" smtClean="0"/>
              <a:t>angeschlossenem </a:t>
            </a:r>
            <a:endParaRPr lang="de-AT" sz="2800" dirty="0" smtClean="0"/>
          </a:p>
          <a:p>
            <a:r>
              <a:rPr lang="de-AT" sz="2800" dirty="0" err="1" smtClean="0"/>
              <a:t>Minoritenkloster</a:t>
            </a:r>
            <a:r>
              <a:rPr lang="de-AT" sz="2800" dirty="0" smtClean="0"/>
              <a:t> </a:t>
            </a:r>
            <a:r>
              <a:rPr lang="de-AT" sz="2800" dirty="0" smtClean="0"/>
              <a:t>im barockem </a:t>
            </a:r>
            <a:r>
              <a:rPr lang="de-AT" sz="2800" dirty="0" smtClean="0"/>
              <a:t>Stil </a:t>
            </a:r>
          </a:p>
          <a:p>
            <a:r>
              <a:rPr lang="de-AT" sz="2800" dirty="0" smtClean="0"/>
              <a:t>fertiggestellt.</a:t>
            </a:r>
          </a:p>
          <a:p>
            <a:r>
              <a:rPr lang="de-AT" sz="2800" dirty="0" smtClean="0"/>
              <a:t>Sie ist Pfarrkirche der Pfarre Graz-</a:t>
            </a:r>
            <a:r>
              <a:rPr lang="de-AT" sz="2800" dirty="0" err="1" smtClean="0"/>
              <a:t>Mariahilf</a:t>
            </a:r>
            <a:r>
              <a:rPr lang="de-AT" sz="2800" dirty="0" smtClean="0"/>
              <a:t> und Wallfahrtskirche.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7537747" y="5445224"/>
            <a:ext cx="2608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Michael </a:t>
            </a:r>
            <a:r>
              <a:rPr lang="de-AT" sz="1400" dirty="0" err="1" smtClean="0"/>
              <a:t>Promberger</a:t>
            </a:r>
            <a:r>
              <a:rPr lang="de-AT" sz="1400" dirty="0" smtClean="0"/>
              <a:t> (2011)</a:t>
            </a:r>
            <a:endParaRPr lang="de-AT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3" y="908720"/>
            <a:ext cx="7242006" cy="4829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801444" y="404664"/>
            <a:ext cx="629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 smtClean="0"/>
              <a:t>Kalvarienbergkirche</a:t>
            </a:r>
            <a:r>
              <a:rPr lang="de-AT" sz="2800" b="1" dirty="0" smtClean="0"/>
              <a:t> </a:t>
            </a:r>
            <a:r>
              <a:rPr lang="de-AT" sz="2800" b="1" dirty="0" smtClean="0"/>
              <a:t>zum </a:t>
            </a:r>
            <a:r>
              <a:rPr lang="de-AT" sz="2800" b="1" dirty="0" smtClean="0"/>
              <a:t>Heiligen Kreuz</a:t>
            </a:r>
          </a:p>
          <a:p>
            <a:endParaRPr lang="de-AT" sz="2800" dirty="0" smtClean="0"/>
          </a:p>
          <a:p>
            <a:endParaRPr lang="de-AT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4801443" y="6470304"/>
            <a:ext cx="4671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Foto: </a:t>
            </a:r>
            <a:r>
              <a:rPr lang="de-AT" sz="1200" dirty="0" err="1" smtClean="0"/>
              <a:t>Wikicommons</a:t>
            </a:r>
            <a:r>
              <a:rPr lang="de-AT" sz="1200" dirty="0" smtClean="0"/>
              <a:t> / Wolf32at unter CC-BY-SA 3.0</a:t>
            </a:r>
            <a:endParaRPr lang="de-AT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4801443" y="1326247"/>
            <a:ext cx="7393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Im 17. Jhd. wurde der </a:t>
            </a:r>
            <a:r>
              <a:rPr lang="de-AT" sz="2800" dirty="0" smtClean="0"/>
              <a:t>Kalvarienberg </a:t>
            </a:r>
            <a:r>
              <a:rPr lang="de-AT" sz="2800" dirty="0" smtClean="0"/>
              <a:t>auf dem </a:t>
            </a:r>
            <a:r>
              <a:rPr lang="de-AT" sz="2800" dirty="0" smtClean="0"/>
              <a:t>sogenannten </a:t>
            </a:r>
            <a:r>
              <a:rPr lang="de-AT" sz="2800" dirty="0" err="1" smtClean="0"/>
              <a:t>Austein</a:t>
            </a:r>
            <a:r>
              <a:rPr lang="de-AT" sz="2800" dirty="0" smtClean="0"/>
              <a:t> errichtet. Auf dessen Gipfel befinden sich mehrere Kapellen und eine Kreuzigungsgruppe. Am Fuß des Felsens befindet sich der hochbarocke Kirchenbau.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4801444" y="4437112"/>
            <a:ext cx="692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Zum Beitrag</a:t>
            </a:r>
            <a:r>
              <a:rPr lang="de-AT" sz="2400" dirty="0" smtClean="0"/>
              <a:t> (Essay, Hasso Hohmann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4801443" y="5373216"/>
            <a:ext cx="541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3"/>
              </a:rPr>
              <a:t>Bildsammlung</a:t>
            </a:r>
            <a:r>
              <a:rPr lang="de-AT" sz="2400" dirty="0" smtClean="0"/>
              <a:t> (Bildlexikon)</a:t>
            </a:r>
            <a:endParaRPr lang="de-AT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346051" y="188640"/>
            <a:ext cx="2988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smtClean="0"/>
              <a:t>Basilika </a:t>
            </a:r>
            <a:r>
              <a:rPr lang="de-AT" sz="2800" b="1" dirty="0" err="1" smtClean="0"/>
              <a:t>Mariatrost</a:t>
            </a:r>
            <a:endParaRPr lang="de-AT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7346052" y="5085184"/>
            <a:ext cx="409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hlinkClick r:id="rId2"/>
              </a:rPr>
              <a:t>Mehr im </a:t>
            </a:r>
            <a:r>
              <a:rPr lang="de-AT" sz="2400" dirty="0" smtClean="0">
                <a:hlinkClick r:id="rId2"/>
              </a:rPr>
              <a:t>Beitrag</a:t>
            </a:r>
            <a:r>
              <a:rPr lang="de-AT" sz="2400" dirty="0" smtClean="0"/>
              <a:t> (Sakralbauten)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7321723" y="6372036"/>
            <a:ext cx="362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Foto: </a:t>
            </a:r>
            <a:r>
              <a:rPr lang="de-AT" dirty="0" smtClean="0">
                <a:hlinkClick r:id="rId3"/>
              </a:rPr>
              <a:t>Graz Tourismus </a:t>
            </a:r>
            <a:r>
              <a:rPr lang="de-AT" dirty="0" smtClean="0"/>
              <a:t>/ Harry Schiffer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7249715" y="1052736"/>
            <a:ext cx="49454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Am </a:t>
            </a:r>
            <a:r>
              <a:rPr lang="de-AT" sz="2800" dirty="0" err="1" smtClean="0"/>
              <a:t>Purberg</a:t>
            </a:r>
            <a:r>
              <a:rPr lang="de-AT" sz="2800" dirty="0" smtClean="0"/>
              <a:t> in Graz </a:t>
            </a:r>
            <a:r>
              <a:rPr lang="de-AT" sz="2800" dirty="0" smtClean="0"/>
              <a:t>findet </a:t>
            </a:r>
            <a:r>
              <a:rPr lang="de-AT" sz="2800" dirty="0" smtClean="0"/>
              <a:t>man eine der </a:t>
            </a:r>
            <a:r>
              <a:rPr lang="de-AT" sz="2800" dirty="0" smtClean="0"/>
              <a:t>berühmtesten </a:t>
            </a:r>
            <a:r>
              <a:rPr lang="de-AT" sz="2800" dirty="0" smtClean="0"/>
              <a:t>Wall-</a:t>
            </a:r>
          </a:p>
          <a:p>
            <a:r>
              <a:rPr lang="de-AT" sz="2800" dirty="0" err="1" smtClean="0"/>
              <a:t>fahrtsstätten</a:t>
            </a:r>
            <a:r>
              <a:rPr lang="de-AT" sz="2800" dirty="0" smtClean="0"/>
              <a:t> der </a:t>
            </a:r>
            <a:r>
              <a:rPr lang="de-AT" sz="2800" dirty="0" smtClean="0"/>
              <a:t>Steiermark</a:t>
            </a:r>
            <a:r>
              <a:rPr lang="de-AT" sz="2800" dirty="0" smtClean="0"/>
              <a:t>. 260 Stufen </a:t>
            </a:r>
            <a:r>
              <a:rPr lang="de-AT" sz="2800" dirty="0" smtClean="0"/>
              <a:t>führen </a:t>
            </a:r>
            <a:r>
              <a:rPr lang="de-AT" sz="2800" dirty="0" smtClean="0"/>
              <a:t>Pilger aus ganz </a:t>
            </a:r>
            <a:r>
              <a:rPr lang="de-AT" sz="2800" dirty="0" smtClean="0"/>
              <a:t>Europa </a:t>
            </a:r>
            <a:r>
              <a:rPr lang="de-AT" sz="2800" dirty="0" smtClean="0"/>
              <a:t>zum </a:t>
            </a:r>
            <a:r>
              <a:rPr lang="de-AT" sz="2800" dirty="0" smtClean="0"/>
              <a:t>bedeutendsten Marienheiligtum </a:t>
            </a:r>
            <a:r>
              <a:rPr lang="de-AT" sz="2800" dirty="0" smtClean="0"/>
              <a:t>in Graz.</a:t>
            </a:r>
            <a:endParaRPr lang="de-AT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8"/>
          <a:stretch/>
        </p:blipFill>
        <p:spPr>
          <a:xfrm>
            <a:off x="-1581300" y="-72008"/>
            <a:ext cx="8714343" cy="6957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961909" y="260648"/>
            <a:ext cx="432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Dreifaltigkeitskirche</a:t>
            </a:r>
            <a:endParaRPr lang="de-AT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769837" y="6453337"/>
            <a:ext cx="5425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Foto: </a:t>
            </a:r>
            <a:r>
              <a:rPr lang="de-AT" sz="1200" dirty="0" err="1"/>
              <a:t>W</a:t>
            </a:r>
            <a:r>
              <a:rPr lang="de-AT" sz="1200" dirty="0" err="1" smtClean="0"/>
              <a:t>ikicommons</a:t>
            </a:r>
            <a:r>
              <a:rPr lang="de-AT" sz="1200" dirty="0" smtClean="0"/>
              <a:t> / Pedro J </a:t>
            </a:r>
            <a:r>
              <a:rPr lang="de-AT" sz="1200" dirty="0" err="1" smtClean="0"/>
              <a:t>Pacheco</a:t>
            </a:r>
            <a:r>
              <a:rPr lang="de-AT" sz="1200" dirty="0" smtClean="0"/>
              <a:t> unter CC-BY-SA 3.0</a:t>
            </a:r>
            <a:endParaRPr lang="de-AT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6961909" y="836712"/>
            <a:ext cx="5233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ursprüngliche </a:t>
            </a:r>
            <a:r>
              <a:rPr lang="de-AT" sz="2800" dirty="0" smtClean="0"/>
              <a:t>Ursulinenkirche </a:t>
            </a:r>
            <a:r>
              <a:rPr lang="de-AT" sz="2800" dirty="0" smtClean="0"/>
              <a:t>wurde </a:t>
            </a:r>
            <a:r>
              <a:rPr lang="de-AT" sz="2800" dirty="0" smtClean="0"/>
              <a:t>von </a:t>
            </a:r>
            <a:r>
              <a:rPr lang="de-AT" sz="2800" dirty="0" smtClean="0"/>
              <a:t>1694 bis 1704 im </a:t>
            </a:r>
          </a:p>
          <a:p>
            <a:r>
              <a:rPr lang="de-AT" sz="2800" dirty="0" smtClean="0"/>
              <a:t>ehemalige Stadtgraben </a:t>
            </a:r>
            <a:r>
              <a:rPr lang="de-AT" sz="2800" dirty="0" smtClean="0"/>
              <a:t>im </a:t>
            </a:r>
            <a:r>
              <a:rPr lang="de-AT" sz="2800" dirty="0" smtClean="0"/>
              <a:t>sogenannten zweiten </a:t>
            </a:r>
            <a:r>
              <a:rPr lang="de-AT" sz="2800" dirty="0" smtClean="0"/>
              <a:t>Sack errichtet</a:t>
            </a:r>
            <a:r>
              <a:rPr lang="de-AT" sz="2800" dirty="0" smtClean="0"/>
              <a:t>.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7052263" y="3859014"/>
            <a:ext cx="499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 </a:t>
            </a:r>
            <a:r>
              <a:rPr lang="de-AT" sz="2400" dirty="0" smtClean="0"/>
              <a:t>(Austria-Wiki)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7057944" y="4437112"/>
            <a:ext cx="4831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3"/>
              </a:rPr>
              <a:t>Die Öffnung des Sacks </a:t>
            </a:r>
            <a:r>
              <a:rPr lang="de-AT" sz="2400" dirty="0" smtClean="0"/>
              <a:t>(Essay, Robert </a:t>
            </a:r>
            <a:r>
              <a:rPr lang="de-AT" sz="2400" dirty="0" err="1" smtClean="0"/>
              <a:t>Engele</a:t>
            </a:r>
            <a:r>
              <a:rPr lang="de-AT" sz="2400" dirty="0" smtClean="0"/>
              <a:t>)</a:t>
            </a:r>
            <a:endParaRPr lang="de-AT" sz="2400" dirty="0" smtClean="0">
              <a:hlinkClick r:id="rId3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17154"/>
          <a:stretch/>
        </p:blipFill>
        <p:spPr>
          <a:xfrm>
            <a:off x="-95101" y="-36370"/>
            <a:ext cx="6748710" cy="6921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001552" y="980728"/>
            <a:ext cx="76828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Der spätgotischer Bau mit </a:t>
            </a:r>
          </a:p>
          <a:p>
            <a:r>
              <a:rPr lang="de-AT" sz="2800" dirty="0" smtClean="0"/>
              <a:t>barocker Fassade ist die </a:t>
            </a:r>
          </a:p>
          <a:p>
            <a:r>
              <a:rPr lang="de-AT" sz="2800" dirty="0" smtClean="0"/>
              <a:t>Pfarrkirche des 2. </a:t>
            </a:r>
            <a:r>
              <a:rPr lang="de-AT" sz="2800" dirty="0" smtClean="0"/>
              <a:t>Gemeindebezirks </a:t>
            </a:r>
          </a:p>
          <a:p>
            <a:r>
              <a:rPr lang="de-AT" sz="2800" dirty="0" smtClean="0"/>
              <a:t>St</a:t>
            </a:r>
            <a:r>
              <a:rPr lang="de-AT" sz="2800" dirty="0" smtClean="0"/>
              <a:t>. Leonhard. Von 1959 </a:t>
            </a:r>
            <a:r>
              <a:rPr lang="de-AT" sz="2800" dirty="0" smtClean="0"/>
              <a:t>bis </a:t>
            </a:r>
            <a:r>
              <a:rPr lang="de-AT" sz="2800" dirty="0" smtClean="0"/>
              <a:t>1962 wurde nach Plänen </a:t>
            </a:r>
          </a:p>
          <a:p>
            <a:r>
              <a:rPr lang="de-AT" sz="2800" dirty="0" smtClean="0"/>
              <a:t>von Karl Lebwohl ein </a:t>
            </a:r>
            <a:r>
              <a:rPr lang="de-AT" sz="2800" dirty="0" smtClean="0"/>
              <a:t>Erweiterungsbau </a:t>
            </a:r>
          </a:p>
          <a:p>
            <a:r>
              <a:rPr lang="de-AT" sz="2800" dirty="0" smtClean="0"/>
              <a:t>im </a:t>
            </a:r>
            <a:r>
              <a:rPr lang="de-AT" sz="2800" dirty="0" smtClean="0"/>
              <a:t>Osten </a:t>
            </a:r>
            <a:r>
              <a:rPr lang="de-AT" sz="2800" dirty="0" smtClean="0"/>
              <a:t>angelegt</a:t>
            </a:r>
            <a:r>
              <a:rPr lang="de-AT" sz="2800" dirty="0" smtClean="0"/>
              <a:t>.</a:t>
            </a:r>
            <a:endParaRPr lang="de-AT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6001553" y="332656"/>
            <a:ext cx="51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Pfarrkirche St. Leonhard</a:t>
            </a:r>
            <a:endParaRPr lang="de-AT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737547" y="6381329"/>
            <a:ext cx="4323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/>
              <a:t>W</a:t>
            </a:r>
            <a:r>
              <a:rPr lang="de-AT" sz="1400" dirty="0" err="1" smtClean="0"/>
              <a:t>ikicommons</a:t>
            </a:r>
            <a:r>
              <a:rPr lang="de-AT" sz="1400" dirty="0" smtClean="0"/>
              <a:t> / Andreas Binder unter CC-BY-SA 3.0</a:t>
            </a:r>
            <a:endParaRPr lang="de-AT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6001553" y="4437112"/>
            <a:ext cx="5856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</a:t>
            </a:r>
            <a:r>
              <a:rPr lang="de-AT" sz="2400" dirty="0" smtClean="0"/>
              <a:t> (Austria-Wiki)</a:t>
            </a:r>
            <a:endParaRPr lang="de-AT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01" y="-135573"/>
            <a:ext cx="5758816" cy="7020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37747" y="466794"/>
            <a:ext cx="45043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latin typeface="+mj-lt"/>
                <a:cs typeface="Times New Roman" pitchFamily="18" charset="0"/>
              </a:rPr>
              <a:t>Die Stadt Graz und der Dom ist dem hl. </a:t>
            </a:r>
            <a:r>
              <a:rPr lang="de-AT" sz="2800" dirty="0" err="1" smtClean="0">
                <a:latin typeface="+mj-lt"/>
                <a:cs typeface="Times New Roman" pitchFamily="18" charset="0"/>
              </a:rPr>
              <a:t>Ägydius</a:t>
            </a:r>
            <a:r>
              <a:rPr lang="de-AT" sz="2800" dirty="0" smtClean="0">
                <a:latin typeface="+mj-lt"/>
                <a:cs typeface="Times New Roman" pitchFamily="18" charset="0"/>
              </a:rPr>
              <a:t> </a:t>
            </a:r>
            <a:r>
              <a:rPr lang="de-DE" sz="2800" dirty="0" smtClean="0">
                <a:latin typeface="+mj-lt"/>
                <a:cs typeface="Times New Roman" pitchFamily="18" charset="0"/>
              </a:rPr>
              <a:t>von St. Gilles geweiht. Heute ist der Schutzpatron der Stadt fast vergessen</a:t>
            </a:r>
            <a:r>
              <a:rPr lang="de-DE" sz="2800" dirty="0" smtClean="0">
                <a:latin typeface="+mj-lt"/>
                <a:cs typeface="Times New Roman" pitchFamily="18" charset="0"/>
              </a:rPr>
              <a:t>.</a:t>
            </a:r>
          </a:p>
          <a:p>
            <a:endParaRPr lang="de-DE" sz="2800" dirty="0" smtClean="0">
              <a:latin typeface="+mj-lt"/>
              <a:cs typeface="Times New Roman" pitchFamily="18" charset="0"/>
            </a:endParaRPr>
          </a:p>
          <a:p>
            <a:r>
              <a:rPr lang="de-DE" sz="2400" dirty="0" smtClean="0">
                <a:latin typeface="+mj-lt"/>
                <a:cs typeface="Times New Roman" pitchFamily="18" charset="0"/>
                <a:hlinkClick r:id="rId3"/>
              </a:rPr>
              <a:t>Mehr über den </a:t>
            </a:r>
            <a:r>
              <a:rPr lang="de-AT" sz="2400" dirty="0" smtClean="0">
                <a:latin typeface="+mj-lt"/>
                <a:cs typeface="Times New Roman" pitchFamily="18" charset="0"/>
                <a:hlinkClick r:id="rId3"/>
              </a:rPr>
              <a:t>Stadtpatron </a:t>
            </a:r>
            <a:endParaRPr lang="de-AT" sz="2400" dirty="0" smtClean="0">
              <a:latin typeface="+mj-lt"/>
              <a:cs typeface="Times New Roman" pitchFamily="18" charset="0"/>
            </a:endParaRPr>
          </a:p>
          <a:p>
            <a:r>
              <a:rPr lang="de-AT" sz="2400" dirty="0" smtClean="0">
                <a:latin typeface="+mj-lt"/>
                <a:cs typeface="Times New Roman" pitchFamily="18" charset="0"/>
              </a:rPr>
              <a:t>(Essay, Robert </a:t>
            </a:r>
            <a:r>
              <a:rPr lang="de-AT" sz="2400" dirty="0" err="1" smtClean="0">
                <a:latin typeface="+mj-lt"/>
                <a:cs typeface="Times New Roman" pitchFamily="18" charset="0"/>
              </a:rPr>
              <a:t>Engele</a:t>
            </a:r>
            <a:r>
              <a:rPr lang="de-AT" sz="2400" dirty="0" smtClean="0">
                <a:latin typeface="+mj-lt"/>
                <a:cs typeface="Times New Roman" pitchFamily="18" charset="0"/>
              </a:rPr>
              <a:t>)</a:t>
            </a:r>
            <a:endParaRPr lang="de-DE" sz="2400" dirty="0" smtClean="0">
              <a:latin typeface="+mj-lt"/>
              <a:cs typeface="Times New Roman" pitchFamily="18" charset="0"/>
            </a:endParaRPr>
          </a:p>
          <a:p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239412" y="6237312"/>
            <a:ext cx="398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Aus dem Innern der Domkirche zu Graz</a:t>
            </a:r>
          </a:p>
          <a:p>
            <a:r>
              <a:rPr lang="de-AT" sz="1400" dirty="0" smtClean="0"/>
              <a:t>Quelle: Kronprinzenwerk/Victor </a:t>
            </a:r>
            <a:r>
              <a:rPr lang="de-AT" sz="1400" dirty="0" err="1" smtClean="0"/>
              <a:t>Luutz</a:t>
            </a:r>
            <a:endParaRPr lang="de-AT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585419" y="6237312"/>
            <a:ext cx="760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Hl. </a:t>
            </a:r>
            <a:r>
              <a:rPr lang="de-AT" sz="1400" dirty="0"/>
              <a:t>Ä</a:t>
            </a:r>
            <a:r>
              <a:rPr lang="de-AT" sz="1400" dirty="0" smtClean="0"/>
              <a:t>gidius. Altartriptychon aus dem Lübecker Dom, heute im St. Annen-Museum, rechter Außenflügel. Foto: </a:t>
            </a:r>
            <a:r>
              <a:rPr lang="de-AT" sz="1400" dirty="0" err="1" smtClean="0"/>
              <a:t>Wikimedia</a:t>
            </a:r>
            <a:endParaRPr lang="de-AT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0" y="260649"/>
            <a:ext cx="4024527" cy="58326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18274"/>
          <a:stretch/>
        </p:blipFill>
        <p:spPr>
          <a:xfrm>
            <a:off x="4585419" y="260649"/>
            <a:ext cx="2627668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17467" y="6381329"/>
            <a:ext cx="406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Flickr</a:t>
            </a:r>
            <a:r>
              <a:rPr lang="de-AT" sz="1400" dirty="0" smtClean="0"/>
              <a:t> / </a:t>
            </a:r>
            <a:r>
              <a:rPr lang="de-AT" sz="1400" dirty="0" err="1" smtClean="0"/>
              <a:t>OZinOH</a:t>
            </a:r>
            <a:r>
              <a:rPr lang="de-AT" sz="1400" dirty="0" smtClean="0"/>
              <a:t> unter CC-BY-NC 2.0 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4987055" y="332656"/>
            <a:ext cx="717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 smtClean="0"/>
              <a:t>Barmherzigenkirche</a:t>
            </a:r>
            <a:r>
              <a:rPr lang="de-AT" sz="2800" b="1" dirty="0" smtClean="0"/>
              <a:t> </a:t>
            </a:r>
            <a:r>
              <a:rPr lang="de-AT" sz="2800" b="1" dirty="0" smtClean="0"/>
              <a:t>Mariä </a:t>
            </a:r>
            <a:r>
              <a:rPr lang="de-AT" sz="2800" b="1" dirty="0" smtClean="0"/>
              <a:t>Verkündigung</a:t>
            </a:r>
            <a:endParaRPr lang="de-AT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017466" y="1772816"/>
            <a:ext cx="71777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1632 kam es zur </a:t>
            </a:r>
            <a:r>
              <a:rPr lang="de-AT" sz="2800" dirty="0" smtClean="0"/>
              <a:t>Grundsteinlegung </a:t>
            </a:r>
            <a:r>
              <a:rPr lang="de-AT" sz="2800" dirty="0" smtClean="0"/>
              <a:t>der Klosterkirche. Vier </a:t>
            </a:r>
            <a:r>
              <a:rPr lang="de-AT" sz="2800" dirty="0" smtClean="0"/>
              <a:t>Jahre </a:t>
            </a:r>
            <a:r>
              <a:rPr lang="de-AT" sz="2800" dirty="0" smtClean="0"/>
              <a:t>später erfolgte ihre </a:t>
            </a:r>
          </a:p>
          <a:p>
            <a:r>
              <a:rPr lang="de-AT" sz="2800" dirty="0" smtClean="0"/>
              <a:t>Weihe zu Ehren Maria </a:t>
            </a:r>
            <a:r>
              <a:rPr lang="de-AT" sz="2800" dirty="0" smtClean="0"/>
              <a:t>Verkündigung</a:t>
            </a:r>
            <a:r>
              <a:rPr lang="de-AT" sz="2800" dirty="0" smtClean="0"/>
              <a:t>. 1735 wurde die bereits baufällige Kirche </a:t>
            </a:r>
            <a:r>
              <a:rPr lang="de-AT" sz="2800" dirty="0" smtClean="0"/>
              <a:t>abgerissen </a:t>
            </a:r>
            <a:r>
              <a:rPr lang="de-AT" sz="2800" dirty="0" smtClean="0"/>
              <a:t>und im Stile des </a:t>
            </a:r>
            <a:r>
              <a:rPr lang="de-AT" sz="2800" dirty="0" smtClean="0"/>
              <a:t>Hochbarocks </a:t>
            </a:r>
            <a:r>
              <a:rPr lang="de-AT" sz="2800" dirty="0" smtClean="0"/>
              <a:t>wieder aufgebaut.</a:t>
            </a:r>
          </a:p>
          <a:p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5017467" y="515719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</a:t>
            </a:r>
            <a:r>
              <a:rPr lang="de-AT" sz="2400" dirty="0" smtClean="0"/>
              <a:t> </a:t>
            </a:r>
            <a:r>
              <a:rPr lang="de-AT" sz="2400" dirty="0" smtClean="0"/>
              <a:t>(</a:t>
            </a:r>
            <a:r>
              <a:rPr lang="de-AT" sz="2400" dirty="0" smtClean="0"/>
              <a:t>Austria-Wiki)</a:t>
            </a:r>
            <a:endParaRPr lang="de-AT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21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68403" y="324525"/>
            <a:ext cx="5920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Kirche Maria im Elend </a:t>
            </a:r>
            <a:r>
              <a:rPr lang="de-AT" sz="2800" b="1" dirty="0" smtClean="0"/>
              <a:t>zu </a:t>
            </a:r>
            <a:r>
              <a:rPr lang="de-AT" sz="2800" b="1" dirty="0" err="1" smtClean="0"/>
              <a:t>Straßgang</a:t>
            </a:r>
            <a:endParaRPr lang="de-AT" sz="2800" b="1" dirty="0" smtClean="0"/>
          </a:p>
          <a:p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5377507" y="1113706"/>
            <a:ext cx="68176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Pfarrkirche mit der alten </a:t>
            </a:r>
            <a:r>
              <a:rPr lang="de-AT" sz="2800" dirty="0" smtClean="0"/>
              <a:t>Wehrmauer </a:t>
            </a:r>
            <a:r>
              <a:rPr lang="de-AT" sz="2800" dirty="0" smtClean="0"/>
              <a:t>und dem </a:t>
            </a:r>
            <a:r>
              <a:rPr lang="de-AT" sz="2800" dirty="0" smtClean="0"/>
              <a:t>burgartigen </a:t>
            </a:r>
            <a:r>
              <a:rPr lang="de-AT" sz="2800" dirty="0" smtClean="0"/>
              <a:t>Pfarrhof liegt </a:t>
            </a:r>
            <a:r>
              <a:rPr lang="de-AT" sz="2800" dirty="0" smtClean="0"/>
              <a:t>erhöht </a:t>
            </a:r>
            <a:r>
              <a:rPr lang="de-AT" sz="2800" dirty="0" smtClean="0"/>
              <a:t>auf dem </a:t>
            </a:r>
            <a:r>
              <a:rPr lang="de-AT" sz="2800" dirty="0" err="1" smtClean="0"/>
              <a:t>Florianiberg</a:t>
            </a:r>
            <a:r>
              <a:rPr lang="de-AT" sz="2800" dirty="0" smtClean="0"/>
              <a:t>. Sie </a:t>
            </a:r>
            <a:r>
              <a:rPr lang="de-AT" sz="2800" dirty="0" smtClean="0"/>
              <a:t>zählt zu den ältesten Pfarrgründungen der Steiermark. In die </a:t>
            </a:r>
            <a:r>
              <a:rPr lang="de-AT" sz="2800" dirty="0" smtClean="0"/>
              <a:t>Außenwände </a:t>
            </a:r>
            <a:r>
              <a:rPr lang="de-AT" sz="2800" dirty="0" smtClean="0"/>
              <a:t>der Kirche sind römische Grabsteine aus dem 2. oder 3. Jhd. eingemauert.</a:t>
            </a:r>
          </a:p>
          <a:p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5368403" y="4797152"/>
            <a:ext cx="555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Ausführlicher Beitrag</a:t>
            </a:r>
            <a:r>
              <a:rPr lang="de-AT" sz="2400" dirty="0" smtClean="0"/>
              <a:t> (Austria-Wiki)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5364632" y="6438602"/>
            <a:ext cx="333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Wikicommons</a:t>
            </a:r>
            <a:r>
              <a:rPr lang="de-AT" sz="1400" dirty="0" smtClean="0"/>
              <a:t> / Andi </a:t>
            </a:r>
            <a:r>
              <a:rPr lang="de-AT" sz="1400" dirty="0" err="1" smtClean="0"/>
              <a:t>oisn</a:t>
            </a:r>
            <a:r>
              <a:rPr lang="de-AT" sz="1400" dirty="0" smtClean="0"/>
              <a:t>, gemeinfrei</a:t>
            </a:r>
            <a:endParaRPr lang="de-AT" sz="1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3" y="-2"/>
            <a:ext cx="5164039" cy="688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59515" y="6156336"/>
            <a:ext cx="3686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Flickr</a:t>
            </a:r>
            <a:r>
              <a:rPr lang="de-AT" sz="1400" dirty="0" smtClean="0"/>
              <a:t> / Michael </a:t>
            </a:r>
            <a:r>
              <a:rPr lang="de-AT" sz="1400" dirty="0" err="1" smtClean="0"/>
              <a:t>Fötsch</a:t>
            </a:r>
            <a:r>
              <a:rPr lang="de-AT" sz="1400" dirty="0" smtClean="0"/>
              <a:t> unter CC-BY-SA 2.0 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4328691" y="321757"/>
            <a:ext cx="910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Schlosskirche St. Martin </a:t>
            </a:r>
            <a:r>
              <a:rPr lang="de-AT" sz="2800" b="1" dirty="0" smtClean="0"/>
              <a:t>in </a:t>
            </a:r>
            <a:r>
              <a:rPr lang="de-AT" sz="2800" b="1" dirty="0" err="1" smtClean="0"/>
              <a:t>Straßgang</a:t>
            </a:r>
            <a:endParaRPr lang="de-AT" sz="28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297388" y="1183392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Das Benediktinerstift </a:t>
            </a:r>
            <a:r>
              <a:rPr lang="de-AT" sz="2800" dirty="0" err="1"/>
              <a:t>Admont</a:t>
            </a:r>
            <a:r>
              <a:rPr lang="de-AT" sz="2800" dirty="0"/>
              <a:t> </a:t>
            </a:r>
            <a:r>
              <a:rPr lang="de-AT" sz="2800" dirty="0" smtClean="0"/>
              <a:t>erteilte </a:t>
            </a:r>
            <a:r>
              <a:rPr lang="de-AT" sz="2800" dirty="0"/>
              <a:t>1642 den Bauauftrag für die </a:t>
            </a:r>
            <a:r>
              <a:rPr lang="de-AT" sz="2800" dirty="0" smtClean="0"/>
              <a:t>Errichtung </a:t>
            </a:r>
            <a:r>
              <a:rPr lang="de-AT" sz="2800" dirty="0"/>
              <a:t>der </a:t>
            </a:r>
            <a:r>
              <a:rPr lang="de-AT" sz="2800" dirty="0" smtClean="0"/>
              <a:t>heute bestehenden Schlosskirche</a:t>
            </a:r>
            <a:r>
              <a:rPr lang="de-AT" sz="2800" dirty="0"/>
              <a:t>. Von besonderer </a:t>
            </a:r>
            <a:endParaRPr lang="de-AT" sz="2800" dirty="0" smtClean="0"/>
          </a:p>
          <a:p>
            <a:r>
              <a:rPr lang="de-AT" sz="2800" dirty="0" smtClean="0"/>
              <a:t>Bedeutung </a:t>
            </a:r>
            <a:r>
              <a:rPr lang="de-AT" sz="2800" dirty="0"/>
              <a:t>ist der Hochaltar mit der </a:t>
            </a:r>
            <a:r>
              <a:rPr lang="de-AT" sz="2800" dirty="0" smtClean="0"/>
              <a:t>Darstellung </a:t>
            </a:r>
            <a:r>
              <a:rPr lang="de-AT" sz="2800" dirty="0"/>
              <a:t>des Heiligen Martin. </a:t>
            </a:r>
            <a:endParaRPr lang="de-AT" sz="28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4297387" y="3854948"/>
            <a:ext cx="7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Beitrag über Schloss und Kirche</a:t>
            </a:r>
            <a:r>
              <a:rPr lang="de-AT" sz="2400" dirty="0" smtClean="0"/>
              <a:t> (Austria-Wiki)</a:t>
            </a:r>
            <a:endParaRPr lang="de-AT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4297387" y="465313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3"/>
              </a:rPr>
              <a:t>Beitrag über das Schloss</a:t>
            </a:r>
            <a:r>
              <a:rPr lang="de-AT" sz="2400" dirty="0" smtClean="0"/>
              <a:t> (Burgen und Schlösser)</a:t>
            </a:r>
            <a:endParaRPr lang="de-AT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3" y="-521190"/>
            <a:ext cx="4104456" cy="747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27519" y="116631"/>
            <a:ext cx="749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Mausoleum und </a:t>
            </a:r>
            <a:r>
              <a:rPr lang="de-AT" sz="2800" b="1" dirty="0" err="1" smtClean="0"/>
              <a:t>Katharinenkirche</a:t>
            </a:r>
            <a:r>
              <a:rPr lang="de-AT" sz="2800" b="1" dirty="0" smtClean="0"/>
              <a:t> </a:t>
            </a:r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143377" y="5643245"/>
            <a:ext cx="1190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Das Mausoleum zählt zu den bedeutendsten </a:t>
            </a:r>
            <a:r>
              <a:rPr lang="de-AT" sz="2800" dirty="0" smtClean="0"/>
              <a:t>Baudenkmälern </a:t>
            </a:r>
            <a:r>
              <a:rPr lang="de-AT" sz="2800" dirty="0" smtClean="0"/>
              <a:t>Österreichs aus der Übergangsphase des Manierismus zum Barock.  </a:t>
            </a:r>
            <a:r>
              <a:rPr lang="de-AT" sz="2400" dirty="0" smtClean="0">
                <a:hlinkClick r:id="rId3"/>
              </a:rPr>
              <a:t>Zum Beitrag </a:t>
            </a:r>
            <a:r>
              <a:rPr lang="de-AT" sz="2400" dirty="0" smtClean="0"/>
              <a:t>(Heimatlexikon)</a:t>
            </a:r>
            <a:endParaRPr lang="de-AT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7969795" y="348601"/>
            <a:ext cx="39699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30000" dirty="0" smtClean="0"/>
              <a:t>Fotos: </a:t>
            </a:r>
            <a:r>
              <a:rPr lang="de-AT" baseline="30000" dirty="0" smtClean="0"/>
              <a:t>© </a:t>
            </a:r>
            <a:r>
              <a:rPr lang="de-AT" baseline="30000" dirty="0" smtClean="0">
                <a:hlinkClick r:id="rId4"/>
              </a:rPr>
              <a:t>Graz Tourismus</a:t>
            </a:r>
            <a:r>
              <a:rPr lang="de-AT" baseline="30000" dirty="0" smtClean="0"/>
              <a:t>/Hans </a:t>
            </a:r>
            <a:r>
              <a:rPr lang="de-AT" baseline="30000" dirty="0"/>
              <a:t>Wiesenhofer</a:t>
            </a:r>
          </a:p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8" y="635498"/>
            <a:ext cx="7445271" cy="49537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1"/>
          <a:stretch/>
        </p:blipFill>
        <p:spPr>
          <a:xfrm>
            <a:off x="7969795" y="625600"/>
            <a:ext cx="4032448" cy="49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93532" y="476672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Das Mausoleum ist Grabmal von Kaiser Ferdinand II. Seine Durchsetzung der </a:t>
            </a:r>
          </a:p>
          <a:p>
            <a:r>
              <a:rPr lang="de-AT" sz="2800" dirty="0" smtClean="0"/>
              <a:t>Gegenreformation führte zum Prager Fenstersturz und zum Beginn des Dreißigjährigen Krieges.</a:t>
            </a:r>
            <a:endParaRPr lang="de-AT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5593532" y="3418656"/>
            <a:ext cx="4513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Zum Beitrag </a:t>
            </a:r>
            <a:r>
              <a:rPr lang="de-AT" sz="2400" dirty="0" smtClean="0"/>
              <a:t>(AEIOU)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5593532" y="4149080"/>
            <a:ext cx="523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3"/>
              </a:rPr>
              <a:t>Kaiser Ferdinand II. </a:t>
            </a:r>
            <a:r>
              <a:rPr lang="de-AT" sz="2400" dirty="0" smtClean="0"/>
              <a:t>(AEIOU)</a:t>
            </a:r>
            <a:endParaRPr lang="de-AT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5377507" y="6330806"/>
            <a:ext cx="4602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AT" sz="1600" dirty="0">
                <a:solidFill>
                  <a:prstClr val="black"/>
                </a:solidFill>
              </a:rPr>
              <a:t>Foto: </a:t>
            </a:r>
            <a:r>
              <a:rPr lang="de-AT" sz="1600" dirty="0" err="1" smtClean="0">
                <a:hlinkClick r:id="rId4"/>
              </a:rPr>
              <a:t>Wikicommons</a:t>
            </a:r>
            <a:r>
              <a:rPr lang="de-AT" sz="1600" dirty="0" smtClean="0">
                <a:hlinkClick r:id="rId4"/>
              </a:rPr>
              <a:t> / gemeinfrei</a:t>
            </a:r>
            <a:endParaRPr lang="de-AT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/>
          <a:stretch/>
        </p:blipFill>
        <p:spPr>
          <a:xfrm>
            <a:off x="206188" y="173310"/>
            <a:ext cx="5027303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29436" y="332657"/>
            <a:ext cx="7465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Stadtpfarrkirche Zum Heiligen Blut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4729436" y="1412776"/>
            <a:ext cx="7226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AT" sz="2800" dirty="0" smtClean="0"/>
              <a:t>Auf dem Gelände des aufgelösten </a:t>
            </a:r>
            <a:r>
              <a:rPr lang="de-AT" sz="2800" dirty="0" smtClean="0"/>
              <a:t>Judengettos </a:t>
            </a:r>
            <a:r>
              <a:rPr lang="de-AT" sz="2800" dirty="0" smtClean="0"/>
              <a:t>wurde im Jahr 1440 </a:t>
            </a:r>
            <a:r>
              <a:rPr lang="de-AT" sz="2800" dirty="0" smtClean="0"/>
              <a:t>die </a:t>
            </a:r>
            <a:r>
              <a:rPr lang="de-AT" sz="2800" dirty="0" smtClean="0"/>
              <a:t>erste Kirche gebaut. 1585 </a:t>
            </a:r>
            <a:r>
              <a:rPr lang="de-AT" sz="2800" dirty="0" smtClean="0"/>
              <a:t>wurde </a:t>
            </a:r>
            <a:r>
              <a:rPr lang="de-AT" sz="2800" dirty="0" smtClean="0"/>
              <a:t>die Kirche „Zum Heiligen </a:t>
            </a:r>
            <a:r>
              <a:rPr lang="de-AT" sz="2800" dirty="0" smtClean="0"/>
              <a:t>Blut</a:t>
            </a:r>
            <a:r>
              <a:rPr lang="de-AT" sz="2800" dirty="0" smtClean="0"/>
              <a:t>“ unter Erzherzog Karl II. zur </a:t>
            </a:r>
            <a:r>
              <a:rPr lang="de-AT" sz="2800" dirty="0" smtClean="0"/>
              <a:t>Stadtpfarrkirche </a:t>
            </a:r>
            <a:r>
              <a:rPr lang="de-AT" sz="2800" dirty="0" smtClean="0"/>
              <a:t>erhoben.</a:t>
            </a:r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4729437" y="6381328"/>
            <a:ext cx="299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Foto:  © Werner </a:t>
            </a:r>
            <a:r>
              <a:rPr lang="de-AT" dirty="0" err="1" smtClean="0"/>
              <a:t>Gobiet</a:t>
            </a:r>
            <a:r>
              <a:rPr lang="de-AT" dirty="0" smtClean="0"/>
              <a:t>, 2015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4729436" y="3717032"/>
            <a:ext cx="5243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Beschreibung der Kirche </a:t>
            </a:r>
          </a:p>
          <a:p>
            <a:r>
              <a:rPr lang="de-AT" sz="2400" dirty="0" smtClean="0"/>
              <a:t>(Sakralbauten, Werner </a:t>
            </a:r>
            <a:r>
              <a:rPr lang="de-AT" sz="2400" dirty="0" err="1" smtClean="0"/>
              <a:t>Gobiet</a:t>
            </a:r>
            <a:r>
              <a:rPr lang="de-AT" sz="2400" dirty="0" smtClean="0"/>
              <a:t>)</a:t>
            </a:r>
            <a:endParaRPr lang="de-AT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3" y="-462620"/>
            <a:ext cx="4392488" cy="742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08955" y="116632"/>
            <a:ext cx="3211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Pfarrkirche St. </a:t>
            </a:r>
            <a:r>
              <a:rPr lang="de-AT" sz="2800" b="1" dirty="0" err="1" smtClean="0"/>
              <a:t>Andrä</a:t>
            </a:r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336947" y="5445224"/>
            <a:ext cx="1152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AT" sz="2800" dirty="0" smtClean="0"/>
              <a:t>Die Dominikaner verloren mit der Verlegung der </a:t>
            </a:r>
            <a:r>
              <a:rPr lang="de-AT" sz="2800" dirty="0" err="1" smtClean="0"/>
              <a:t>Stadtpfarre</a:t>
            </a:r>
            <a:r>
              <a:rPr lang="de-AT" sz="2800" dirty="0" smtClean="0"/>
              <a:t> </a:t>
            </a:r>
            <a:r>
              <a:rPr lang="de-AT" sz="2800" dirty="0" smtClean="0"/>
              <a:t>vom </a:t>
            </a:r>
            <a:r>
              <a:rPr lang="de-AT" sz="2800" dirty="0" smtClean="0"/>
              <a:t>Grazer Dom zur Stadtpfarrkirche ihre Klosterkirche und </a:t>
            </a:r>
            <a:r>
              <a:rPr lang="de-AT" sz="2800" dirty="0" smtClean="0"/>
              <a:t>zogen </a:t>
            </a:r>
            <a:r>
              <a:rPr lang="de-AT" sz="2800" dirty="0" smtClean="0"/>
              <a:t>in die </a:t>
            </a:r>
            <a:r>
              <a:rPr lang="de-AT" sz="2800" dirty="0" err="1" smtClean="0"/>
              <a:t>Murvorstadt</a:t>
            </a:r>
            <a:r>
              <a:rPr lang="de-AT" sz="2800" dirty="0" smtClean="0"/>
              <a:t> um. Erste urk. Erwähnung: 1270.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7874694" y="5191829"/>
            <a:ext cx="4127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wikicommons</a:t>
            </a:r>
            <a:r>
              <a:rPr lang="de-AT" sz="1400" dirty="0" smtClean="0"/>
              <a:t>  / Bonjour68  unter CC-BY-SA 3.0</a:t>
            </a:r>
            <a:endParaRPr lang="de-AT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8041804" y="980729"/>
            <a:ext cx="4153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hlinkClick r:id="rId2"/>
              </a:rPr>
              <a:t>Mehr über die Pfarrkirche</a:t>
            </a:r>
            <a:r>
              <a:rPr lang="de-AT" sz="2400" dirty="0" smtClean="0"/>
              <a:t> (Austria-Wiki)</a:t>
            </a:r>
            <a:endParaRPr lang="de-AT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b="10980"/>
          <a:stretch/>
        </p:blipFill>
        <p:spPr>
          <a:xfrm>
            <a:off x="480963" y="692696"/>
            <a:ext cx="7393731" cy="4806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7653" y="0"/>
            <a:ext cx="888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Franziskanerkirche und -kloster, Pfarre Mariä-Himmelfahrt</a:t>
            </a:r>
            <a:endParaRPr lang="de-AT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1" y="5139189"/>
            <a:ext cx="11955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Die Franziskanerkirche gehört zum ältesten Kloster </a:t>
            </a:r>
            <a:r>
              <a:rPr lang="de-AT" sz="2800" dirty="0" smtClean="0"/>
              <a:t>von Graz</a:t>
            </a:r>
            <a:r>
              <a:rPr lang="de-AT" sz="2800" dirty="0" smtClean="0"/>
              <a:t>. Es wurde 1239 als </a:t>
            </a:r>
            <a:r>
              <a:rPr lang="de-AT" sz="2800" dirty="0" err="1" smtClean="0"/>
              <a:t>Minoritenkloster</a:t>
            </a:r>
            <a:r>
              <a:rPr lang="de-AT" sz="2800" dirty="0" smtClean="0"/>
              <a:t> gegründet. </a:t>
            </a:r>
            <a:endParaRPr lang="de-AT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4112634" y="5911145"/>
            <a:ext cx="55853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 smtClean="0">
                <a:hlinkClick r:id="rId2"/>
              </a:rPr>
              <a:t>Geschichtlicher Überblick</a:t>
            </a:r>
            <a:endParaRPr lang="de-DE" sz="2400" u="sng" dirty="0" smtClean="0"/>
          </a:p>
          <a:p>
            <a:r>
              <a:rPr lang="de-DE" sz="2400" u="sng" dirty="0" smtClean="0"/>
              <a:t>(Heimatlexikon)</a:t>
            </a:r>
            <a:r>
              <a:rPr lang="de-AT" sz="2400" dirty="0" smtClean="0"/>
              <a:t> </a:t>
            </a:r>
          </a:p>
          <a:p>
            <a:endParaRPr lang="de-AT" sz="2800" baseline="30000" dirty="0"/>
          </a:p>
        </p:txBody>
      </p:sp>
      <p:sp>
        <p:nvSpPr>
          <p:cNvPr id="7" name="Textfeld 6"/>
          <p:cNvSpPr txBox="1"/>
          <p:nvPr/>
        </p:nvSpPr>
        <p:spPr>
          <a:xfrm>
            <a:off x="7950381" y="5910371"/>
            <a:ext cx="657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u="sng" dirty="0" smtClean="0">
                <a:hlinkClick r:id="rId3"/>
              </a:rPr>
              <a:t>Bilder und Beschreibung</a:t>
            </a:r>
            <a:endParaRPr lang="de-AT" sz="2400" u="sng" dirty="0"/>
          </a:p>
          <a:p>
            <a:r>
              <a:rPr lang="de-AT" sz="2400" dirty="0" smtClean="0"/>
              <a:t>(Sakralbauten, Werner </a:t>
            </a:r>
            <a:r>
              <a:rPr lang="de-AT" sz="2400" dirty="0" err="1" smtClean="0"/>
              <a:t>Gobiet</a:t>
            </a:r>
            <a:r>
              <a:rPr lang="de-AT" sz="2400" dirty="0" smtClean="0"/>
              <a:t>)</a:t>
            </a:r>
            <a:endParaRPr lang="de-AT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335447" y="4862190"/>
            <a:ext cx="3539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aseline="30000" dirty="0"/>
              <a:t>Turm der Franziskanerkirche. Foto: © Christine </a:t>
            </a:r>
            <a:r>
              <a:rPr lang="de-AT" baseline="30000" dirty="0" smtClean="0"/>
              <a:t>Kipper</a:t>
            </a:r>
            <a:endParaRPr lang="de-AT" baseline="30000" dirty="0"/>
          </a:p>
        </p:txBody>
      </p:sp>
      <p:sp>
        <p:nvSpPr>
          <p:cNvPr id="9" name="Textfeld 8"/>
          <p:cNvSpPr txBox="1"/>
          <p:nvPr/>
        </p:nvSpPr>
        <p:spPr>
          <a:xfrm>
            <a:off x="8597343" y="4849678"/>
            <a:ext cx="354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aseline="30000" dirty="0"/>
              <a:t>Franziskanerkloster. © </a:t>
            </a:r>
            <a:r>
              <a:rPr lang="de-AT" baseline="30000" dirty="0">
                <a:hlinkClick r:id="rId4"/>
              </a:rPr>
              <a:t>Graz Tourismus </a:t>
            </a:r>
            <a:r>
              <a:rPr lang="de-AT" baseline="30000" dirty="0"/>
              <a:t>/ Harry </a:t>
            </a:r>
            <a:r>
              <a:rPr lang="de-AT" baseline="30000" dirty="0" smtClean="0"/>
              <a:t>Schiffer</a:t>
            </a:r>
            <a:endParaRPr lang="de-AT" baseline="300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7" b="10658"/>
          <a:stretch/>
        </p:blipFill>
        <p:spPr>
          <a:xfrm>
            <a:off x="-1982035" y="553799"/>
            <a:ext cx="7575566" cy="421881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55" y="553800"/>
            <a:ext cx="6340698" cy="42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0923" y="5068341"/>
            <a:ext cx="12074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/>
              <a:t>Der heute von außen gar nicht als Kirche erkennbare Bau, liegt in einem gewöhnlichen Palais in der </a:t>
            </a:r>
            <a:r>
              <a:rPr lang="de-AT" sz="2800" dirty="0" err="1" smtClean="0"/>
              <a:t>Sporgasse</a:t>
            </a:r>
            <a:r>
              <a:rPr lang="de-AT" sz="2800" dirty="0" smtClean="0"/>
              <a:t>, inmitten der Altstadt von Graz und kann nur über eine Stiege betreten werden. </a:t>
            </a:r>
            <a:r>
              <a:rPr lang="de-AT" sz="2400" dirty="0" smtClean="0">
                <a:hlinkClick r:id="rId3"/>
              </a:rPr>
              <a:t>Beitrag über die </a:t>
            </a:r>
            <a:r>
              <a:rPr lang="de-AT" sz="2400" dirty="0" err="1" smtClean="0">
                <a:hlinkClick r:id="rId3"/>
              </a:rPr>
              <a:t>Stiegenkirche</a:t>
            </a:r>
            <a:r>
              <a:rPr lang="de-AT" sz="2400" dirty="0" smtClean="0"/>
              <a:t> (Heimatlexikon)</a:t>
            </a:r>
            <a:endParaRPr lang="de-AT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527519" y="-35515"/>
            <a:ext cx="21971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err="1" smtClean="0"/>
              <a:t>Stiegenkirche</a:t>
            </a:r>
            <a:endParaRPr lang="de-AT" sz="2800" b="1" dirty="0" smtClean="0"/>
          </a:p>
          <a:p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634990" y="96887"/>
            <a:ext cx="4175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wikicommons</a:t>
            </a:r>
            <a:r>
              <a:rPr lang="de-AT" sz="1400" dirty="0" smtClean="0"/>
              <a:t> / Olaf </a:t>
            </a:r>
            <a:r>
              <a:rPr lang="de-AT" sz="1400" dirty="0" err="1" smtClean="0"/>
              <a:t>Kosinsky</a:t>
            </a:r>
            <a:r>
              <a:rPr lang="de-AT" sz="1400" dirty="0" smtClean="0"/>
              <a:t> unter CC-BY-SA 3.0 </a:t>
            </a:r>
            <a:endParaRPr lang="de-AT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4" b="7618"/>
          <a:stretch/>
        </p:blipFill>
        <p:spPr>
          <a:xfrm>
            <a:off x="913011" y="476672"/>
            <a:ext cx="10058400" cy="4457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3377" y="332656"/>
            <a:ext cx="7051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 err="1" smtClean="0"/>
              <a:t>Heilandskirche</a:t>
            </a:r>
            <a:r>
              <a:rPr lang="de-AT" sz="2800" b="1" dirty="0" smtClean="0"/>
              <a:t> - Evangelische </a:t>
            </a:r>
            <a:r>
              <a:rPr lang="de-AT" sz="2800" b="1" dirty="0"/>
              <a:t>Pfarrkirche A.B.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634158" y="980728"/>
            <a:ext cx="4417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Die </a:t>
            </a:r>
            <a:r>
              <a:rPr lang="de-AT" sz="2800" dirty="0" err="1"/>
              <a:t>Heilandskirche</a:t>
            </a:r>
            <a:r>
              <a:rPr lang="de-AT" sz="2800" dirty="0"/>
              <a:t> ist </a:t>
            </a:r>
            <a:endParaRPr lang="de-AT" sz="2800" dirty="0" smtClean="0"/>
          </a:p>
          <a:p>
            <a:r>
              <a:rPr lang="de-AT" sz="2800" dirty="0" smtClean="0"/>
              <a:t>eine </a:t>
            </a:r>
            <a:r>
              <a:rPr lang="de-AT" sz="2800" dirty="0"/>
              <a:t>der fünf </a:t>
            </a:r>
            <a:r>
              <a:rPr lang="de-AT" sz="2800" dirty="0" smtClean="0"/>
              <a:t>evangelischen Kirchen in Graz.</a:t>
            </a:r>
          </a:p>
          <a:p>
            <a:endParaRPr lang="de-AT" sz="2800" dirty="0" smtClean="0"/>
          </a:p>
          <a:p>
            <a:r>
              <a:rPr lang="de-AT" sz="2400" dirty="0" smtClean="0">
                <a:hlinkClick r:id="rId2"/>
              </a:rPr>
              <a:t>Beschreibung der </a:t>
            </a:r>
            <a:r>
              <a:rPr lang="de-AT" sz="2400" dirty="0" smtClean="0">
                <a:hlinkClick r:id="rId2"/>
              </a:rPr>
              <a:t>Kirche</a:t>
            </a:r>
            <a:r>
              <a:rPr lang="de-AT" sz="2400" dirty="0" smtClean="0"/>
              <a:t> </a:t>
            </a:r>
            <a:r>
              <a:rPr lang="de-AT" sz="2400" dirty="0" smtClean="0"/>
              <a:t>(Sakralbauten, Werner </a:t>
            </a:r>
            <a:r>
              <a:rPr lang="de-AT" sz="2400" dirty="0" err="1" smtClean="0"/>
              <a:t>Gobiet</a:t>
            </a:r>
            <a:r>
              <a:rPr lang="de-AT" sz="2400" dirty="0" smtClean="0"/>
              <a:t>)</a:t>
            </a:r>
            <a:endParaRPr lang="de-AT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7748128" y="5975112"/>
            <a:ext cx="430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Foto: </a:t>
            </a:r>
            <a:r>
              <a:rPr lang="de-AT" sz="1400" dirty="0" err="1" smtClean="0"/>
              <a:t>wikicommons</a:t>
            </a:r>
            <a:r>
              <a:rPr lang="de-AT" sz="1400" dirty="0" smtClean="0"/>
              <a:t> / </a:t>
            </a:r>
            <a:r>
              <a:rPr lang="de-AT" sz="1400" dirty="0"/>
              <a:t>Mister </a:t>
            </a:r>
            <a:r>
              <a:rPr lang="de-AT" sz="1400" dirty="0" err="1"/>
              <a:t>No</a:t>
            </a:r>
            <a:r>
              <a:rPr lang="de-AT" sz="1400" dirty="0" smtClean="0"/>
              <a:t> </a:t>
            </a:r>
            <a:r>
              <a:rPr lang="de-AT" sz="1400" dirty="0" smtClean="0"/>
              <a:t>unter </a:t>
            </a:r>
            <a:r>
              <a:rPr lang="de-AT" sz="1400" dirty="0" smtClean="0"/>
              <a:t>CC-BY 3.0 Lizenz</a:t>
            </a:r>
            <a:endParaRPr lang="de-AT" sz="1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9" y="980728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Microsoft Office PowerPoint</Application>
  <PresentationFormat>Benutzerdefiniert</PresentationFormat>
  <Paragraphs>126</Paragraphs>
  <Slides>22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Katharina</dc:creator>
  <cp:lastModifiedBy>Katharina Ziegler</cp:lastModifiedBy>
  <cp:revision>128</cp:revision>
  <dcterms:created xsi:type="dcterms:W3CDTF">2018-03-20T13:09:23Z</dcterms:created>
  <dcterms:modified xsi:type="dcterms:W3CDTF">2018-04-04T10:24:55Z</dcterms:modified>
</cp:coreProperties>
</file>