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7" r:id="rId10"/>
    <p:sldId id="264" r:id="rId11"/>
    <p:sldId id="268" r:id="rId12"/>
    <p:sldId id="265" r:id="rId13"/>
    <p:sldId id="271" r:id="rId14"/>
    <p:sldId id="278" r:id="rId15"/>
    <p:sldId id="272" r:id="rId16"/>
    <p:sldId id="273" r:id="rId17"/>
    <p:sldId id="279" r:id="rId18"/>
    <p:sldId id="274" r:id="rId19"/>
    <p:sldId id="285" r:id="rId20"/>
    <p:sldId id="280" r:id="rId21"/>
    <p:sldId id="286" r:id="rId22"/>
    <p:sldId id="287" r:id="rId23"/>
    <p:sldId id="281" r:id="rId24"/>
    <p:sldId id="282" r:id="rId25"/>
    <p:sldId id="275" r:id="rId26"/>
    <p:sldId id="283" r:id="rId27"/>
    <p:sldId id="284" r:id="rId28"/>
    <p:sldId id="276" r:id="rId29"/>
    <p:sldId id="277" r:id="rId30"/>
    <p:sldId id="269" r:id="rId31"/>
    <p:sldId id="270" r:id="rId32"/>
    <p:sldId id="26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02" d="100"/>
          <a:sy n="102" d="100"/>
        </p:scale>
        <p:origin x="138"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F2C6C2-D137-48AB-AB39-53B7AF88F141}" type="datetimeFigureOut">
              <a:rPr lang="en-US" smtClean="0"/>
              <a:t>10/6/2021</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1EC299-2F15-40A4-9D6C-983D3E4B796A}" type="slidenum">
              <a:rPr lang="en-US" smtClean="0"/>
              <a:t>‹Nr.›</a:t>
            </a:fld>
            <a:endParaRPr lang="en-US"/>
          </a:p>
        </p:txBody>
      </p:sp>
    </p:spTree>
    <p:extLst>
      <p:ext uri="{BB962C8B-B14F-4D97-AF65-F5344CB8AC3E}">
        <p14:creationId xmlns:p14="http://schemas.microsoft.com/office/powerpoint/2010/main" val="3316692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EE1EC299-2F15-40A4-9D6C-983D3E4B796A}" type="slidenum">
              <a:rPr lang="en-US" smtClean="0"/>
              <a:t>15</a:t>
            </a:fld>
            <a:endParaRPr lang="en-US"/>
          </a:p>
        </p:txBody>
      </p:sp>
    </p:spTree>
    <p:extLst>
      <p:ext uri="{BB962C8B-B14F-4D97-AF65-F5344CB8AC3E}">
        <p14:creationId xmlns:p14="http://schemas.microsoft.com/office/powerpoint/2010/main" val="406983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87FDAFF9-B3C5-46D4-8BD1-93B2138E17EA}" type="datetimeFigureOut">
              <a:rPr lang="en-US" smtClean="0"/>
              <a:t>10/6/2021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2405940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87FDAFF9-B3C5-46D4-8BD1-93B2138E17EA}" type="datetimeFigureOut">
              <a:rPr lang="en-US" smtClean="0"/>
              <a:t>10/6/2021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408593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87FDAFF9-B3C5-46D4-8BD1-93B2138E17EA}" type="datetimeFigureOut">
              <a:rPr lang="en-US" smtClean="0"/>
              <a:t>10/6/2021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25710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87FDAFF9-B3C5-46D4-8BD1-93B2138E17EA}" type="datetimeFigureOut">
              <a:rPr lang="en-US" smtClean="0"/>
              <a:t>10/6/2021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422108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7FDAFF9-B3C5-46D4-8BD1-93B2138E17EA}" type="datetimeFigureOut">
              <a:rPr lang="en-US" smtClean="0"/>
              <a:t>10/6/2021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157663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87FDAFF9-B3C5-46D4-8BD1-93B2138E17EA}" type="datetimeFigureOut">
              <a:rPr lang="en-US" smtClean="0"/>
              <a:t>10/6/2021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4231690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87FDAFF9-B3C5-46D4-8BD1-93B2138E17EA}" type="datetimeFigureOut">
              <a:rPr lang="en-US" smtClean="0"/>
              <a:t>10/6/2021</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3638322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87FDAFF9-B3C5-46D4-8BD1-93B2138E17EA}" type="datetimeFigureOut">
              <a:rPr lang="en-US" smtClean="0"/>
              <a:t>10/6/2021</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406214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7FDAFF9-B3C5-46D4-8BD1-93B2138E17EA}" type="datetimeFigureOut">
              <a:rPr lang="en-US" smtClean="0"/>
              <a:t>10/6/2021</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207477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7FDAFF9-B3C5-46D4-8BD1-93B2138E17EA}" type="datetimeFigureOut">
              <a:rPr lang="en-US" smtClean="0"/>
              <a:t>10/6/2021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8641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7FDAFF9-B3C5-46D4-8BD1-93B2138E17EA}" type="datetimeFigureOut">
              <a:rPr lang="en-US" smtClean="0"/>
              <a:t>10/6/2021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8A532130-3CD3-4CB6-8493-AEF268686F18}" type="slidenum">
              <a:rPr lang="en-US" smtClean="0"/>
              <a:t>‹Nr.›</a:t>
            </a:fld>
            <a:endParaRPr lang="en-US"/>
          </a:p>
        </p:txBody>
      </p:sp>
    </p:spTree>
    <p:extLst>
      <p:ext uri="{BB962C8B-B14F-4D97-AF65-F5344CB8AC3E}">
        <p14:creationId xmlns:p14="http://schemas.microsoft.com/office/powerpoint/2010/main" val="244630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DAFF9-B3C5-46D4-8BD1-93B2138E17EA}" type="datetimeFigureOut">
              <a:rPr lang="en-US" smtClean="0"/>
              <a:t>10/6/2021</a:t>
            </a:fld>
            <a:endParaRPr lang="en-US"/>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532130-3CD3-4CB6-8493-AEF268686F18}" type="slidenum">
              <a:rPr lang="en-US" smtClean="0"/>
              <a:t>‹Nr.›</a:t>
            </a:fld>
            <a:endParaRPr lang="en-US"/>
          </a:p>
        </p:txBody>
      </p:sp>
    </p:spTree>
    <p:extLst>
      <p:ext uri="{BB962C8B-B14F-4D97-AF65-F5344CB8AC3E}">
        <p14:creationId xmlns:p14="http://schemas.microsoft.com/office/powerpoint/2010/main" val="75642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austria-forum.org/af/Wissenssammlungen/Essays/Mobility/Skizze_f&#252;r_neuen_Personenverkehr"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ae-info.org/ae/Member/Maurer_Hermann" TargetMode="External"/><Relationship Id="rId2" Type="http://schemas.openxmlformats.org/officeDocument/2006/relationships/hyperlink" Target="mailto:hmaurer@iicm.ed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nid.iicm.tugraz.at/Home/ViewBook/411" TargetMode="External"/><Relationship Id="rId2" Type="http://schemas.openxmlformats.org/officeDocument/2006/relationships/hyperlink" Target="https://austria-forum.org/af/AEIOU/NID"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4" name="Rechteck 3"/>
          <p:cNvSpPr/>
          <p:nvPr/>
        </p:nvSpPr>
        <p:spPr>
          <a:xfrm>
            <a:off x="514378" y="677750"/>
            <a:ext cx="10964608" cy="5482976"/>
          </a:xfrm>
          <a:prstGeom prst="rect">
            <a:avLst/>
          </a:prstGeom>
        </p:spPr>
        <p:txBody>
          <a:bodyPr wrap="square">
            <a:spAutoFit/>
          </a:bodyPr>
          <a:lstStyle/>
          <a:p>
            <a:pPr>
              <a:lnSpc>
                <a:spcPct val="107000"/>
              </a:lnSpc>
              <a:spcAft>
                <a:spcPts val="800"/>
              </a:spcAft>
            </a:pPr>
            <a:r>
              <a:rPr lang="de-DE" sz="5400" dirty="0">
                <a:latin typeface="Calibri" panose="020F0502020204030204" pitchFamily="34" charset="0"/>
                <a:ea typeface="Calibri" panose="020F0502020204030204" pitchFamily="34" charset="0"/>
                <a:cs typeface="Times New Roman" panose="02020603050405020304" pitchFamily="18" charset="0"/>
              </a:rPr>
              <a:t>Hat die Digitalisierung auch Nachteile?</a:t>
            </a:r>
            <a:endParaRPr lang="en-US" sz="5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2800" dirty="0" smtClean="0">
                <a:effectLst/>
                <a:latin typeface="Calibri" panose="020F0502020204030204" pitchFamily="34" charset="0"/>
                <a:ea typeface="Calibri" panose="020F0502020204030204" pitchFamily="34" charset="0"/>
                <a:cs typeface="Times New Roman" panose="02020603050405020304" pitchFamily="18" charset="0"/>
              </a:rPr>
              <a:t>H. Maurer, TU Graz</a:t>
            </a:r>
          </a:p>
          <a:p>
            <a:pPr>
              <a:lnSpc>
                <a:spcPct val="107000"/>
              </a:lnSpc>
              <a:spcAft>
                <a:spcPts val="800"/>
              </a:spcAft>
            </a:pPr>
            <a:endParaRPr lang="de-DE"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2800" dirty="0" smtClean="0">
                <a:latin typeface="Calibri" panose="020F0502020204030204" pitchFamily="34" charset="0"/>
                <a:ea typeface="Calibri" panose="020F0502020204030204" pitchFamily="34" charset="0"/>
                <a:cs typeface="Times New Roman" panose="02020603050405020304" pitchFamily="18" charset="0"/>
              </a:rPr>
              <a:t>Vortrag für den </a:t>
            </a:r>
            <a:r>
              <a:rPr lang="de-DE" sz="2800" dirty="0" smtClean="0"/>
              <a:t>Kongress 2021: </a:t>
            </a:r>
          </a:p>
          <a:p>
            <a:pPr>
              <a:lnSpc>
                <a:spcPct val="107000"/>
              </a:lnSpc>
              <a:spcAft>
                <a:spcPts val="800"/>
              </a:spcAft>
            </a:pPr>
            <a:r>
              <a:rPr lang="de-DE" sz="3200" b="1" dirty="0" smtClean="0"/>
              <a:t>Erwartungen an Demokratien – </a:t>
            </a:r>
            <a:br>
              <a:rPr lang="de-DE" sz="3200" b="1" dirty="0" smtClean="0"/>
            </a:br>
            <a:r>
              <a:rPr lang="de-DE" sz="3200" b="1" dirty="0" smtClean="0"/>
              <a:t>Das Zeitalter von Digitalisierung </a:t>
            </a:r>
            <a:br>
              <a:rPr lang="de-DE" sz="3200" b="1" dirty="0" smtClean="0"/>
            </a:br>
            <a:r>
              <a:rPr lang="de-DE" sz="3200" b="1" dirty="0" smtClean="0"/>
              <a:t>und Ökologie</a:t>
            </a:r>
          </a:p>
          <a:p>
            <a:pPr>
              <a:lnSpc>
                <a:spcPct val="107000"/>
              </a:lnSpc>
              <a:spcAft>
                <a:spcPts val="800"/>
              </a:spcAft>
            </a:pPr>
            <a:r>
              <a:rPr lang="de-DE" sz="2800" dirty="0" smtClean="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de-DE" sz="2800" dirty="0" smtClean="0"/>
              <a:t>Graz, 16. Oktober  2021</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0114" y="1835488"/>
            <a:ext cx="6001886" cy="3601132"/>
          </a:xfrm>
          <a:prstGeom prst="rect">
            <a:avLst/>
          </a:prstGeom>
        </p:spPr>
      </p:pic>
    </p:spTree>
    <p:extLst>
      <p:ext uri="{BB962C8B-B14F-4D97-AF65-F5344CB8AC3E}">
        <p14:creationId xmlns:p14="http://schemas.microsoft.com/office/powerpoint/2010/main" val="2953637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999241" y="923827"/>
            <a:ext cx="10312924" cy="4862870"/>
          </a:xfrm>
          <a:prstGeom prst="rect">
            <a:avLst/>
          </a:prstGeom>
          <a:noFill/>
        </p:spPr>
        <p:txBody>
          <a:bodyPr wrap="square" rtlCol="0">
            <a:spAutoFit/>
          </a:bodyPr>
          <a:lstStyle/>
          <a:p>
            <a:r>
              <a:rPr lang="de-DE" sz="4000" dirty="0" smtClean="0"/>
              <a:t>Weitverbreiteter Irrtum:</a:t>
            </a:r>
          </a:p>
          <a:p>
            <a:endParaRPr lang="de-DE" dirty="0"/>
          </a:p>
          <a:p>
            <a:r>
              <a:rPr lang="de-DE" sz="2800" dirty="0" smtClean="0"/>
              <a:t>Wenn auf einem Server eine Person als z.B. „Sebastian Kurz“ aufscheint oder eine E-Mail von Sebastian Kurz kommt mit dem Absender bka.gv.at  bedeutet das NICHT dass es sich wirklich um den Bundekanzler handelt. Jeder Hacker kann sich mit beliebiger Absenderadresse und Namen anmelden!!!</a:t>
            </a:r>
          </a:p>
          <a:p>
            <a:endParaRPr lang="de-DE" sz="2800" dirty="0"/>
          </a:p>
          <a:p>
            <a:r>
              <a:rPr lang="de-DE" sz="2800" dirty="0" smtClean="0"/>
              <a:t>Sichere Identifizierung geht nur über eine digitale Unterschrift, die es in Österreich zum Glück gibt, und die leider bei Anmeldungen, Registrierungen etc. noch immer nicht verwendet wird! </a:t>
            </a:r>
            <a:endParaRPr lang="en-US" sz="2800" dirty="0"/>
          </a:p>
        </p:txBody>
      </p:sp>
    </p:spTree>
    <p:extLst>
      <p:ext uri="{BB962C8B-B14F-4D97-AF65-F5344CB8AC3E}">
        <p14:creationId xmlns:p14="http://schemas.microsoft.com/office/powerpoint/2010/main" val="2434721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3" name="Textfeld 2"/>
          <p:cNvSpPr txBox="1"/>
          <p:nvPr/>
        </p:nvSpPr>
        <p:spPr>
          <a:xfrm>
            <a:off x="94268" y="90537"/>
            <a:ext cx="11840066" cy="2246769"/>
          </a:xfrm>
          <a:prstGeom prst="rect">
            <a:avLst/>
          </a:prstGeom>
          <a:noFill/>
        </p:spPr>
        <p:txBody>
          <a:bodyPr wrap="square" rtlCol="0">
            <a:spAutoFit/>
          </a:bodyPr>
          <a:lstStyle/>
          <a:p>
            <a:r>
              <a:rPr lang="de-DE" sz="2800" dirty="0" smtClean="0"/>
              <a:t>Beispiel 3: Wie oft hat mach sich schon über eine App geärgert?</a:t>
            </a:r>
          </a:p>
          <a:p>
            <a:endParaRPr lang="de-DE" sz="2800" dirty="0"/>
          </a:p>
          <a:p>
            <a:r>
              <a:rPr lang="de-DE" sz="2800" dirty="0" smtClean="0"/>
              <a:t>Ich muss oft meinen Enkel fragen, wie eine spezieller Aspekt einer App geht: Der junge Mann ist nicht nur digital flexibler als ich, er hat auch genug Zeit gefunden auf seinem Smartphone alle Möglichkeiten auszuprobieren.</a:t>
            </a:r>
            <a:endParaRPr lang="de-DE" sz="2800" dirty="0"/>
          </a:p>
        </p:txBody>
      </p:sp>
      <p:sp>
        <p:nvSpPr>
          <p:cNvPr id="2" name="Textfeld 1"/>
          <p:cNvSpPr txBox="1"/>
          <p:nvPr/>
        </p:nvSpPr>
        <p:spPr>
          <a:xfrm>
            <a:off x="94268" y="2714920"/>
            <a:ext cx="11849493" cy="1815882"/>
          </a:xfrm>
          <a:prstGeom prst="rect">
            <a:avLst/>
          </a:prstGeom>
          <a:noFill/>
        </p:spPr>
        <p:txBody>
          <a:bodyPr wrap="square" rtlCol="0">
            <a:spAutoFit/>
          </a:bodyPr>
          <a:lstStyle/>
          <a:p>
            <a:r>
              <a:rPr lang="de-DE" sz="2800" dirty="0" smtClean="0"/>
              <a:t>Ist Ihnen auch schon aufgefallen, das die Dokumentation von jeder Anwendung, von der Waschmaschine bis zum Auto, immer dicker wird, aber sie ohnehin niemand mehr liest? Bin ich der einzige hier, der sein Auto seit Jahren fährt, aber noch immer nicht alle Funktionen voll beherrscht?</a:t>
            </a:r>
            <a:endParaRPr lang="en-US" sz="2800" dirty="0"/>
          </a:p>
        </p:txBody>
      </p:sp>
      <p:sp>
        <p:nvSpPr>
          <p:cNvPr id="4" name="Textfeld 3"/>
          <p:cNvSpPr txBox="1"/>
          <p:nvPr/>
        </p:nvSpPr>
        <p:spPr>
          <a:xfrm>
            <a:off x="47134" y="4769963"/>
            <a:ext cx="11500701" cy="1815882"/>
          </a:xfrm>
          <a:prstGeom prst="rect">
            <a:avLst/>
          </a:prstGeom>
          <a:noFill/>
        </p:spPr>
        <p:txBody>
          <a:bodyPr wrap="square" rtlCol="0">
            <a:spAutoFit/>
          </a:bodyPr>
          <a:lstStyle/>
          <a:p>
            <a:r>
              <a:rPr lang="de-DE" sz="2800" dirty="0" smtClean="0"/>
              <a:t>Das liegt auch darin, dass nie über Standardisierung bei Apps oder Webseiten ernsthaft geredete/ gehandelt wurde. Ich bin Autos auf der ganzen Welt gefahren, aber die Lenkung, die Bremsen, der Gashebel waren zum Glück immer gleich.</a:t>
            </a:r>
            <a:endParaRPr lang="en-US" sz="2800" dirty="0"/>
          </a:p>
        </p:txBody>
      </p:sp>
    </p:spTree>
    <p:extLst>
      <p:ext uri="{BB962C8B-B14F-4D97-AF65-F5344CB8AC3E}">
        <p14:creationId xmlns:p14="http://schemas.microsoft.com/office/powerpoint/2010/main" val="260340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631596" y="659876"/>
            <a:ext cx="7488910" cy="1384995"/>
          </a:xfrm>
          <a:prstGeom prst="rect">
            <a:avLst/>
          </a:prstGeom>
          <a:noFill/>
        </p:spPr>
        <p:txBody>
          <a:bodyPr wrap="none" rtlCol="0">
            <a:spAutoFit/>
          </a:bodyPr>
          <a:lstStyle/>
          <a:p>
            <a:r>
              <a:rPr lang="de-DE" sz="2800" dirty="0" smtClean="0"/>
              <a:t>Aber:</a:t>
            </a:r>
          </a:p>
          <a:p>
            <a:endParaRPr lang="de-DE" sz="2800" dirty="0"/>
          </a:p>
          <a:p>
            <a:r>
              <a:rPr lang="de-DE" sz="2800" dirty="0" smtClean="0"/>
              <a:t>Ist eine Standardisierung bei Apps denn denkbar? </a:t>
            </a:r>
            <a:endParaRPr lang="en-US" sz="2800" dirty="0"/>
          </a:p>
        </p:txBody>
      </p:sp>
      <p:sp>
        <p:nvSpPr>
          <p:cNvPr id="3" name="Textfeld 2"/>
          <p:cNvSpPr txBox="1"/>
          <p:nvPr/>
        </p:nvSpPr>
        <p:spPr>
          <a:xfrm>
            <a:off x="631596" y="2432115"/>
            <a:ext cx="11703012" cy="4401205"/>
          </a:xfrm>
          <a:prstGeom prst="rect">
            <a:avLst/>
          </a:prstGeom>
          <a:noFill/>
        </p:spPr>
        <p:txBody>
          <a:bodyPr wrap="none" rtlCol="0">
            <a:spAutoFit/>
          </a:bodyPr>
          <a:lstStyle/>
          <a:p>
            <a:r>
              <a:rPr lang="de-DE" sz="2800" dirty="0" smtClean="0"/>
              <a:t>In wichtigen Bereichen sicher.  Warum gibt es oft nur FAQ aber keine einfache </a:t>
            </a:r>
          </a:p>
          <a:p>
            <a:r>
              <a:rPr lang="de-DE" sz="2800" dirty="0" smtClean="0"/>
              <a:t>Fragefunktion? Weil das Konzept der Net-Interaktiven Dokumente neu und </a:t>
            </a:r>
          </a:p>
          <a:p>
            <a:r>
              <a:rPr lang="de-DE" sz="2800" dirty="0"/>
              <a:t>n</a:t>
            </a:r>
            <a:r>
              <a:rPr lang="de-DE" sz="2800" dirty="0" smtClean="0"/>
              <a:t>och zu wenige beachtet wird. Weil der Gesetzgeber Minimalinformationen</a:t>
            </a:r>
          </a:p>
          <a:p>
            <a:r>
              <a:rPr lang="de-DE" sz="2800" dirty="0" smtClean="0"/>
              <a:t>über den </a:t>
            </a:r>
            <a:r>
              <a:rPr lang="de-DE" sz="2800" dirty="0"/>
              <a:t>A</a:t>
            </a:r>
            <a:r>
              <a:rPr lang="de-DE" sz="2800" dirty="0" smtClean="0"/>
              <a:t>nbieter wie das bei Bildschirmtext in den 80 er Jahren gesetzlich</a:t>
            </a:r>
          </a:p>
          <a:p>
            <a:r>
              <a:rPr lang="de-DE" sz="2800" dirty="0" smtClean="0"/>
              <a:t> vorgeschrieben war nicht mehr verlangt </a:t>
            </a:r>
            <a:r>
              <a:rPr lang="de-DE" sz="2800" dirty="0" err="1" smtClean="0"/>
              <a:t>wid</a:t>
            </a:r>
            <a:r>
              <a:rPr lang="de-DE" sz="2800" dirty="0" smtClean="0"/>
              <a:t>, auch keine PR Kennzeichnung!</a:t>
            </a:r>
          </a:p>
          <a:p>
            <a:endParaRPr lang="de-DE" sz="2800" dirty="0" smtClean="0"/>
          </a:p>
          <a:p>
            <a:r>
              <a:rPr lang="de-DE" sz="2800" dirty="0" smtClean="0"/>
              <a:t>(Wer ist alt genug sich noch an Bildschirmtext – BTX zu erinnern? Damals </a:t>
            </a:r>
            <a:br>
              <a:rPr lang="de-DE" sz="2800" dirty="0" smtClean="0"/>
            </a:br>
            <a:r>
              <a:rPr lang="de-DE" sz="2800" dirty="0" smtClean="0"/>
              <a:t>schon gab es Apps. Sie hießen Teleprogramme; damals gab es schon die Cloud, </a:t>
            </a:r>
          </a:p>
          <a:p>
            <a:r>
              <a:rPr lang="de-DE" sz="2800" dirty="0" smtClean="0"/>
              <a:t>damals hieß es das </a:t>
            </a:r>
            <a:r>
              <a:rPr lang="de-DE" sz="2800" dirty="0"/>
              <a:t>N</a:t>
            </a:r>
            <a:r>
              <a:rPr lang="de-DE" sz="2800" dirty="0" smtClean="0"/>
              <a:t>etzwerk externer Rechner; damals gab es schon ein </a:t>
            </a:r>
            <a:br>
              <a:rPr lang="de-DE" sz="2800" dirty="0" smtClean="0"/>
            </a:br>
            <a:r>
              <a:rPr lang="de-DE" sz="2800" dirty="0" smtClean="0"/>
              <a:t>einfaches </a:t>
            </a:r>
            <a:r>
              <a:rPr lang="de-DE" sz="2800" dirty="0" err="1" smtClean="0"/>
              <a:t>Vergebührungsmodell</a:t>
            </a:r>
            <a:r>
              <a:rPr lang="de-DE" sz="2800" dirty="0" smtClean="0"/>
              <a:t>, damals gab es schon sichere Identifizierung). </a:t>
            </a:r>
            <a:endParaRPr lang="en-US" sz="2800" dirty="0"/>
          </a:p>
        </p:txBody>
      </p:sp>
    </p:spTree>
    <p:extLst>
      <p:ext uri="{BB962C8B-B14F-4D97-AF65-F5344CB8AC3E}">
        <p14:creationId xmlns:p14="http://schemas.microsoft.com/office/powerpoint/2010/main" val="1290140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724857" y="443061"/>
            <a:ext cx="10878532" cy="800219"/>
          </a:xfrm>
          <a:prstGeom prst="rect">
            <a:avLst/>
          </a:prstGeom>
          <a:noFill/>
        </p:spPr>
        <p:txBody>
          <a:bodyPr wrap="square" rtlCol="0">
            <a:spAutoFit/>
          </a:bodyPr>
          <a:lstStyle/>
          <a:p>
            <a:r>
              <a:rPr lang="de-DE" sz="2800" dirty="0" smtClean="0"/>
              <a:t>Faszinierend, </a:t>
            </a:r>
            <a:r>
              <a:rPr lang="de-DE" sz="2800" dirty="0"/>
              <a:t>wie wenig man aus der </a:t>
            </a:r>
            <a:r>
              <a:rPr lang="de-DE" sz="2800" dirty="0" smtClean="0"/>
              <a:t>Vergangenheit gelernt hat! Wieso?</a:t>
            </a:r>
            <a:endParaRPr lang="de-DE" sz="2800" dirty="0"/>
          </a:p>
          <a:p>
            <a:endParaRPr lang="en-US" dirty="0"/>
          </a:p>
        </p:txBody>
      </p:sp>
      <p:sp>
        <p:nvSpPr>
          <p:cNvPr id="3" name="Textfeld 2"/>
          <p:cNvSpPr txBox="1"/>
          <p:nvPr/>
        </p:nvSpPr>
        <p:spPr>
          <a:xfrm>
            <a:off x="724857" y="1243280"/>
            <a:ext cx="10861691" cy="1384995"/>
          </a:xfrm>
          <a:prstGeom prst="rect">
            <a:avLst/>
          </a:prstGeom>
          <a:noFill/>
        </p:spPr>
        <p:txBody>
          <a:bodyPr wrap="none" rtlCol="0">
            <a:spAutoFit/>
          </a:bodyPr>
          <a:lstStyle/>
          <a:p>
            <a:r>
              <a:rPr lang="de-DE" sz="2800" dirty="0" smtClean="0"/>
              <a:t>Weil man Wissensmanagement  noch nicht einmal als Konzept erkannt </a:t>
            </a:r>
          </a:p>
          <a:p>
            <a:r>
              <a:rPr lang="de-DE" sz="2800" dirty="0" smtClean="0"/>
              <a:t>hatte: Das Wissen von Menschen darf mit dem Generationenwechsel </a:t>
            </a:r>
          </a:p>
          <a:p>
            <a:r>
              <a:rPr lang="de-DE" sz="2800" dirty="0" smtClean="0"/>
              <a:t>nicht verloren gehen!</a:t>
            </a:r>
            <a:endParaRPr lang="en-US" sz="2800" dirty="0"/>
          </a:p>
        </p:txBody>
      </p:sp>
      <p:sp>
        <p:nvSpPr>
          <p:cNvPr id="5" name="Textfeld 4"/>
          <p:cNvSpPr txBox="1"/>
          <p:nvPr/>
        </p:nvSpPr>
        <p:spPr>
          <a:xfrm>
            <a:off x="651456" y="3005347"/>
            <a:ext cx="10407192" cy="3108543"/>
          </a:xfrm>
          <a:prstGeom prst="rect">
            <a:avLst/>
          </a:prstGeom>
          <a:noFill/>
        </p:spPr>
        <p:txBody>
          <a:bodyPr wrap="square" rtlCol="0">
            <a:spAutoFit/>
          </a:bodyPr>
          <a:lstStyle/>
          <a:p>
            <a:r>
              <a:rPr lang="de-DE" sz="2800" dirty="0" smtClean="0"/>
              <a:t>Ein typisches Beispiel:</a:t>
            </a:r>
          </a:p>
          <a:p>
            <a:r>
              <a:rPr lang="de-DE" sz="2800" dirty="0" smtClean="0"/>
              <a:t>Alle Autohersteller haben ein Manual was zu beachten ist , wenn ein neues Auto entworfen wird.  Dort fehlt die Anmerkung eines Ingenieurs (weil es kein Net Interaktives Dokument war) dass die Winkelstellung des hinteren Fensters die bei Fahren auftretende  Verschmutzung massiv beeinflusst. Hier wird Digitalisierung nicht genug aus genützt!!</a:t>
            </a:r>
            <a:endParaRPr lang="en-US" sz="2800" dirty="0"/>
          </a:p>
        </p:txBody>
      </p:sp>
    </p:spTree>
    <p:extLst>
      <p:ext uri="{BB962C8B-B14F-4D97-AF65-F5344CB8AC3E}">
        <p14:creationId xmlns:p14="http://schemas.microsoft.com/office/powerpoint/2010/main" val="251353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3" name="Textfeld 2"/>
          <p:cNvSpPr txBox="1"/>
          <p:nvPr/>
        </p:nvSpPr>
        <p:spPr>
          <a:xfrm>
            <a:off x="94268" y="90537"/>
            <a:ext cx="11840066" cy="2677656"/>
          </a:xfrm>
          <a:prstGeom prst="rect">
            <a:avLst/>
          </a:prstGeom>
          <a:noFill/>
        </p:spPr>
        <p:txBody>
          <a:bodyPr wrap="square" rtlCol="0">
            <a:spAutoFit/>
          </a:bodyPr>
          <a:lstStyle/>
          <a:p>
            <a:r>
              <a:rPr lang="de-DE" sz="2800" dirty="0" smtClean="0"/>
              <a:t>Beispiel 4: Automatisierung</a:t>
            </a:r>
          </a:p>
          <a:p>
            <a:endParaRPr lang="de-DE" sz="2800" dirty="0"/>
          </a:p>
          <a:p>
            <a:r>
              <a:rPr lang="de-DE" sz="2800" dirty="0" smtClean="0"/>
              <a:t>Die Automatisierung wird unser Leben und unsere Arbeitswelt massiv ändern:</a:t>
            </a:r>
          </a:p>
          <a:p>
            <a:r>
              <a:rPr lang="de-DE" sz="2800" dirty="0" smtClean="0"/>
              <a:t>Bankfilialen und mache Geschäfte werden schließen. </a:t>
            </a:r>
          </a:p>
          <a:p>
            <a:endParaRPr lang="de-DE" sz="2800" dirty="0"/>
          </a:p>
          <a:p>
            <a:endParaRPr lang="de-DE" sz="2800" dirty="0"/>
          </a:p>
        </p:txBody>
      </p:sp>
      <p:sp>
        <p:nvSpPr>
          <p:cNvPr id="2" name="Textfeld 1"/>
          <p:cNvSpPr txBox="1"/>
          <p:nvPr/>
        </p:nvSpPr>
        <p:spPr>
          <a:xfrm>
            <a:off x="94268" y="2139885"/>
            <a:ext cx="12036115" cy="2246769"/>
          </a:xfrm>
          <a:prstGeom prst="rect">
            <a:avLst/>
          </a:prstGeom>
          <a:noFill/>
        </p:spPr>
        <p:txBody>
          <a:bodyPr wrap="none" rtlCol="0">
            <a:spAutoFit/>
          </a:bodyPr>
          <a:lstStyle/>
          <a:p>
            <a:r>
              <a:rPr lang="de-DE" sz="2800" dirty="0"/>
              <a:t>Die autofreien Stadtkerne sind ein </a:t>
            </a:r>
            <a:r>
              <a:rPr lang="de-DE" sz="2800" dirty="0" smtClean="0"/>
              <a:t>AUS </a:t>
            </a:r>
            <a:r>
              <a:rPr lang="de-DE" sz="2800" dirty="0"/>
              <a:t>für viele Hotels und Geschäfte (dort muss </a:t>
            </a:r>
            <a:endParaRPr lang="de-DE" sz="2800" dirty="0" smtClean="0"/>
          </a:p>
          <a:p>
            <a:r>
              <a:rPr lang="de-DE" sz="2800" dirty="0" smtClean="0"/>
              <a:t>ich </a:t>
            </a:r>
            <a:r>
              <a:rPr lang="de-DE" sz="2800" dirty="0"/>
              <a:t>hinfahren und parken können). </a:t>
            </a:r>
          </a:p>
          <a:p>
            <a:endParaRPr lang="de-DE" sz="2800" dirty="0"/>
          </a:p>
          <a:p>
            <a:r>
              <a:rPr lang="de-DE" sz="2800" dirty="0"/>
              <a:t>Viele Agrarprodukte sind automatisiert leichter herstellbar. Die </a:t>
            </a:r>
            <a:r>
              <a:rPr lang="de-DE" sz="2800" dirty="0" err="1"/>
              <a:t>Biowelle</a:t>
            </a:r>
            <a:r>
              <a:rPr lang="de-DE" sz="2800" dirty="0"/>
              <a:t> </a:t>
            </a:r>
            <a:r>
              <a:rPr lang="de-DE" sz="2800" dirty="0" smtClean="0"/>
              <a:t>ist </a:t>
            </a:r>
            <a:r>
              <a:rPr lang="de-DE" sz="2800" dirty="0"/>
              <a:t>zum </a:t>
            </a:r>
            <a:endParaRPr lang="de-DE" sz="2800" dirty="0" smtClean="0"/>
          </a:p>
          <a:p>
            <a:r>
              <a:rPr lang="de-DE" sz="2800" dirty="0" smtClean="0"/>
              <a:t>Teil </a:t>
            </a:r>
            <a:r>
              <a:rPr lang="de-DE" sz="2800" dirty="0"/>
              <a:t>eine Ausrede, dass man viel manuell macht, was maschinell leichter geht</a:t>
            </a:r>
            <a:r>
              <a:rPr lang="de-DE" sz="2800" dirty="0" smtClean="0"/>
              <a:t>.</a:t>
            </a:r>
            <a:endParaRPr lang="en-US" sz="2800" dirty="0"/>
          </a:p>
        </p:txBody>
      </p:sp>
      <p:sp>
        <p:nvSpPr>
          <p:cNvPr id="4" name="Textfeld 3"/>
          <p:cNvSpPr txBox="1"/>
          <p:nvPr/>
        </p:nvSpPr>
        <p:spPr>
          <a:xfrm>
            <a:off x="94268" y="4600281"/>
            <a:ext cx="11340446" cy="1384995"/>
          </a:xfrm>
          <a:prstGeom prst="rect">
            <a:avLst/>
          </a:prstGeom>
          <a:noFill/>
        </p:spPr>
        <p:txBody>
          <a:bodyPr wrap="square" rtlCol="0">
            <a:spAutoFit/>
          </a:bodyPr>
          <a:lstStyle/>
          <a:p>
            <a:r>
              <a:rPr lang="de-DE" sz="2800" dirty="0" smtClean="0"/>
              <a:t>Wissen Sie, dass frische Äpfel aus Neuseeland im Mai (trotz Transport) weniger CO2 Bedarf haben als steirische, die ein halbes Jahr in künstlich klimatisierten  Kühlräumen lagerten.?</a:t>
            </a:r>
            <a:endParaRPr lang="en-US" sz="2800" dirty="0"/>
          </a:p>
        </p:txBody>
      </p:sp>
    </p:spTree>
    <p:extLst>
      <p:ext uri="{BB962C8B-B14F-4D97-AF65-F5344CB8AC3E}">
        <p14:creationId xmlns:p14="http://schemas.microsoft.com/office/powerpoint/2010/main" val="108675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556182" y="414780"/>
            <a:ext cx="10875221" cy="1231106"/>
          </a:xfrm>
          <a:prstGeom prst="rect">
            <a:avLst/>
          </a:prstGeom>
          <a:noFill/>
        </p:spPr>
        <p:txBody>
          <a:bodyPr wrap="none" rtlCol="0">
            <a:spAutoFit/>
          </a:bodyPr>
          <a:lstStyle/>
          <a:p>
            <a:endParaRPr lang="de-DE" sz="2800" dirty="0"/>
          </a:p>
          <a:p>
            <a:r>
              <a:rPr lang="de-DE" sz="2800" dirty="0" smtClean="0"/>
              <a:t>Mein Großvater hat jeden Tag gearbeiteten und nie einen Urlaub gehabt. </a:t>
            </a:r>
          </a:p>
          <a:p>
            <a:endParaRPr lang="de-DE" dirty="0"/>
          </a:p>
        </p:txBody>
      </p:sp>
      <p:sp>
        <p:nvSpPr>
          <p:cNvPr id="3" name="Textfeld 2"/>
          <p:cNvSpPr txBox="1"/>
          <p:nvPr/>
        </p:nvSpPr>
        <p:spPr>
          <a:xfrm>
            <a:off x="556182" y="1701949"/>
            <a:ext cx="11159978" cy="1231106"/>
          </a:xfrm>
          <a:prstGeom prst="rect">
            <a:avLst/>
          </a:prstGeom>
          <a:noFill/>
        </p:spPr>
        <p:txBody>
          <a:bodyPr wrap="none" rtlCol="0">
            <a:spAutoFit/>
          </a:bodyPr>
          <a:lstStyle/>
          <a:p>
            <a:r>
              <a:rPr lang="de-DE" sz="2800" dirty="0"/>
              <a:t>Mein </a:t>
            </a:r>
            <a:r>
              <a:rPr lang="de-DE" sz="2800" dirty="0" smtClean="0"/>
              <a:t>Vater </a:t>
            </a:r>
            <a:r>
              <a:rPr lang="de-DE" sz="2800" dirty="0"/>
              <a:t>hat 1948  </a:t>
            </a:r>
            <a:r>
              <a:rPr lang="de-DE" sz="2800" dirty="0" smtClean="0"/>
              <a:t>sechs </a:t>
            </a:r>
            <a:r>
              <a:rPr lang="de-DE" sz="2800" dirty="0"/>
              <a:t>Tage </a:t>
            </a:r>
            <a:r>
              <a:rPr lang="de-DE" sz="2800" dirty="0" smtClean="0"/>
              <a:t>in der Woche (auch die Schulen waren am </a:t>
            </a:r>
            <a:br>
              <a:rPr lang="de-DE" sz="2800" dirty="0" smtClean="0"/>
            </a:br>
            <a:r>
              <a:rPr lang="de-DE" sz="2800" dirty="0" smtClean="0"/>
              <a:t>Samstag offen) 48 Stunden gearbeitet und zwei Wochen Urlaub gehabt. </a:t>
            </a:r>
            <a:endParaRPr lang="en-US" sz="2800" dirty="0"/>
          </a:p>
          <a:p>
            <a:endParaRPr lang="en-US" dirty="0"/>
          </a:p>
        </p:txBody>
      </p:sp>
      <p:sp>
        <p:nvSpPr>
          <p:cNvPr id="4" name="Textfeld 3"/>
          <p:cNvSpPr txBox="1"/>
          <p:nvPr/>
        </p:nvSpPr>
        <p:spPr>
          <a:xfrm>
            <a:off x="556182" y="2933055"/>
            <a:ext cx="11758475" cy="1384995"/>
          </a:xfrm>
          <a:prstGeom prst="rect">
            <a:avLst/>
          </a:prstGeom>
          <a:noFill/>
        </p:spPr>
        <p:txBody>
          <a:bodyPr wrap="none" rtlCol="0">
            <a:spAutoFit/>
          </a:bodyPr>
          <a:lstStyle/>
          <a:p>
            <a:r>
              <a:rPr lang="de-DE" sz="2800" dirty="0" smtClean="0"/>
              <a:t>Viele haben  heute eine 38.5 Stunden Wochen, 6 Wochen Urlaub, und alle </a:t>
            </a:r>
            <a:br>
              <a:rPr lang="de-DE" sz="2800" dirty="0" smtClean="0"/>
            </a:br>
            <a:r>
              <a:rPr lang="de-DE" sz="2800" dirty="0" smtClean="0"/>
              <a:t>möglichen (berechtigten ?) Gründe,  zwischendurch bezahlten Sonderurlaub zu </a:t>
            </a:r>
          </a:p>
          <a:p>
            <a:r>
              <a:rPr lang="de-DE" sz="2800" dirty="0" smtClean="0"/>
              <a:t>benutzen.</a:t>
            </a:r>
            <a:endParaRPr lang="en-US" sz="2800" dirty="0"/>
          </a:p>
        </p:txBody>
      </p:sp>
      <p:sp>
        <p:nvSpPr>
          <p:cNvPr id="5" name="Textfeld 4"/>
          <p:cNvSpPr txBox="1"/>
          <p:nvPr/>
        </p:nvSpPr>
        <p:spPr>
          <a:xfrm>
            <a:off x="556182" y="4422490"/>
            <a:ext cx="11399467" cy="1815882"/>
          </a:xfrm>
          <a:prstGeom prst="rect">
            <a:avLst/>
          </a:prstGeom>
          <a:noFill/>
        </p:spPr>
        <p:txBody>
          <a:bodyPr wrap="none" rtlCol="0">
            <a:spAutoFit/>
          </a:bodyPr>
          <a:lstStyle/>
          <a:p>
            <a:r>
              <a:rPr lang="de-DE" sz="2800" dirty="0" smtClean="0"/>
              <a:t>Auch wenn das Regierung und die Wirtschaft noch nicht wahr haben wollen: </a:t>
            </a:r>
            <a:br>
              <a:rPr lang="de-DE" sz="2800" dirty="0" smtClean="0"/>
            </a:br>
            <a:r>
              <a:rPr lang="de-DE" sz="2800" dirty="0" smtClean="0"/>
              <a:t>Die 32 Stunden </a:t>
            </a:r>
            <a:r>
              <a:rPr lang="de-DE" sz="2800" dirty="0"/>
              <a:t>W</a:t>
            </a:r>
            <a:r>
              <a:rPr lang="de-DE" sz="2800" dirty="0" smtClean="0"/>
              <a:t>oche mit 8 </a:t>
            </a:r>
            <a:r>
              <a:rPr lang="de-DE" sz="2800" dirty="0"/>
              <a:t>W</a:t>
            </a:r>
            <a:r>
              <a:rPr lang="de-DE" sz="2800" dirty="0" smtClean="0"/>
              <a:t>ochen Urlaub sind nur ein Schritt in die </a:t>
            </a:r>
          </a:p>
          <a:p>
            <a:r>
              <a:rPr lang="de-DE" sz="2800" dirty="0" smtClean="0"/>
              <a:t>Richtung: Noch weniger Arbeitszeit notwendig, um alles was wir brauchen,</a:t>
            </a:r>
          </a:p>
          <a:p>
            <a:r>
              <a:rPr lang="de-DE" sz="2800" dirty="0" smtClean="0"/>
              <a:t>zu produzieren. </a:t>
            </a:r>
            <a:endParaRPr lang="en-US" sz="2800" dirty="0"/>
          </a:p>
        </p:txBody>
      </p:sp>
    </p:spTree>
    <p:extLst>
      <p:ext uri="{BB962C8B-B14F-4D97-AF65-F5344CB8AC3E}">
        <p14:creationId xmlns:p14="http://schemas.microsoft.com/office/powerpoint/2010/main" val="322948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207389" y="424206"/>
            <a:ext cx="11847795" cy="2677656"/>
          </a:xfrm>
          <a:prstGeom prst="rect">
            <a:avLst/>
          </a:prstGeom>
          <a:noFill/>
        </p:spPr>
        <p:txBody>
          <a:bodyPr wrap="none" rtlCol="0">
            <a:spAutoFit/>
          </a:bodyPr>
          <a:lstStyle/>
          <a:p>
            <a:r>
              <a:rPr lang="de-DE" sz="2800" dirty="0" smtClean="0"/>
              <a:t>Deutlicher gesagt:</a:t>
            </a:r>
          </a:p>
          <a:p>
            <a:endParaRPr lang="de-DE" sz="2800" dirty="0"/>
          </a:p>
          <a:p>
            <a:r>
              <a:rPr lang="de-DE" sz="2800" dirty="0" smtClean="0"/>
              <a:t>Digitalisierung macht in der Zukunft viele Arbeiten unnötig. Ausgenommen sind </a:t>
            </a:r>
          </a:p>
          <a:p>
            <a:r>
              <a:rPr lang="de-DE" sz="2800" dirty="0" smtClean="0"/>
              <a:t>solche, wo menschliche Kontakte unentbehrlich sind: </a:t>
            </a:r>
          </a:p>
          <a:p>
            <a:endParaRPr lang="de-DE" sz="2800" dirty="0" smtClean="0"/>
          </a:p>
          <a:p>
            <a:r>
              <a:rPr lang="de-DE" sz="2800" dirty="0" smtClean="0"/>
              <a:t>z.B. Medizin, soziale Betreuung, Pflege, Schulung, Unterhaltung und ???. </a:t>
            </a:r>
          </a:p>
        </p:txBody>
      </p:sp>
      <p:sp>
        <p:nvSpPr>
          <p:cNvPr id="3" name="Textfeld 2"/>
          <p:cNvSpPr txBox="1"/>
          <p:nvPr/>
        </p:nvSpPr>
        <p:spPr>
          <a:xfrm>
            <a:off x="207389" y="3799002"/>
            <a:ext cx="10077254" cy="954107"/>
          </a:xfrm>
          <a:prstGeom prst="rect">
            <a:avLst/>
          </a:prstGeom>
          <a:noFill/>
        </p:spPr>
        <p:txBody>
          <a:bodyPr wrap="square" rtlCol="0">
            <a:spAutoFit/>
          </a:bodyPr>
          <a:lstStyle/>
          <a:p>
            <a:r>
              <a:rPr lang="de-DE" sz="2800" dirty="0" smtClean="0"/>
              <a:t>Das bedeutet: Vor uns stehen große Umverteilungsprobleme zwischen „Armen“ und „Reichen“, lokal und global.</a:t>
            </a:r>
            <a:endParaRPr lang="en-US" sz="2800" dirty="0"/>
          </a:p>
        </p:txBody>
      </p:sp>
    </p:spTree>
    <p:extLst>
      <p:ext uri="{BB962C8B-B14F-4D97-AF65-F5344CB8AC3E}">
        <p14:creationId xmlns:p14="http://schemas.microsoft.com/office/powerpoint/2010/main" val="4173844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3" name="Textfeld 2"/>
          <p:cNvSpPr txBox="1"/>
          <p:nvPr/>
        </p:nvSpPr>
        <p:spPr>
          <a:xfrm>
            <a:off x="94268" y="90537"/>
            <a:ext cx="11840066" cy="2246769"/>
          </a:xfrm>
          <a:prstGeom prst="rect">
            <a:avLst/>
          </a:prstGeom>
          <a:noFill/>
        </p:spPr>
        <p:txBody>
          <a:bodyPr wrap="square" rtlCol="0">
            <a:spAutoFit/>
          </a:bodyPr>
          <a:lstStyle/>
          <a:p>
            <a:r>
              <a:rPr lang="de-DE" sz="2800" dirty="0" smtClean="0"/>
              <a:t>Beispiel 5: Autonome Autos</a:t>
            </a:r>
          </a:p>
          <a:p>
            <a:endParaRPr lang="de-DE" sz="2800" dirty="0"/>
          </a:p>
          <a:p>
            <a:r>
              <a:rPr lang="de-DE" sz="2800" dirty="0" smtClean="0"/>
              <a:t>Werden von allen Autoherstellern mehr oder minder forciert. Lasst uns diesen Unsinn stoppen: Wir brauchen nicht autonome Autos, die wir besitzen, sondern einfache Möglichkeiten um überall hinzukommen wo wir wollen. </a:t>
            </a:r>
            <a:endParaRPr lang="de-DE" sz="2800" dirty="0"/>
          </a:p>
        </p:txBody>
      </p:sp>
      <p:sp>
        <p:nvSpPr>
          <p:cNvPr id="2" name="Textfeld 1"/>
          <p:cNvSpPr txBox="1"/>
          <p:nvPr/>
        </p:nvSpPr>
        <p:spPr>
          <a:xfrm>
            <a:off x="94268" y="2418449"/>
            <a:ext cx="12206996" cy="1384995"/>
          </a:xfrm>
          <a:prstGeom prst="rect">
            <a:avLst/>
          </a:prstGeom>
          <a:noFill/>
        </p:spPr>
        <p:txBody>
          <a:bodyPr wrap="none" rtlCol="0">
            <a:spAutoFit/>
          </a:bodyPr>
          <a:lstStyle/>
          <a:p>
            <a:r>
              <a:rPr lang="de-DE" sz="2800" dirty="0" smtClean="0"/>
              <a:t>Aber: Weder öffentliche Verkehrsmitteln noch Radfahren sind die Lösung: Wie soll </a:t>
            </a:r>
          </a:p>
          <a:p>
            <a:r>
              <a:rPr lang="de-DE" sz="2800" dirty="0" smtClean="0"/>
              <a:t>ich Einkäufe mit vielleicht zwei  kleinen Kindern oder als alternder </a:t>
            </a:r>
          </a:p>
          <a:p>
            <a:r>
              <a:rPr lang="de-DE" sz="2800" dirty="0"/>
              <a:t>b</a:t>
            </a:r>
            <a:r>
              <a:rPr lang="de-DE" sz="2800" dirty="0" smtClean="0"/>
              <a:t>ewegungseingeschränkte Mensch bei vielleicht schlechtem Wetter erledigen?</a:t>
            </a:r>
            <a:endParaRPr lang="en-US" sz="2800" dirty="0"/>
          </a:p>
        </p:txBody>
      </p:sp>
      <p:sp>
        <p:nvSpPr>
          <p:cNvPr id="4" name="Textfeld 3"/>
          <p:cNvSpPr txBox="1"/>
          <p:nvPr/>
        </p:nvSpPr>
        <p:spPr>
          <a:xfrm>
            <a:off x="94268" y="3803444"/>
            <a:ext cx="13027843" cy="2123658"/>
          </a:xfrm>
          <a:prstGeom prst="rect">
            <a:avLst/>
          </a:prstGeom>
          <a:noFill/>
        </p:spPr>
        <p:txBody>
          <a:bodyPr wrap="square" rtlCol="0">
            <a:spAutoFit/>
          </a:bodyPr>
          <a:lstStyle/>
          <a:p>
            <a:r>
              <a:rPr lang="de-DE" sz="2800" dirty="0" smtClean="0"/>
              <a:t>Die Antwort habe ich schon vor 30 Jahren präsentiert: Das modulare Mini-Auto, </a:t>
            </a:r>
          </a:p>
          <a:p>
            <a:r>
              <a:rPr lang="de-DE" sz="2800" dirty="0" smtClean="0"/>
              <a:t>mit dem man in der Stadt einkaufen gehen  kann, dass man aber in Züge oder </a:t>
            </a:r>
            <a:br>
              <a:rPr lang="de-DE" sz="2800" dirty="0" smtClean="0"/>
            </a:br>
            <a:r>
              <a:rPr lang="de-DE" sz="2800" dirty="0" smtClean="0"/>
              <a:t>Flugzeuge einfach mitnimmt, oder am Bestimmungsort wieder </a:t>
            </a:r>
            <a:r>
              <a:rPr lang="de-DE" sz="2800" dirty="0"/>
              <a:t>mietet</a:t>
            </a:r>
            <a:r>
              <a:rPr lang="de-DE" sz="2800" dirty="0" smtClean="0"/>
              <a:t>:</a:t>
            </a:r>
          </a:p>
          <a:p>
            <a:r>
              <a:rPr lang="en-US" sz="2000" dirty="0">
                <a:hlinkClick r:id="rId2"/>
              </a:rPr>
              <a:t>https://</a:t>
            </a:r>
            <a:r>
              <a:rPr lang="en-US" sz="2000" dirty="0" smtClean="0">
                <a:hlinkClick r:id="rId2"/>
              </a:rPr>
              <a:t>austria-forum.org/</a:t>
            </a:r>
            <a:r>
              <a:rPr lang="en-US" sz="2000" dirty="0" err="1" smtClean="0">
                <a:hlinkClick r:id="rId2"/>
              </a:rPr>
              <a:t>af</a:t>
            </a:r>
            <a:r>
              <a:rPr lang="en-US" sz="2000" dirty="0" smtClean="0">
                <a:hlinkClick r:id="rId2"/>
              </a:rPr>
              <a:t>/</a:t>
            </a:r>
            <a:r>
              <a:rPr lang="en-US" sz="2000" dirty="0" err="1" smtClean="0">
                <a:hlinkClick r:id="rId2"/>
              </a:rPr>
              <a:t>Wissenssammlungen</a:t>
            </a:r>
            <a:r>
              <a:rPr lang="en-US" sz="2000" dirty="0" smtClean="0">
                <a:hlinkClick r:id="rId2"/>
              </a:rPr>
              <a:t>/Essays/Mobility/</a:t>
            </a:r>
            <a:r>
              <a:rPr lang="en-US" sz="2000" dirty="0" err="1" smtClean="0">
                <a:hlinkClick r:id="rId2"/>
              </a:rPr>
              <a:t>Skizze_für_neuen_Personenverkehr</a:t>
            </a:r>
            <a:endParaRPr lang="en-US" sz="2000" dirty="0" smtClean="0"/>
          </a:p>
          <a:p>
            <a:r>
              <a:rPr lang="de-DE" sz="2800" dirty="0" smtClean="0"/>
              <a:t>(dafür habe ich sogar einen Preis der VCÖ 2018 bekommen.)</a:t>
            </a:r>
            <a:endParaRPr lang="en-US" sz="2800" dirty="0"/>
          </a:p>
        </p:txBody>
      </p:sp>
    </p:spTree>
    <p:extLst>
      <p:ext uri="{BB962C8B-B14F-4D97-AF65-F5344CB8AC3E}">
        <p14:creationId xmlns:p14="http://schemas.microsoft.com/office/powerpoint/2010/main" val="8312265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433633" y="273377"/>
            <a:ext cx="11145295" cy="6124754"/>
          </a:xfrm>
          <a:prstGeom prst="rect">
            <a:avLst/>
          </a:prstGeom>
          <a:noFill/>
        </p:spPr>
        <p:txBody>
          <a:bodyPr wrap="none" rtlCol="0">
            <a:spAutoFit/>
          </a:bodyPr>
          <a:lstStyle/>
          <a:p>
            <a:r>
              <a:rPr lang="de-DE" sz="2800" dirty="0" smtClean="0"/>
              <a:t>Beispiel 6: Komplizierung statt Vereinfachung</a:t>
            </a:r>
          </a:p>
          <a:p>
            <a:endParaRPr lang="de-DE" sz="2800" dirty="0"/>
          </a:p>
          <a:p>
            <a:r>
              <a:rPr lang="de-DE" sz="2800" dirty="0" smtClean="0"/>
              <a:t>In vielen Bereichen werden große WWW Server eingesetzt, die das </a:t>
            </a:r>
          </a:p>
          <a:p>
            <a:r>
              <a:rPr lang="de-DE" sz="2800" dirty="0" smtClean="0"/>
              <a:t>Leben nicht einfacher machen, sondern oft viel komplizierter. Beispiel aus </a:t>
            </a:r>
            <a:br>
              <a:rPr lang="de-DE" sz="2800" dirty="0" smtClean="0"/>
            </a:br>
            <a:r>
              <a:rPr lang="de-DE" sz="2800" dirty="0" smtClean="0"/>
              <a:t>meinem Bereich: </a:t>
            </a:r>
          </a:p>
          <a:p>
            <a:endParaRPr lang="de-DE" sz="2800" dirty="0"/>
          </a:p>
          <a:p>
            <a:r>
              <a:rPr lang="de-DE" sz="2800" dirty="0" smtClean="0"/>
              <a:t>--- TUG-Online bietet viele Funktionen, benötigt aber nicht nur eine </a:t>
            </a:r>
            <a:br>
              <a:rPr lang="de-DE" sz="2800" dirty="0" smtClean="0"/>
            </a:br>
            <a:r>
              <a:rPr lang="de-DE" sz="2800" dirty="0" smtClean="0"/>
              <a:t>Einarbeitung, sondern verpflichtet auch zur Mitarbeit. Meinen Lebenslauf</a:t>
            </a:r>
          </a:p>
          <a:p>
            <a:r>
              <a:rPr lang="de-DE" sz="2800" dirty="0" smtClean="0"/>
              <a:t> muss ich auf x Servern ständig aktuell halten… in verschiedenen Formaten!</a:t>
            </a:r>
          </a:p>
          <a:p>
            <a:r>
              <a:rPr lang="de-DE" sz="2800" dirty="0" smtClean="0"/>
              <a:t>--- Anträge für Projekte oder Projektabrechnungen wurden oft ein Horror</a:t>
            </a:r>
          </a:p>
          <a:p>
            <a:r>
              <a:rPr lang="de-DE" sz="2800" dirty="0" smtClean="0"/>
              <a:t>--- Es gibt nun einen 3 semestrigen Kurs „Wie beantrage ich ein EU Projekt“</a:t>
            </a:r>
          </a:p>
          <a:p>
            <a:r>
              <a:rPr lang="de-DE" sz="2800" dirty="0"/>
              <a:t> </a:t>
            </a:r>
            <a:r>
              <a:rPr lang="de-DE" sz="2800" dirty="0" smtClean="0"/>
              <a:t>     bei der FH Graz</a:t>
            </a:r>
          </a:p>
          <a:p>
            <a:r>
              <a:rPr lang="de-DE" sz="2800" dirty="0" smtClean="0"/>
              <a:t>--- Man kann nicht tolle Ideen einreichen, sondern nur solche die in einen</a:t>
            </a:r>
          </a:p>
          <a:p>
            <a:r>
              <a:rPr lang="de-DE" sz="2800" dirty="0"/>
              <a:t> </a:t>
            </a:r>
            <a:r>
              <a:rPr lang="de-DE" sz="2800" dirty="0" smtClean="0"/>
              <a:t>    „CALL“ passen: Wie soll das was wirklich Innovatives entstehen</a:t>
            </a:r>
            <a:endParaRPr lang="en-US" sz="2800" dirty="0"/>
          </a:p>
        </p:txBody>
      </p:sp>
    </p:spTree>
    <p:extLst>
      <p:ext uri="{BB962C8B-B14F-4D97-AF65-F5344CB8AC3E}">
        <p14:creationId xmlns:p14="http://schemas.microsoft.com/office/powerpoint/2010/main" val="2647530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707010" y="716437"/>
            <a:ext cx="10590335" cy="2677656"/>
          </a:xfrm>
          <a:prstGeom prst="rect">
            <a:avLst/>
          </a:prstGeom>
          <a:noFill/>
        </p:spPr>
        <p:txBody>
          <a:bodyPr wrap="none" rtlCol="0">
            <a:spAutoFit/>
          </a:bodyPr>
          <a:lstStyle/>
          <a:p>
            <a:r>
              <a:rPr lang="de-DE" sz="2800" dirty="0" smtClean="0"/>
              <a:t>PS: Ich habe einmal für ein Projekt Buch geführt, wieviel Zeit ich für </a:t>
            </a:r>
          </a:p>
          <a:p>
            <a:r>
              <a:rPr lang="de-DE" sz="2800" dirty="0" smtClean="0"/>
              <a:t>(1) Einreichung</a:t>
            </a:r>
          </a:p>
          <a:p>
            <a:r>
              <a:rPr lang="de-DE" sz="2800" dirty="0" smtClean="0"/>
              <a:t>(2) Zwischenberichte </a:t>
            </a:r>
          </a:p>
          <a:p>
            <a:r>
              <a:rPr lang="de-DE" sz="2800" dirty="0" smtClean="0"/>
              <a:t>(3) Endbericht</a:t>
            </a:r>
          </a:p>
          <a:p>
            <a:r>
              <a:rPr lang="de-DE" sz="2800" dirty="0" smtClean="0"/>
              <a:t>(4) Abrechnung (sogar Straßenbahnfahrscheine waren abzurechnen)</a:t>
            </a:r>
          </a:p>
          <a:p>
            <a:r>
              <a:rPr lang="de-DE" sz="2800" dirty="0" smtClean="0"/>
              <a:t>(5) Eigentliche Forschungs- und </a:t>
            </a:r>
            <a:r>
              <a:rPr lang="de-DE" sz="2800" dirty="0"/>
              <a:t>E</a:t>
            </a:r>
            <a:r>
              <a:rPr lang="de-DE" sz="2800" dirty="0" smtClean="0"/>
              <a:t>ntwicklungsarbeit aufgewendet wurde</a:t>
            </a:r>
          </a:p>
        </p:txBody>
      </p:sp>
      <p:sp>
        <p:nvSpPr>
          <p:cNvPr id="3" name="Textfeld 2"/>
          <p:cNvSpPr txBox="1"/>
          <p:nvPr/>
        </p:nvSpPr>
        <p:spPr>
          <a:xfrm>
            <a:off x="707010" y="3601039"/>
            <a:ext cx="4815614" cy="2677656"/>
          </a:xfrm>
          <a:prstGeom prst="rect">
            <a:avLst/>
          </a:prstGeom>
          <a:noFill/>
        </p:spPr>
        <p:txBody>
          <a:bodyPr wrap="none" rtlCol="0">
            <a:spAutoFit/>
          </a:bodyPr>
          <a:lstStyle/>
          <a:p>
            <a:r>
              <a:rPr lang="de-DE" sz="2800" dirty="0" smtClean="0"/>
              <a:t>Hier sind die Zahlen in Stunden:</a:t>
            </a:r>
          </a:p>
          <a:p>
            <a:pPr marL="342900" indent="-342900">
              <a:buAutoNum type="arabicParenBoth"/>
            </a:pPr>
            <a:r>
              <a:rPr lang="de-DE" sz="2800" dirty="0" smtClean="0"/>
              <a:t> 45</a:t>
            </a:r>
          </a:p>
          <a:p>
            <a:pPr marL="342900" indent="-342900">
              <a:buAutoNum type="arabicParenBoth"/>
            </a:pPr>
            <a:r>
              <a:rPr lang="de-DE" sz="2800" dirty="0" smtClean="0"/>
              <a:t> 50</a:t>
            </a:r>
          </a:p>
          <a:p>
            <a:pPr marL="342900" indent="-342900">
              <a:buAutoNum type="arabicParenBoth"/>
            </a:pPr>
            <a:r>
              <a:rPr lang="de-DE" sz="2800" dirty="0" smtClean="0"/>
              <a:t> 25</a:t>
            </a:r>
          </a:p>
          <a:p>
            <a:pPr marL="342900" indent="-342900">
              <a:buAutoNum type="arabicParenBoth"/>
            </a:pPr>
            <a:r>
              <a:rPr lang="de-DE" sz="2800" dirty="0" smtClean="0"/>
              <a:t> 40</a:t>
            </a:r>
          </a:p>
          <a:p>
            <a:pPr marL="342900" indent="-342900">
              <a:buAutoNum type="arabicParenBoth"/>
            </a:pPr>
            <a:r>
              <a:rPr lang="de-DE" sz="2800" dirty="0" smtClean="0"/>
              <a:t>110</a:t>
            </a:r>
            <a:endParaRPr lang="en-US" sz="2800" dirty="0"/>
          </a:p>
        </p:txBody>
      </p:sp>
      <p:sp>
        <p:nvSpPr>
          <p:cNvPr id="4" name="Geschweifte Klammer rechts 3"/>
          <p:cNvSpPr/>
          <p:nvPr/>
        </p:nvSpPr>
        <p:spPr>
          <a:xfrm>
            <a:off x="2102176" y="4270342"/>
            <a:ext cx="311085" cy="140459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n w="57150">
                <a:solidFill>
                  <a:srgbClr val="FF0000"/>
                </a:solidFill>
              </a:ln>
            </a:endParaRPr>
          </a:p>
        </p:txBody>
      </p:sp>
      <p:sp>
        <p:nvSpPr>
          <p:cNvPr id="7" name="Textfeld 6"/>
          <p:cNvSpPr txBox="1"/>
          <p:nvPr/>
        </p:nvSpPr>
        <p:spPr>
          <a:xfrm>
            <a:off x="2601798" y="4678257"/>
            <a:ext cx="1649690" cy="523220"/>
          </a:xfrm>
          <a:prstGeom prst="rect">
            <a:avLst/>
          </a:prstGeom>
          <a:noFill/>
        </p:spPr>
        <p:txBody>
          <a:bodyPr wrap="square" rtlCol="0">
            <a:spAutoFit/>
          </a:bodyPr>
          <a:lstStyle/>
          <a:p>
            <a:r>
              <a:rPr lang="de-DE" sz="2800" dirty="0" smtClean="0"/>
              <a:t>160</a:t>
            </a:r>
            <a:endParaRPr lang="en-US" sz="2800" dirty="0"/>
          </a:p>
        </p:txBody>
      </p:sp>
    </p:spTree>
    <p:extLst>
      <p:ext uri="{BB962C8B-B14F-4D97-AF65-F5344CB8AC3E}">
        <p14:creationId xmlns:p14="http://schemas.microsoft.com/office/powerpoint/2010/main" val="380938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612742" y="895546"/>
            <a:ext cx="10563726" cy="5016758"/>
          </a:xfrm>
          <a:prstGeom prst="rect">
            <a:avLst/>
          </a:prstGeom>
          <a:noFill/>
        </p:spPr>
        <p:txBody>
          <a:bodyPr wrap="none" rtlCol="0">
            <a:spAutoFit/>
          </a:bodyPr>
          <a:lstStyle/>
          <a:p>
            <a:r>
              <a:rPr lang="de-DE" sz="3200" b="1" dirty="0" smtClean="0"/>
              <a:t>Politiker und Medien propagieren:</a:t>
            </a:r>
          </a:p>
          <a:p>
            <a:endParaRPr lang="de-DE" sz="3200" dirty="0" smtClean="0"/>
          </a:p>
          <a:p>
            <a:r>
              <a:rPr lang="de-DE" sz="3200" dirty="0" smtClean="0"/>
              <a:t>Rasche und starke Digitalisierung, denn das bringt uns und </a:t>
            </a:r>
          </a:p>
          <a:p>
            <a:r>
              <a:rPr lang="de-DE" sz="3200" dirty="0" smtClean="0"/>
              <a:t>der Wirtschaft Erleichterungen und Fortschritt</a:t>
            </a:r>
          </a:p>
          <a:p>
            <a:endParaRPr lang="de-DE" sz="3200" dirty="0" smtClean="0"/>
          </a:p>
          <a:p>
            <a:endParaRPr lang="de-DE" sz="3200" dirty="0"/>
          </a:p>
          <a:p>
            <a:r>
              <a:rPr lang="de-DE" sz="3200" b="1" dirty="0" smtClean="0"/>
              <a:t>Übersehen wird:</a:t>
            </a:r>
          </a:p>
          <a:p>
            <a:endParaRPr lang="de-DE" sz="3200" dirty="0"/>
          </a:p>
          <a:p>
            <a:r>
              <a:rPr lang="de-DE" sz="3200" dirty="0" smtClean="0"/>
              <a:t>Digitalisierung verleitet manchmal zu Fehlentscheidungen und</a:t>
            </a:r>
          </a:p>
          <a:p>
            <a:r>
              <a:rPr lang="de-DE" sz="3200" dirty="0" smtClean="0"/>
              <a:t>kann gravierende Probleme mit sich bringen. </a:t>
            </a:r>
            <a:endParaRPr lang="en-US" sz="3200" dirty="0"/>
          </a:p>
        </p:txBody>
      </p:sp>
    </p:spTree>
    <p:extLst>
      <p:ext uri="{BB962C8B-B14F-4D97-AF65-F5344CB8AC3E}">
        <p14:creationId xmlns:p14="http://schemas.microsoft.com/office/powerpoint/2010/main" val="3264372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518474" y="202451"/>
            <a:ext cx="11139716" cy="1384995"/>
          </a:xfrm>
          <a:prstGeom prst="rect">
            <a:avLst/>
          </a:prstGeom>
          <a:noFill/>
        </p:spPr>
        <p:txBody>
          <a:bodyPr wrap="none" rtlCol="0">
            <a:spAutoFit/>
          </a:bodyPr>
          <a:lstStyle/>
          <a:p>
            <a:r>
              <a:rPr lang="de-DE" sz="2800" dirty="0" smtClean="0"/>
              <a:t>Beispiel 7: Neue Regierungsformen</a:t>
            </a:r>
          </a:p>
          <a:p>
            <a:r>
              <a:rPr lang="de-DE" sz="2800" dirty="0"/>
              <a:t>Frage 1: Gibt es eine für alle Länder beste Regierungsform</a:t>
            </a:r>
            <a:r>
              <a:rPr lang="de-DE" sz="2800" dirty="0" smtClean="0"/>
              <a:t>?</a:t>
            </a:r>
          </a:p>
          <a:p>
            <a:r>
              <a:rPr lang="de-DE" sz="2800" dirty="0" smtClean="0"/>
              <a:t>Frage 2: Ist Demokratie überhaupt sinnvoll? (Wie jetzt in </a:t>
            </a:r>
            <a:r>
              <a:rPr lang="de-DE" sz="2800" dirty="0" err="1" smtClean="0"/>
              <a:t>Ö.und</a:t>
            </a:r>
            <a:r>
              <a:rPr lang="de-DE" sz="2800" dirty="0" smtClean="0"/>
              <a:t> anderswo?)</a:t>
            </a:r>
          </a:p>
        </p:txBody>
      </p:sp>
      <p:sp>
        <p:nvSpPr>
          <p:cNvPr id="4" name="Textfeld 3"/>
          <p:cNvSpPr txBox="1"/>
          <p:nvPr/>
        </p:nvSpPr>
        <p:spPr>
          <a:xfrm>
            <a:off x="560141" y="1828800"/>
            <a:ext cx="11289351" cy="2246769"/>
          </a:xfrm>
          <a:prstGeom prst="rect">
            <a:avLst/>
          </a:prstGeom>
          <a:noFill/>
        </p:spPr>
        <p:txBody>
          <a:bodyPr wrap="square" rtlCol="0">
            <a:spAutoFit/>
          </a:bodyPr>
          <a:lstStyle/>
          <a:p>
            <a:r>
              <a:rPr lang="de-DE" sz="2800" dirty="0" smtClean="0"/>
              <a:t>Ad 1: : </a:t>
            </a:r>
          </a:p>
          <a:p>
            <a:r>
              <a:rPr lang="de-DE" sz="2800" dirty="0" smtClean="0"/>
              <a:t>--- Demokratisierungsversuche (Irak, Afghanistan,…)  waren wenig erfolgreich</a:t>
            </a:r>
          </a:p>
          <a:p>
            <a:r>
              <a:rPr lang="de-DE" sz="2800" dirty="0" smtClean="0"/>
              <a:t>--- Sind mit starker Hand geführte Länder wie China (für eine gewisse Zeit?) </a:t>
            </a:r>
            <a:br>
              <a:rPr lang="de-DE" sz="2800" dirty="0" smtClean="0"/>
            </a:br>
            <a:r>
              <a:rPr lang="de-DE" sz="2800" dirty="0" smtClean="0"/>
              <a:t>      eine bessere Lösung?</a:t>
            </a:r>
          </a:p>
          <a:p>
            <a:r>
              <a:rPr lang="de-DE" sz="2800" dirty="0" smtClean="0"/>
              <a:t>--- Halbautokratische Regierungen (Singapur, Malaysia, …) recht erfolgreich</a:t>
            </a:r>
            <a:endParaRPr lang="en-US" sz="2800" dirty="0"/>
          </a:p>
        </p:txBody>
      </p:sp>
      <p:sp>
        <p:nvSpPr>
          <p:cNvPr id="5" name="Textfeld 4"/>
          <p:cNvSpPr txBox="1"/>
          <p:nvPr/>
        </p:nvSpPr>
        <p:spPr>
          <a:xfrm>
            <a:off x="752761" y="4316923"/>
            <a:ext cx="10671142" cy="2246769"/>
          </a:xfrm>
          <a:prstGeom prst="rect">
            <a:avLst/>
          </a:prstGeom>
          <a:noFill/>
        </p:spPr>
        <p:txBody>
          <a:bodyPr wrap="square" rtlCol="0">
            <a:spAutoFit/>
          </a:bodyPr>
          <a:lstStyle/>
          <a:p>
            <a:r>
              <a:rPr lang="de-DE" sz="2800" dirty="0" smtClean="0"/>
              <a:t>Ad 2: </a:t>
            </a:r>
          </a:p>
          <a:p>
            <a:r>
              <a:rPr lang="de-DE" sz="2800" dirty="0" smtClean="0"/>
              <a:t>Churchill: „Demokratie ist nicht ideal, aber die beste aller Lösungen“: </a:t>
            </a:r>
            <a:br>
              <a:rPr lang="de-DE" sz="2800" dirty="0" smtClean="0"/>
            </a:br>
            <a:r>
              <a:rPr lang="de-DE" sz="2800" dirty="0" smtClean="0"/>
              <a:t>                </a:t>
            </a:r>
            <a:br>
              <a:rPr lang="de-DE" sz="2800" dirty="0" smtClean="0"/>
            </a:br>
            <a:r>
              <a:rPr lang="de-DE" sz="2800" dirty="0" smtClean="0"/>
              <a:t>                 Gilt für viele Länder noch immer, aber vielleicht erfordern </a:t>
            </a:r>
            <a:br>
              <a:rPr lang="de-DE" sz="2800" dirty="0" smtClean="0"/>
            </a:br>
            <a:r>
              <a:rPr lang="de-DE" sz="2800" dirty="0" smtClean="0"/>
              <a:t>                 Medienvielfalt/ Internet neue Regeln /Verfassungen.</a:t>
            </a:r>
            <a:endParaRPr lang="en-US" sz="2800" dirty="0"/>
          </a:p>
        </p:txBody>
      </p:sp>
      <p:sp>
        <p:nvSpPr>
          <p:cNvPr id="9" name="AutoShape 2" descr="Winston Churchill - British Statesman, Army Officer &amp; Writer"/>
          <p:cNvSpPr>
            <a:spLocks noChangeAspect="1" noChangeArrowheads="1"/>
          </p:cNvSpPr>
          <p:nvPr/>
        </p:nvSpPr>
        <p:spPr bwMode="auto">
          <a:xfrm>
            <a:off x="2163484" y="-711086"/>
            <a:ext cx="175260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Grafik 11"/>
          <p:cNvPicPr>
            <a:picLocks noChangeAspect="1"/>
          </p:cNvPicPr>
          <p:nvPr/>
        </p:nvPicPr>
        <p:blipFill>
          <a:blip r:embed="rId2"/>
          <a:stretch>
            <a:fillRect/>
          </a:stretch>
        </p:blipFill>
        <p:spPr>
          <a:xfrm>
            <a:off x="890893" y="5440307"/>
            <a:ext cx="1190625" cy="1171575"/>
          </a:xfrm>
          <a:prstGeom prst="rect">
            <a:avLst/>
          </a:prstGeom>
        </p:spPr>
      </p:pic>
    </p:spTree>
    <p:extLst>
      <p:ext uri="{BB962C8B-B14F-4D97-AF65-F5344CB8AC3E}">
        <p14:creationId xmlns:p14="http://schemas.microsoft.com/office/powerpoint/2010/main" val="162914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a:t>
            </a:r>
            <a:endParaRPr lang="en-US" dirty="0"/>
          </a:p>
        </p:txBody>
      </p:sp>
      <p:sp>
        <p:nvSpPr>
          <p:cNvPr id="4" name="Textfeld 3"/>
          <p:cNvSpPr txBox="1"/>
          <p:nvPr/>
        </p:nvSpPr>
        <p:spPr>
          <a:xfrm>
            <a:off x="179110" y="182270"/>
            <a:ext cx="11920186" cy="2677656"/>
          </a:xfrm>
          <a:prstGeom prst="rect">
            <a:avLst/>
          </a:prstGeom>
          <a:noFill/>
        </p:spPr>
        <p:txBody>
          <a:bodyPr wrap="none" rtlCol="0">
            <a:spAutoFit/>
          </a:bodyPr>
          <a:lstStyle/>
          <a:p>
            <a:r>
              <a:rPr lang="de-DE" sz="2800" dirty="0" smtClean="0"/>
              <a:t>Zur Ausarbeitung der amerikanischen Verfassung berieten sich die Vertreter von </a:t>
            </a:r>
            <a:br>
              <a:rPr lang="de-DE" sz="2800" dirty="0" smtClean="0"/>
            </a:br>
            <a:r>
              <a:rPr lang="de-DE" sz="2800" dirty="0" smtClean="0"/>
              <a:t>12 Gründungstaaten der USA. Sie beendeten </a:t>
            </a:r>
            <a:r>
              <a:rPr lang="de-DE" sz="2800" dirty="0"/>
              <a:t>am 17. September 1787 </a:t>
            </a:r>
            <a:r>
              <a:rPr lang="de-DE" sz="2800" dirty="0" smtClean="0"/>
              <a:t>mit </a:t>
            </a:r>
            <a:r>
              <a:rPr lang="de-DE" sz="2800" dirty="0"/>
              <a:t>einem </a:t>
            </a:r>
            <a:r>
              <a:rPr lang="de-DE" sz="2800" dirty="0" smtClean="0"/>
              <a:t/>
            </a:r>
            <a:br>
              <a:rPr lang="de-DE" sz="2800" dirty="0" smtClean="0"/>
            </a:br>
            <a:r>
              <a:rPr lang="de-DE" sz="2800" dirty="0" smtClean="0"/>
              <a:t>Schlusswort Benjamins Franklin ihre </a:t>
            </a:r>
            <a:r>
              <a:rPr lang="de-DE" sz="2800" dirty="0"/>
              <a:t>Arbeit</a:t>
            </a:r>
            <a:r>
              <a:rPr lang="de-DE" sz="2800" dirty="0" smtClean="0"/>
              <a:t>. Viele der heutigen </a:t>
            </a:r>
            <a:br>
              <a:rPr lang="de-DE" sz="2800" dirty="0" smtClean="0"/>
            </a:br>
            <a:r>
              <a:rPr lang="de-DE" sz="2800" dirty="0" smtClean="0"/>
              <a:t>Verfassungen sind von der amerikanischen stark beeinflusst. Also kann</a:t>
            </a:r>
          </a:p>
          <a:p>
            <a:r>
              <a:rPr lang="de-DE" sz="2800" dirty="0"/>
              <a:t>i</a:t>
            </a:r>
            <a:r>
              <a:rPr lang="de-DE" sz="2800" dirty="0" smtClean="0"/>
              <a:t>ch nicht einfach </a:t>
            </a:r>
            <a:r>
              <a:rPr lang="de-DE" sz="2800" dirty="0" err="1" smtClean="0"/>
              <a:t>eineneue</a:t>
            </a:r>
            <a:r>
              <a:rPr lang="de-DE" sz="2800" dirty="0" smtClean="0"/>
              <a:t> Verfassung vorschlagen, aber ich kann Ihnen ein paar </a:t>
            </a:r>
          </a:p>
          <a:p>
            <a:r>
              <a:rPr lang="de-DE" sz="2800" dirty="0" smtClean="0"/>
              <a:t>Ideen  an den Kopf werfen, die ich schon vor 30 Jahren publiziert habe.</a:t>
            </a:r>
            <a:endParaRPr lang="en-US" sz="2800" dirty="0"/>
          </a:p>
        </p:txBody>
      </p:sp>
      <p:sp>
        <p:nvSpPr>
          <p:cNvPr id="6" name="Textfeld 5"/>
          <p:cNvSpPr txBox="1"/>
          <p:nvPr/>
        </p:nvSpPr>
        <p:spPr>
          <a:xfrm>
            <a:off x="179110" y="2969444"/>
            <a:ext cx="11726944" cy="3539430"/>
          </a:xfrm>
          <a:prstGeom prst="rect">
            <a:avLst/>
          </a:prstGeom>
          <a:noFill/>
        </p:spPr>
        <p:txBody>
          <a:bodyPr wrap="square" rtlCol="0">
            <a:spAutoFit/>
          </a:bodyPr>
          <a:lstStyle/>
          <a:p>
            <a:r>
              <a:rPr lang="de-DE" sz="2800" dirty="0" smtClean="0"/>
              <a:t>Die Regierung hat zwei Kammern: Die  Bundeskammer wird wie heute von den Bundesländern beschickt und hat eine gewisse Kontroll- bzw. Verzögerungsfunktion über die 150 Abgeordneten im Parlament.  </a:t>
            </a:r>
          </a:p>
          <a:p>
            <a:endParaRPr lang="de-DE" sz="2800" dirty="0"/>
          </a:p>
          <a:p>
            <a:r>
              <a:rPr lang="de-DE" sz="2800" dirty="0" smtClean="0"/>
              <a:t>Für eine Wahl als Abgeordneter kann jede(r) jeder antreten, wobei die Werbung für die Person beschränkt und gleichverteilt ist. Die Personen mit den 150 meisten Stimmen sind die neuen Abgeordnete: Parteien gibt es keine mehr, denn es gibt heute schon zu viele. </a:t>
            </a:r>
            <a:endParaRPr lang="en-US" sz="2800" dirty="0"/>
          </a:p>
        </p:txBody>
      </p:sp>
    </p:spTree>
    <p:extLst>
      <p:ext uri="{BB962C8B-B14F-4D97-AF65-F5344CB8AC3E}">
        <p14:creationId xmlns:p14="http://schemas.microsoft.com/office/powerpoint/2010/main" val="310984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3" name="Textfeld 2"/>
          <p:cNvSpPr txBox="1"/>
          <p:nvPr/>
        </p:nvSpPr>
        <p:spPr>
          <a:xfrm>
            <a:off x="160256" y="179110"/>
            <a:ext cx="11698664" cy="6401753"/>
          </a:xfrm>
          <a:prstGeom prst="rect">
            <a:avLst/>
          </a:prstGeom>
          <a:noFill/>
        </p:spPr>
        <p:txBody>
          <a:bodyPr wrap="square" rtlCol="0">
            <a:spAutoFit/>
          </a:bodyPr>
          <a:lstStyle/>
          <a:p>
            <a:r>
              <a:rPr lang="de-DE" sz="2800" dirty="0" smtClean="0"/>
              <a:t>Die Abgeordneten  </a:t>
            </a:r>
            <a:r>
              <a:rPr lang="de-DE" sz="2800" dirty="0"/>
              <a:t>wählen </a:t>
            </a:r>
            <a:r>
              <a:rPr lang="de-DE" sz="2800" dirty="0" smtClean="0"/>
              <a:t>eine(n) Bundeskanzler(in). Diese Person wählt eine Ministerriege, die dann die Regierung ist:</a:t>
            </a:r>
          </a:p>
          <a:p>
            <a:endParaRPr lang="de-DE" sz="2800" dirty="0"/>
          </a:p>
          <a:p>
            <a:r>
              <a:rPr lang="de-DE" sz="2800" dirty="0" smtClean="0"/>
              <a:t>Diese </a:t>
            </a:r>
            <a:r>
              <a:rPr lang="de-DE" sz="2800" dirty="0"/>
              <a:t>Regierung </a:t>
            </a:r>
            <a:r>
              <a:rPr lang="de-DE" sz="2800" dirty="0" smtClean="0"/>
              <a:t>ist 6  Jahre in Amt (hat also Zeit, um auch Größeres umzusetzen), aber kein Mitglied kann wiedergewählt werden (also beliebt sein ist nicht wichtig). </a:t>
            </a:r>
          </a:p>
          <a:p>
            <a:endParaRPr lang="de-DE" sz="2800" dirty="0"/>
          </a:p>
          <a:p>
            <a:r>
              <a:rPr lang="de-DE" sz="2800" dirty="0" smtClean="0"/>
              <a:t>Die Regierung erlässt Gesetze, </a:t>
            </a:r>
            <a:r>
              <a:rPr lang="de-DE" sz="2800" dirty="0"/>
              <a:t>die mit 40% (nicht 50%) der Stimmen </a:t>
            </a:r>
            <a:r>
              <a:rPr lang="de-DE" sz="2800" dirty="0" smtClean="0"/>
              <a:t>vom Parlament </a:t>
            </a:r>
            <a:r>
              <a:rPr lang="de-DE" sz="2800" dirty="0"/>
              <a:t>akzeptiert </a:t>
            </a:r>
            <a:r>
              <a:rPr lang="de-DE" sz="2800" dirty="0" smtClean="0"/>
              <a:t>werden</a:t>
            </a:r>
            <a:r>
              <a:rPr lang="de-DE" sz="2800" dirty="0"/>
              <a:t>: </a:t>
            </a:r>
            <a:r>
              <a:rPr lang="de-DE" sz="2800" dirty="0" smtClean="0"/>
              <a:t>D.h</a:t>
            </a:r>
            <a:r>
              <a:rPr lang="de-DE" sz="2800" dirty="0"/>
              <a:t>. die </a:t>
            </a:r>
            <a:r>
              <a:rPr lang="de-DE" sz="2800" dirty="0" smtClean="0"/>
              <a:t>Regierung </a:t>
            </a:r>
            <a:r>
              <a:rPr lang="de-DE" sz="2800" dirty="0"/>
              <a:t>kann auch </a:t>
            </a:r>
            <a:r>
              <a:rPr lang="de-DE" sz="2800" dirty="0" smtClean="0"/>
              <a:t>unpopuläre </a:t>
            </a:r>
            <a:r>
              <a:rPr lang="de-DE" sz="2800" dirty="0"/>
              <a:t>Maßnahmen </a:t>
            </a:r>
            <a:r>
              <a:rPr lang="de-DE" sz="2800" dirty="0" smtClean="0"/>
              <a:t>durchsetzen, </a:t>
            </a:r>
            <a:r>
              <a:rPr lang="de-DE" sz="2800" dirty="0"/>
              <a:t>sie </a:t>
            </a:r>
            <a:r>
              <a:rPr lang="de-DE" sz="2800" dirty="0" smtClean="0"/>
              <a:t>kann </a:t>
            </a:r>
            <a:r>
              <a:rPr lang="de-DE" sz="2800" dirty="0"/>
              <a:t>aber jederzeit mit einer 2/3 Mehrheit </a:t>
            </a:r>
            <a:r>
              <a:rPr lang="de-DE" sz="2800" dirty="0" smtClean="0"/>
              <a:t>abgewählt werden</a:t>
            </a:r>
            <a:r>
              <a:rPr lang="de-DE" sz="2800" dirty="0"/>
              <a:t>, </a:t>
            </a:r>
            <a:r>
              <a:rPr lang="de-DE" sz="2800" dirty="0" smtClean="0"/>
              <a:t>hat also </a:t>
            </a:r>
            <a:r>
              <a:rPr lang="de-DE" sz="2800" dirty="0"/>
              <a:t>eine gewisse </a:t>
            </a:r>
            <a:r>
              <a:rPr lang="de-DE" sz="2800" dirty="0" smtClean="0"/>
              <a:t>Kontrolle.</a:t>
            </a:r>
          </a:p>
          <a:p>
            <a:endParaRPr lang="de-DE" sz="2800" dirty="0"/>
          </a:p>
          <a:p>
            <a:r>
              <a:rPr lang="de-DE" sz="2800" dirty="0" smtClean="0"/>
              <a:t>Nur nebenbei: Demonstrationszüge gegen Regierungsbeschlüsse werden kaum genehmigt, schließlich vertritt die Regierung ja die Bevölkerungsmehrheit.</a:t>
            </a:r>
            <a:endParaRPr lang="en-US" sz="2800" dirty="0"/>
          </a:p>
          <a:p>
            <a:endParaRPr lang="en-US" dirty="0"/>
          </a:p>
        </p:txBody>
      </p:sp>
    </p:spTree>
    <p:extLst>
      <p:ext uri="{BB962C8B-B14F-4D97-AF65-F5344CB8AC3E}">
        <p14:creationId xmlns:p14="http://schemas.microsoft.com/office/powerpoint/2010/main" val="1069543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697584" y="0"/>
            <a:ext cx="11679800" cy="6555641"/>
          </a:xfrm>
          <a:prstGeom prst="rect">
            <a:avLst/>
          </a:prstGeom>
          <a:noFill/>
        </p:spPr>
        <p:txBody>
          <a:bodyPr wrap="none" rtlCol="0">
            <a:spAutoFit/>
          </a:bodyPr>
          <a:lstStyle/>
          <a:p>
            <a:r>
              <a:rPr lang="de-DE" sz="2800" dirty="0" smtClean="0"/>
              <a:t>Beispiel 8: Verlässliche Web-Angebote</a:t>
            </a:r>
            <a:endParaRPr lang="de-DE" sz="2800" dirty="0"/>
          </a:p>
          <a:p>
            <a:endParaRPr lang="de-DE" sz="2800" dirty="0" smtClean="0"/>
          </a:p>
          <a:p>
            <a:r>
              <a:rPr lang="de-DE" sz="2800" dirty="0" smtClean="0"/>
              <a:t>Es wird eine allgemeiner Internet-Informationsserver eingerichtet. </a:t>
            </a:r>
          </a:p>
          <a:p>
            <a:r>
              <a:rPr lang="de-DE" sz="2800" dirty="0" smtClean="0"/>
              <a:t>Ein hochqualifiziertes Board ist für den Inhalt verantwortlich, der </a:t>
            </a:r>
          </a:p>
          <a:p>
            <a:r>
              <a:rPr lang="de-DE" sz="2800" dirty="0"/>
              <a:t>n</a:t>
            </a:r>
            <a:r>
              <a:rPr lang="de-DE" sz="2800" dirty="0" smtClean="0"/>
              <a:t>ie anonym präsentiert wird und immer auf Fakten abgestützt sein muss. </a:t>
            </a:r>
          </a:p>
          <a:p>
            <a:endParaRPr lang="de-DE" sz="2800" dirty="0"/>
          </a:p>
          <a:p>
            <a:r>
              <a:rPr lang="de-DE" sz="2800" dirty="0" smtClean="0"/>
              <a:t>Verschwörungstheorien ohne wissenschaftliche Beweise haben </a:t>
            </a:r>
          </a:p>
          <a:p>
            <a:r>
              <a:rPr lang="de-DE" sz="2800" dirty="0" smtClean="0"/>
              <a:t>hier keinen Platz. </a:t>
            </a:r>
          </a:p>
          <a:p>
            <a:endParaRPr lang="de-DE" sz="2800" dirty="0"/>
          </a:p>
          <a:p>
            <a:r>
              <a:rPr lang="de-DE" sz="2800" dirty="0" smtClean="0"/>
              <a:t>Auch für andere Server gilt: Anonymität ist verpönt und alles was publiziert </a:t>
            </a:r>
          </a:p>
          <a:p>
            <a:r>
              <a:rPr lang="de-DE" sz="2800" dirty="0" smtClean="0"/>
              <a:t>wird, muss dem entsprechen, was auch  außerhalb des Internets erlaubt ist. </a:t>
            </a:r>
            <a:r>
              <a:rPr lang="de-DE" sz="2800" dirty="0"/>
              <a:t> </a:t>
            </a:r>
            <a:endParaRPr lang="de-DE" sz="2800" dirty="0" smtClean="0"/>
          </a:p>
          <a:p>
            <a:endParaRPr lang="de-DE" sz="2800" dirty="0"/>
          </a:p>
          <a:p>
            <a:r>
              <a:rPr lang="de-DE" sz="2800" dirty="0" smtClean="0"/>
              <a:t>Insbesondere sind damit persönliche Beleidigungen oder die Verbreitung von </a:t>
            </a:r>
          </a:p>
          <a:p>
            <a:r>
              <a:rPr lang="de-DE" sz="2800" dirty="0"/>
              <a:t>h</a:t>
            </a:r>
            <a:r>
              <a:rPr lang="de-DE" sz="2800" dirty="0" smtClean="0"/>
              <a:t>istorischen Unwahrheiten nicht erlaubt. Aber die Partizipation aller im Sinne </a:t>
            </a:r>
          </a:p>
          <a:p>
            <a:r>
              <a:rPr lang="de-DE" sz="2800" dirty="0"/>
              <a:t>d</a:t>
            </a:r>
            <a:r>
              <a:rPr lang="de-DE" sz="2800" dirty="0" smtClean="0"/>
              <a:t>er Net Interaktiven Dokumente wird ermutigt.  </a:t>
            </a:r>
            <a:endParaRPr lang="en-US" sz="2800" dirty="0"/>
          </a:p>
        </p:txBody>
      </p:sp>
    </p:spTree>
    <p:extLst>
      <p:ext uri="{BB962C8B-B14F-4D97-AF65-F5344CB8AC3E}">
        <p14:creationId xmlns:p14="http://schemas.microsoft.com/office/powerpoint/2010/main" val="22508182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707009" y="716437"/>
            <a:ext cx="11255605" cy="5262979"/>
          </a:xfrm>
          <a:prstGeom prst="rect">
            <a:avLst/>
          </a:prstGeom>
          <a:noFill/>
        </p:spPr>
        <p:txBody>
          <a:bodyPr wrap="square" rtlCol="0">
            <a:spAutoFit/>
          </a:bodyPr>
          <a:lstStyle/>
          <a:p>
            <a:r>
              <a:rPr lang="de-DE" sz="2800" dirty="0" smtClean="0"/>
              <a:t>Beispiel 9: Privatsphäre</a:t>
            </a:r>
          </a:p>
          <a:p>
            <a:endParaRPr lang="de-DE" sz="2800" dirty="0"/>
          </a:p>
          <a:p>
            <a:r>
              <a:rPr lang="de-DE" sz="2800" dirty="0" smtClean="0"/>
              <a:t>Persönliche Daten und Vorlieben dürfen nur mit ausdrücklicher Zustimmung der Betroffenen gespeichert, verwendet und weitergegeben werden. </a:t>
            </a:r>
          </a:p>
          <a:p>
            <a:endParaRPr lang="de-DE" sz="2800" dirty="0"/>
          </a:p>
          <a:p>
            <a:r>
              <a:rPr lang="de-DE" sz="2800" dirty="0" smtClean="0"/>
              <a:t>Die dafür eingeführten Vorrichtungen wie Cookies haben  sich als unbrauchbar erwiesen, weil jede Website mehr oder minder die Zustimmung zu Cookies verlangt, sonst ist die Website unbenutzbar. </a:t>
            </a:r>
          </a:p>
          <a:p>
            <a:endParaRPr lang="de-DE" sz="2800" dirty="0"/>
          </a:p>
          <a:p>
            <a:r>
              <a:rPr lang="de-DE" sz="2800" dirty="0" smtClean="0"/>
              <a:t>Hier sind andere Mechanismen notwendig. Es kann notwendig werden,</a:t>
            </a:r>
          </a:p>
          <a:p>
            <a:r>
              <a:rPr lang="de-DE" sz="2800" dirty="0" smtClean="0"/>
              <a:t>dass die Erfassung persönlicher Profile prinzipiell nicht erlaubt wird.   </a:t>
            </a:r>
          </a:p>
          <a:p>
            <a:endParaRPr lang="de-DE" sz="2800" dirty="0"/>
          </a:p>
        </p:txBody>
      </p:sp>
    </p:spTree>
    <p:extLst>
      <p:ext uri="{BB962C8B-B14F-4D97-AF65-F5344CB8AC3E}">
        <p14:creationId xmlns:p14="http://schemas.microsoft.com/office/powerpoint/2010/main" val="23693457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452485" y="461916"/>
            <a:ext cx="10991655" cy="4401205"/>
          </a:xfrm>
          <a:prstGeom prst="rect">
            <a:avLst/>
          </a:prstGeom>
          <a:noFill/>
        </p:spPr>
        <p:txBody>
          <a:bodyPr wrap="square" rtlCol="0">
            <a:spAutoFit/>
          </a:bodyPr>
          <a:lstStyle/>
          <a:p>
            <a:r>
              <a:rPr lang="de-DE" sz="2800" dirty="0" smtClean="0"/>
              <a:t>Besonders bedroht </a:t>
            </a:r>
            <a:r>
              <a:rPr lang="de-DE" sz="2800" dirty="0"/>
              <a:t>ist die </a:t>
            </a:r>
            <a:r>
              <a:rPr lang="de-DE" sz="2800" dirty="0" smtClean="0"/>
              <a:t>Privatsphäre </a:t>
            </a:r>
            <a:r>
              <a:rPr lang="de-DE" sz="2800" dirty="0"/>
              <a:t>auch durch </a:t>
            </a:r>
            <a:r>
              <a:rPr lang="de-DE" sz="2800" dirty="0" smtClean="0"/>
              <a:t>fliegend </a:t>
            </a:r>
            <a:r>
              <a:rPr lang="de-DE" sz="2800" dirty="0"/>
              <a:t>Drohnen. </a:t>
            </a:r>
            <a:endParaRPr lang="de-DE" sz="2800" dirty="0" smtClean="0"/>
          </a:p>
          <a:p>
            <a:endParaRPr lang="de-DE" sz="2800" dirty="0"/>
          </a:p>
          <a:p>
            <a:r>
              <a:rPr lang="de-DE" sz="2800" dirty="0" smtClean="0"/>
              <a:t>Diese </a:t>
            </a:r>
            <a:r>
              <a:rPr lang="de-DE" sz="2800" dirty="0"/>
              <a:t>werden </a:t>
            </a:r>
            <a:r>
              <a:rPr lang="de-DE" sz="2800" dirty="0" smtClean="0"/>
              <a:t>bald </a:t>
            </a:r>
            <a:r>
              <a:rPr lang="de-DE" sz="2800" dirty="0"/>
              <a:t>so klein  wie Insekten </a:t>
            </a:r>
            <a:r>
              <a:rPr lang="de-DE" sz="2800" dirty="0" smtClean="0"/>
              <a:t>sein, </a:t>
            </a:r>
            <a:r>
              <a:rPr lang="de-DE" sz="2800" dirty="0"/>
              <a:t>aber zu </a:t>
            </a:r>
            <a:r>
              <a:rPr lang="de-DE" sz="2800" dirty="0" smtClean="0"/>
              <a:t>hochqualitativen </a:t>
            </a:r>
            <a:r>
              <a:rPr lang="de-DE" sz="2800" dirty="0"/>
              <a:t>Video- und </a:t>
            </a:r>
            <a:r>
              <a:rPr lang="de-DE" sz="2800" dirty="0" smtClean="0"/>
              <a:t>Tonaufzeichnungen </a:t>
            </a:r>
            <a:r>
              <a:rPr lang="de-DE" sz="2800" dirty="0"/>
              <a:t>in der </a:t>
            </a:r>
            <a:r>
              <a:rPr lang="de-DE" sz="2800" dirty="0" smtClean="0"/>
              <a:t>Lage </a:t>
            </a:r>
            <a:r>
              <a:rPr lang="de-DE" sz="2800" dirty="0"/>
              <a:t>sein. </a:t>
            </a:r>
            <a:endParaRPr lang="de-DE" sz="2800" dirty="0" smtClean="0"/>
          </a:p>
          <a:p>
            <a:endParaRPr lang="de-DE" sz="2800" dirty="0"/>
          </a:p>
          <a:p>
            <a:r>
              <a:rPr lang="de-DE" sz="2800" dirty="0" smtClean="0"/>
              <a:t>Vermutlich </a:t>
            </a:r>
            <a:r>
              <a:rPr lang="de-DE" sz="2800" dirty="0"/>
              <a:t>müssen Drohnen nur dort </a:t>
            </a:r>
            <a:r>
              <a:rPr lang="de-DE" sz="2800" dirty="0" smtClean="0"/>
              <a:t>fliegen </a:t>
            </a:r>
            <a:r>
              <a:rPr lang="de-DE" sz="2800" dirty="0"/>
              <a:t>dürfen, wo z.B. ein </a:t>
            </a:r>
            <a:r>
              <a:rPr lang="de-DE" sz="2800" dirty="0" smtClean="0"/>
              <a:t>bestimmtes elektromagnetisches Feld nicht existiert, </a:t>
            </a:r>
            <a:r>
              <a:rPr lang="de-DE" sz="2800" dirty="0"/>
              <a:t>das aber jede Person um sich </a:t>
            </a:r>
            <a:r>
              <a:rPr lang="de-DE" sz="2800" dirty="0" smtClean="0"/>
              <a:t>mit einem </a:t>
            </a:r>
            <a:r>
              <a:rPr lang="de-DE" sz="2800" dirty="0"/>
              <a:t>Knopfruck </a:t>
            </a:r>
            <a:r>
              <a:rPr lang="de-DE" sz="2800" dirty="0" smtClean="0"/>
              <a:t>errichten </a:t>
            </a:r>
            <a:r>
              <a:rPr lang="de-DE" sz="2800" dirty="0"/>
              <a:t>kann</a:t>
            </a:r>
            <a:r>
              <a:rPr lang="de-DE" sz="2800" dirty="0" smtClean="0"/>
              <a:t>.</a:t>
            </a:r>
          </a:p>
          <a:p>
            <a:endParaRPr lang="de-DE" sz="2800" dirty="0"/>
          </a:p>
          <a:p>
            <a:endParaRPr lang="en-US" sz="2800" dirty="0"/>
          </a:p>
        </p:txBody>
      </p:sp>
      <p:sp>
        <p:nvSpPr>
          <p:cNvPr id="3" name="Textfeld 2"/>
          <p:cNvSpPr txBox="1"/>
          <p:nvPr/>
        </p:nvSpPr>
        <p:spPr>
          <a:xfrm>
            <a:off x="452485" y="4166648"/>
            <a:ext cx="11406433" cy="1661993"/>
          </a:xfrm>
          <a:prstGeom prst="rect">
            <a:avLst/>
          </a:prstGeom>
          <a:noFill/>
        </p:spPr>
        <p:txBody>
          <a:bodyPr wrap="square" rtlCol="0">
            <a:spAutoFit/>
          </a:bodyPr>
          <a:lstStyle/>
          <a:p>
            <a:r>
              <a:rPr lang="de-DE" sz="2800" dirty="0"/>
              <a:t>Gegenläufig und nachdenklich stimmt freilich, dass das Abhören („Verwanzen“) seit Jahrzehnten möglich </a:t>
            </a:r>
            <a:r>
              <a:rPr lang="de-DE" sz="2800" dirty="0" smtClean="0"/>
              <a:t>ist, </a:t>
            </a:r>
            <a:r>
              <a:rPr lang="de-DE" sz="2800" dirty="0"/>
              <a:t>aber das </a:t>
            </a:r>
            <a:r>
              <a:rPr lang="de-DE" sz="2800" dirty="0" smtClean="0"/>
              <a:t>Normalleben </a:t>
            </a:r>
            <a:r>
              <a:rPr lang="de-DE" sz="2800" dirty="0"/>
              <a:t>kaum </a:t>
            </a:r>
            <a:r>
              <a:rPr lang="de-DE" sz="2800" dirty="0" smtClean="0"/>
              <a:t>beeinflusst hat.</a:t>
            </a:r>
            <a:endParaRPr lang="de-DE" sz="2800" dirty="0"/>
          </a:p>
          <a:p>
            <a:endParaRPr lang="en-US" dirty="0"/>
          </a:p>
        </p:txBody>
      </p:sp>
    </p:spTree>
    <p:extLst>
      <p:ext uri="{BB962C8B-B14F-4D97-AF65-F5344CB8AC3E}">
        <p14:creationId xmlns:p14="http://schemas.microsoft.com/office/powerpoint/2010/main" val="113035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707010" y="716437"/>
            <a:ext cx="9107878" cy="2523768"/>
          </a:xfrm>
          <a:prstGeom prst="rect">
            <a:avLst/>
          </a:prstGeom>
          <a:noFill/>
        </p:spPr>
        <p:txBody>
          <a:bodyPr wrap="none" rtlCol="0">
            <a:spAutoFit/>
          </a:bodyPr>
          <a:lstStyle/>
          <a:p>
            <a:r>
              <a:rPr lang="de-DE" sz="2800" dirty="0" smtClean="0"/>
              <a:t>Beispiel 10: Neue Medien</a:t>
            </a:r>
          </a:p>
          <a:p>
            <a:endParaRPr lang="de-DE" sz="2800" dirty="0"/>
          </a:p>
          <a:p>
            <a:r>
              <a:rPr lang="de-DE" sz="2800" dirty="0" smtClean="0"/>
              <a:t>Werden Virtuelle Realität Szenarien oder Hologramme den </a:t>
            </a:r>
          </a:p>
          <a:p>
            <a:r>
              <a:rPr lang="de-DE" sz="2800" dirty="0" smtClean="0"/>
              <a:t>persönlichen Kontakt zwischen Menschen weiter reduzieren?</a:t>
            </a:r>
          </a:p>
          <a:p>
            <a:endParaRPr lang="de-DE" sz="2800" dirty="0"/>
          </a:p>
          <a:p>
            <a:endParaRPr lang="de-DE" dirty="0" smtClean="0"/>
          </a:p>
        </p:txBody>
      </p:sp>
      <p:sp>
        <p:nvSpPr>
          <p:cNvPr id="3" name="Textfeld 2"/>
          <p:cNvSpPr txBox="1"/>
          <p:nvPr/>
        </p:nvSpPr>
        <p:spPr>
          <a:xfrm>
            <a:off x="707010" y="2686640"/>
            <a:ext cx="9879291" cy="2923877"/>
          </a:xfrm>
          <a:prstGeom prst="rect">
            <a:avLst/>
          </a:prstGeom>
          <a:noFill/>
        </p:spPr>
        <p:txBody>
          <a:bodyPr wrap="square" rtlCol="0">
            <a:spAutoFit/>
          </a:bodyPr>
          <a:lstStyle/>
          <a:p>
            <a:r>
              <a:rPr lang="de-DE" sz="2800" dirty="0"/>
              <a:t>Wer kennt das Science Fiction Scenario, wo die </a:t>
            </a:r>
            <a:r>
              <a:rPr lang="de-DE" sz="2800" dirty="0" smtClean="0"/>
              <a:t>Hauptfigur seit Jahren </a:t>
            </a:r>
            <a:r>
              <a:rPr lang="de-DE" sz="2800" dirty="0"/>
              <a:t>die </a:t>
            </a:r>
            <a:r>
              <a:rPr lang="de-DE" sz="2800" dirty="0" smtClean="0"/>
              <a:t>Wohnung </a:t>
            </a:r>
            <a:r>
              <a:rPr lang="de-DE" sz="2800" dirty="0"/>
              <a:t>nicht </a:t>
            </a:r>
            <a:r>
              <a:rPr lang="de-DE" sz="2800" dirty="0" smtClean="0"/>
              <a:t>verlassen </a:t>
            </a:r>
            <a:r>
              <a:rPr lang="de-DE" sz="2800" dirty="0"/>
              <a:t>hat und dann den </a:t>
            </a:r>
          </a:p>
          <a:p>
            <a:r>
              <a:rPr lang="de-DE" sz="2800" dirty="0"/>
              <a:t>Schock des Lebens </a:t>
            </a:r>
            <a:r>
              <a:rPr lang="de-DE" sz="2800" dirty="0" smtClean="0"/>
              <a:t>erleidet</a:t>
            </a:r>
            <a:r>
              <a:rPr lang="de-DE" sz="2800" dirty="0"/>
              <a:t>, </a:t>
            </a:r>
            <a:r>
              <a:rPr lang="de-DE" sz="2800" dirty="0" smtClean="0"/>
              <a:t>als </a:t>
            </a:r>
            <a:r>
              <a:rPr lang="de-DE" sz="2800" dirty="0"/>
              <a:t>es an der </a:t>
            </a:r>
            <a:r>
              <a:rPr lang="de-DE" sz="2800" dirty="0" smtClean="0"/>
              <a:t>Tür läutet </a:t>
            </a:r>
            <a:r>
              <a:rPr lang="de-DE" sz="2800" dirty="0"/>
              <a:t>und dort ein </a:t>
            </a:r>
            <a:r>
              <a:rPr lang="de-DE" sz="2800" dirty="0" smtClean="0"/>
              <a:t>Mensch aus Fleisch </a:t>
            </a:r>
            <a:r>
              <a:rPr lang="de-DE" sz="2800" dirty="0"/>
              <a:t>und </a:t>
            </a:r>
            <a:r>
              <a:rPr lang="de-DE" sz="2800" dirty="0" smtClean="0"/>
              <a:t>Blut </a:t>
            </a:r>
            <a:r>
              <a:rPr lang="de-DE" sz="2800" dirty="0"/>
              <a:t>steht?</a:t>
            </a:r>
          </a:p>
          <a:p>
            <a:endParaRPr lang="de-DE" dirty="0"/>
          </a:p>
          <a:p>
            <a:endParaRPr lang="de-DE" dirty="0"/>
          </a:p>
          <a:p>
            <a:endParaRPr lang="de-DE" dirty="0"/>
          </a:p>
          <a:p>
            <a:endParaRPr lang="en-US" dirty="0"/>
          </a:p>
        </p:txBody>
      </p:sp>
      <p:sp>
        <p:nvSpPr>
          <p:cNvPr id="4" name="Textfeld 3"/>
          <p:cNvSpPr txBox="1"/>
          <p:nvPr/>
        </p:nvSpPr>
        <p:spPr>
          <a:xfrm>
            <a:off x="707010" y="4797649"/>
            <a:ext cx="10869105" cy="1231106"/>
          </a:xfrm>
          <a:prstGeom prst="rect">
            <a:avLst/>
          </a:prstGeom>
          <a:noFill/>
        </p:spPr>
        <p:txBody>
          <a:bodyPr wrap="square" rtlCol="0">
            <a:spAutoFit/>
          </a:bodyPr>
          <a:lstStyle/>
          <a:p>
            <a:r>
              <a:rPr lang="de-DE" sz="2800" dirty="0" smtClean="0"/>
              <a:t>Oder hat </a:t>
            </a:r>
            <a:r>
              <a:rPr lang="de-DE" sz="2800" dirty="0"/>
              <a:t>gerade das COVID </a:t>
            </a:r>
            <a:r>
              <a:rPr lang="de-DE" sz="2800" dirty="0" smtClean="0"/>
              <a:t>Erlebnis uns </a:t>
            </a:r>
            <a:r>
              <a:rPr lang="de-DE" sz="2800" dirty="0"/>
              <a:t>dazu </a:t>
            </a:r>
            <a:r>
              <a:rPr lang="de-DE" sz="2800" dirty="0" smtClean="0"/>
              <a:t>gebracht einzusehen, </a:t>
            </a:r>
            <a:r>
              <a:rPr lang="de-DE" sz="2800" dirty="0"/>
              <a:t>dass ein </a:t>
            </a:r>
            <a:r>
              <a:rPr lang="de-DE" sz="2800" dirty="0" smtClean="0"/>
              <a:t>persönlicher Kontakt unersetzlich ist?</a:t>
            </a:r>
            <a:endParaRPr lang="de-DE" sz="2800" dirty="0"/>
          </a:p>
          <a:p>
            <a:endParaRPr lang="en-US" dirty="0"/>
          </a:p>
        </p:txBody>
      </p:sp>
    </p:spTree>
    <p:extLst>
      <p:ext uri="{BB962C8B-B14F-4D97-AF65-F5344CB8AC3E}">
        <p14:creationId xmlns:p14="http://schemas.microsoft.com/office/powerpoint/2010/main" val="65429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744716" y="1480008"/>
            <a:ext cx="9078013" cy="5386090"/>
          </a:xfrm>
          <a:prstGeom prst="rect">
            <a:avLst/>
          </a:prstGeom>
          <a:noFill/>
        </p:spPr>
        <p:txBody>
          <a:bodyPr wrap="square" rtlCol="0">
            <a:spAutoFit/>
          </a:bodyPr>
          <a:lstStyle/>
          <a:p>
            <a:r>
              <a:rPr lang="de-DE" sz="2800" dirty="0" smtClean="0"/>
              <a:t>Nun hab ich nur einige der möglichen Bespiele erwähnt .</a:t>
            </a:r>
          </a:p>
          <a:p>
            <a:r>
              <a:rPr lang="de-DE" sz="2800" dirty="0" smtClean="0"/>
              <a:t> </a:t>
            </a:r>
            <a:endParaRPr lang="de-DE" sz="2800" dirty="0"/>
          </a:p>
          <a:p>
            <a:r>
              <a:rPr lang="de-DE" sz="2800" dirty="0" smtClean="0"/>
              <a:t>Ist aber vielleicht die größte Gefahr, dass </a:t>
            </a:r>
          </a:p>
          <a:p>
            <a:r>
              <a:rPr lang="de-DE" sz="2800" dirty="0" smtClean="0"/>
              <a:t>---- Internet und Medien einen Vorgang aufbauschen</a:t>
            </a:r>
          </a:p>
          <a:p>
            <a:r>
              <a:rPr lang="de-DE" sz="2800" dirty="0" smtClean="0"/>
              <a:t>---- Politiker reagieren müssen (vielleicht in eine ganz falsche Richtung) um zu beweisen, dass sie aktiv sind</a:t>
            </a:r>
          </a:p>
          <a:p>
            <a:r>
              <a:rPr lang="de-DE" sz="2800" dirty="0" smtClean="0"/>
              <a:t>---  </a:t>
            </a:r>
            <a:r>
              <a:rPr lang="de-DE" sz="2800" dirty="0"/>
              <a:t>D</a:t>
            </a:r>
            <a:r>
              <a:rPr lang="de-DE" sz="2800" dirty="0" smtClean="0"/>
              <a:t>ie Wirtschaft aufspringt, weil sie Gewinne wittert </a:t>
            </a:r>
          </a:p>
          <a:p>
            <a:endParaRPr lang="de-DE" sz="2800" dirty="0"/>
          </a:p>
          <a:p>
            <a:r>
              <a:rPr lang="de-DE" sz="2800" dirty="0" smtClean="0"/>
              <a:t>und auf diese Weise Lösungen verfolgt </a:t>
            </a:r>
            <a:r>
              <a:rPr lang="de-DE" sz="2800" dirty="0"/>
              <a:t>w</a:t>
            </a:r>
            <a:r>
              <a:rPr lang="de-DE" sz="2800" dirty="0" smtClean="0"/>
              <a:t>erden, die ganz unproduktiv sind?</a:t>
            </a:r>
          </a:p>
          <a:p>
            <a:endParaRPr lang="de-DE" sz="2800" dirty="0"/>
          </a:p>
          <a:p>
            <a:endParaRPr lang="de-DE" dirty="0"/>
          </a:p>
          <a:p>
            <a:endParaRPr lang="de-DE" dirty="0" smtClean="0"/>
          </a:p>
        </p:txBody>
      </p:sp>
    </p:spTree>
    <p:extLst>
      <p:ext uri="{BB962C8B-B14F-4D97-AF65-F5344CB8AC3E}">
        <p14:creationId xmlns:p14="http://schemas.microsoft.com/office/powerpoint/2010/main" val="3112931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471340" y="518474"/>
            <a:ext cx="11406433" cy="2954655"/>
          </a:xfrm>
          <a:prstGeom prst="rect">
            <a:avLst/>
          </a:prstGeom>
          <a:noFill/>
        </p:spPr>
        <p:txBody>
          <a:bodyPr wrap="square" rtlCol="0">
            <a:spAutoFit/>
          </a:bodyPr>
          <a:lstStyle/>
          <a:p>
            <a:r>
              <a:rPr lang="de-DE" sz="2800" dirty="0"/>
              <a:t>In den Büchern „</a:t>
            </a:r>
            <a:r>
              <a:rPr lang="de-DE" sz="2800" dirty="0" err="1" smtClean="0"/>
              <a:t>Apocalypse</a:t>
            </a:r>
            <a:r>
              <a:rPr lang="de-DE" sz="2800" dirty="0" smtClean="0"/>
              <a:t> </a:t>
            </a:r>
            <a:r>
              <a:rPr lang="de-DE" sz="2800" dirty="0" err="1"/>
              <a:t>never</a:t>
            </a:r>
            <a:r>
              <a:rPr lang="de-DE" sz="2800" dirty="0"/>
              <a:t>“ (</a:t>
            </a:r>
            <a:r>
              <a:rPr lang="de-DE" sz="2800" dirty="0" err="1"/>
              <a:t>Shellenberger</a:t>
            </a:r>
            <a:r>
              <a:rPr lang="de-DE" sz="2800" dirty="0"/>
              <a:t>) und „</a:t>
            </a:r>
            <a:r>
              <a:rPr lang="de-DE" sz="2800" dirty="0" err="1" smtClean="0"/>
              <a:t>Unsettled</a:t>
            </a:r>
            <a:r>
              <a:rPr lang="de-DE" sz="2800" dirty="0"/>
              <a:t>“) werden viele </a:t>
            </a:r>
            <a:r>
              <a:rPr lang="de-DE" sz="2800" dirty="0" smtClean="0"/>
              <a:t>Beispiele gebracht, die schockieren (etwa, das die Kontrollen an den Flughäfen unsere Sicherheit kaum erhöhen aber der Wirtschaft große Gewinne verschafft haben; oder dass die Reaktion auf die vielleicht gar nicht so dringende Verringerung der CO2 Emissionen zu der wenige sinnvollen Förderung von Elektroautos geführt hat)….</a:t>
            </a:r>
            <a:endParaRPr lang="de-DE" sz="2800" dirty="0"/>
          </a:p>
          <a:p>
            <a:endParaRPr lang="en-US" dirty="0"/>
          </a:p>
        </p:txBody>
      </p:sp>
      <p:sp>
        <p:nvSpPr>
          <p:cNvPr id="3" name="Textfeld 2"/>
          <p:cNvSpPr txBox="1"/>
          <p:nvPr/>
        </p:nvSpPr>
        <p:spPr>
          <a:xfrm>
            <a:off x="471340" y="3318234"/>
            <a:ext cx="11283884" cy="2677656"/>
          </a:xfrm>
          <a:prstGeom prst="rect">
            <a:avLst/>
          </a:prstGeom>
          <a:noFill/>
        </p:spPr>
        <p:txBody>
          <a:bodyPr wrap="square" rtlCol="0">
            <a:spAutoFit/>
          </a:bodyPr>
          <a:lstStyle/>
          <a:p>
            <a:r>
              <a:rPr lang="de-DE" sz="2800" dirty="0" smtClean="0"/>
              <a:t>Und dabei so das Wichtigste aller </a:t>
            </a:r>
            <a:r>
              <a:rPr lang="de-DE" sz="2800" dirty="0"/>
              <a:t>P</a:t>
            </a:r>
            <a:r>
              <a:rPr lang="de-DE" sz="2800" dirty="0" smtClean="0"/>
              <a:t>robleme, der Kampf gegen die Überbevölkerung vergessen wird: </a:t>
            </a:r>
          </a:p>
          <a:p>
            <a:r>
              <a:rPr lang="de-DE" sz="2800" dirty="0" smtClean="0"/>
              <a:t>1900: 1,2 Milliarden</a:t>
            </a:r>
          </a:p>
          <a:p>
            <a:r>
              <a:rPr lang="de-DE" sz="2800" dirty="0" smtClean="0"/>
              <a:t>1941: 2,3 Milliarden</a:t>
            </a:r>
          </a:p>
          <a:p>
            <a:r>
              <a:rPr lang="de-DE" sz="2800" dirty="0" smtClean="0"/>
              <a:t>2022: 8 Milliarden</a:t>
            </a:r>
          </a:p>
          <a:p>
            <a:r>
              <a:rPr lang="de-DE" sz="2800" dirty="0" smtClean="0"/>
              <a:t>2050: 12 Milliarden</a:t>
            </a:r>
            <a:endParaRPr lang="en-US" sz="2800" dirty="0"/>
          </a:p>
        </p:txBody>
      </p:sp>
    </p:spTree>
    <p:extLst>
      <p:ext uri="{BB962C8B-B14F-4D97-AF65-F5344CB8AC3E}">
        <p14:creationId xmlns:p14="http://schemas.microsoft.com/office/powerpoint/2010/main" val="90043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801278" y="631596"/>
            <a:ext cx="10737130" cy="6524863"/>
          </a:xfrm>
          <a:prstGeom prst="rect">
            <a:avLst/>
          </a:prstGeom>
          <a:noFill/>
        </p:spPr>
        <p:txBody>
          <a:bodyPr wrap="square" rtlCol="0">
            <a:spAutoFit/>
          </a:bodyPr>
          <a:lstStyle/>
          <a:p>
            <a:r>
              <a:rPr lang="de-DE" sz="4000" b="1" dirty="0"/>
              <a:t>DANKE</a:t>
            </a:r>
            <a:r>
              <a:rPr lang="de-DE" sz="4000" b="1" dirty="0" smtClean="0"/>
              <a:t>!</a:t>
            </a:r>
          </a:p>
          <a:p>
            <a:endParaRPr lang="de-DE" sz="4000" b="1" dirty="0"/>
          </a:p>
          <a:p>
            <a:r>
              <a:rPr lang="de-DE" sz="4000" dirty="0"/>
              <a:t>Dass Sie meinen durchaus auch </a:t>
            </a:r>
            <a:r>
              <a:rPr lang="de-DE" sz="4000" dirty="0" smtClean="0"/>
              <a:t>provokanten </a:t>
            </a:r>
            <a:r>
              <a:rPr lang="de-DE" sz="4000" dirty="0" err="1" smtClean="0"/>
              <a:t>Ausführungnen</a:t>
            </a:r>
            <a:r>
              <a:rPr lang="de-DE" sz="4000" dirty="0" smtClean="0"/>
              <a:t> </a:t>
            </a:r>
            <a:r>
              <a:rPr lang="de-DE" sz="4000" dirty="0"/>
              <a:t>bis </a:t>
            </a:r>
            <a:r>
              <a:rPr lang="de-DE" sz="4000" dirty="0" smtClean="0"/>
              <a:t>jetzt zugehört haben.</a:t>
            </a:r>
          </a:p>
          <a:p>
            <a:r>
              <a:rPr lang="de-DE" sz="4000" dirty="0" smtClean="0"/>
              <a:t>Ihr</a:t>
            </a:r>
            <a:endParaRPr lang="de-DE" sz="4000" dirty="0"/>
          </a:p>
          <a:p>
            <a:r>
              <a:rPr lang="de-DE" sz="4000" dirty="0"/>
              <a:t>Hermann Maurer</a:t>
            </a:r>
          </a:p>
          <a:p>
            <a:r>
              <a:rPr lang="de-DE" sz="4000" dirty="0" smtClean="0">
                <a:hlinkClick r:id="rId2"/>
              </a:rPr>
              <a:t>hmaurer@iicm.edu</a:t>
            </a:r>
            <a:r>
              <a:rPr lang="de-DE" sz="4000" dirty="0"/>
              <a:t>, </a:t>
            </a:r>
            <a:endParaRPr lang="de-DE" sz="4000" dirty="0" smtClean="0"/>
          </a:p>
          <a:p>
            <a:r>
              <a:rPr lang="de-DE" sz="4000" dirty="0" smtClean="0">
                <a:hlinkClick r:id="rId3"/>
              </a:rPr>
              <a:t>https</a:t>
            </a:r>
            <a:r>
              <a:rPr lang="de-DE" sz="4000" dirty="0">
                <a:hlinkClick r:id="rId3"/>
              </a:rPr>
              <a:t>://</a:t>
            </a:r>
            <a:r>
              <a:rPr lang="de-DE" sz="4000" dirty="0" smtClean="0">
                <a:hlinkClick r:id="rId3"/>
              </a:rPr>
              <a:t>www.ae-info.org/ae/Member/Maurer_Hermann</a:t>
            </a:r>
            <a:endParaRPr lang="de-DE" sz="4000" dirty="0" smtClean="0"/>
          </a:p>
          <a:p>
            <a:endParaRPr lang="en-US" sz="4000" dirty="0"/>
          </a:p>
          <a:p>
            <a:endParaRPr lang="en-US" dirty="0"/>
          </a:p>
        </p:txBody>
      </p:sp>
    </p:spTree>
    <p:extLst>
      <p:ext uri="{BB962C8B-B14F-4D97-AF65-F5344CB8AC3E}">
        <p14:creationId xmlns:p14="http://schemas.microsoft.com/office/powerpoint/2010/main" val="3513539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471341" y="160255"/>
            <a:ext cx="10793691" cy="6494085"/>
          </a:xfrm>
          <a:prstGeom prst="rect">
            <a:avLst/>
          </a:prstGeom>
          <a:noFill/>
        </p:spPr>
        <p:txBody>
          <a:bodyPr wrap="square" rtlCol="0">
            <a:spAutoFit/>
          </a:bodyPr>
          <a:lstStyle/>
          <a:p>
            <a:r>
              <a:rPr lang="de-DE" sz="3200" dirty="0" smtClean="0"/>
              <a:t>Bevor ich einige der Problembereiche aufzeige möchte ich festhalten:</a:t>
            </a:r>
          </a:p>
          <a:p>
            <a:endParaRPr lang="de-DE" sz="3200" dirty="0"/>
          </a:p>
          <a:p>
            <a:r>
              <a:rPr lang="de-DE" sz="3200" dirty="0" smtClean="0"/>
              <a:t>Man redet von „</a:t>
            </a:r>
            <a:r>
              <a:rPr lang="de-DE" sz="3200" dirty="0"/>
              <a:t>D</a:t>
            </a:r>
            <a:r>
              <a:rPr lang="de-DE" sz="3200" dirty="0" smtClean="0"/>
              <a:t>igitalisierung“ (d.h. die Verwandlung von Daten in Folgen von 0 und 1) , man meint aber meist</a:t>
            </a:r>
          </a:p>
          <a:p>
            <a:r>
              <a:rPr lang="de-DE" sz="3200" dirty="0" smtClean="0"/>
              <a:t>viel mehr:</a:t>
            </a:r>
          </a:p>
          <a:p>
            <a:endParaRPr lang="de-DE" sz="3200" dirty="0"/>
          </a:p>
          <a:p>
            <a:r>
              <a:rPr lang="de-DE" sz="3200" dirty="0" smtClean="0"/>
              <a:t>Computerisierung, Automatisierung, Neue Medien (VR, AR, interaktive Filme,…), Robotik, Einsatz von Elektronik, …</a:t>
            </a:r>
          </a:p>
          <a:p>
            <a:endParaRPr lang="de-DE" sz="3200" dirty="0"/>
          </a:p>
          <a:p>
            <a:r>
              <a:rPr lang="de-DE" sz="3200" dirty="0" smtClean="0"/>
              <a:t>Der Einfachheit halber schließe ich mich heute dieser „Fehlinterpretation“ des Wortes an, verwende es</a:t>
            </a:r>
          </a:p>
          <a:p>
            <a:r>
              <a:rPr lang="de-DE" sz="3200" dirty="0"/>
              <a:t>a</a:t>
            </a:r>
            <a:r>
              <a:rPr lang="de-DE" sz="3200" dirty="0" smtClean="0"/>
              <a:t>lso auch viel allgemeiner.</a:t>
            </a:r>
            <a:endParaRPr lang="en-US" sz="3200" dirty="0"/>
          </a:p>
        </p:txBody>
      </p:sp>
    </p:spTree>
    <p:extLst>
      <p:ext uri="{BB962C8B-B14F-4D97-AF65-F5344CB8AC3E}">
        <p14:creationId xmlns:p14="http://schemas.microsoft.com/office/powerpoint/2010/main" val="210410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0147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86455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023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631597" y="1065229"/>
            <a:ext cx="10180948" cy="4031873"/>
          </a:xfrm>
          <a:prstGeom prst="rect">
            <a:avLst/>
          </a:prstGeom>
          <a:noFill/>
        </p:spPr>
        <p:txBody>
          <a:bodyPr wrap="square" rtlCol="0">
            <a:spAutoFit/>
          </a:bodyPr>
          <a:lstStyle/>
          <a:p>
            <a:r>
              <a:rPr lang="de-DE" sz="3200" dirty="0" smtClean="0"/>
              <a:t>Nun bringe ich eine Auswahl von Beispielen, wo einiges fallweise falsch läuft.</a:t>
            </a:r>
          </a:p>
          <a:p>
            <a:endParaRPr lang="de-DE" sz="3200" dirty="0"/>
          </a:p>
          <a:p>
            <a:endParaRPr lang="de-DE" sz="3200" dirty="0" smtClean="0"/>
          </a:p>
          <a:p>
            <a:endParaRPr lang="de-DE" sz="3200" dirty="0"/>
          </a:p>
          <a:p>
            <a:r>
              <a:rPr lang="de-DE" sz="3200" dirty="0" smtClean="0"/>
              <a:t>Aber obwohl ich auch argumentiere, was man anders machen sollte, erkläre ich auch,  dass man oft zu wenig macht, dass man oft viel zu wenig Phantasie hat! </a:t>
            </a:r>
            <a:endParaRPr lang="en-US" sz="3200" dirty="0"/>
          </a:p>
        </p:txBody>
      </p:sp>
    </p:spTree>
    <p:extLst>
      <p:ext uri="{BB962C8B-B14F-4D97-AF65-F5344CB8AC3E}">
        <p14:creationId xmlns:p14="http://schemas.microsoft.com/office/powerpoint/2010/main" val="2111938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3" name="Textfeld 2"/>
          <p:cNvSpPr txBox="1"/>
          <p:nvPr/>
        </p:nvSpPr>
        <p:spPr>
          <a:xfrm>
            <a:off x="311084" y="363915"/>
            <a:ext cx="11359299" cy="6555641"/>
          </a:xfrm>
          <a:prstGeom prst="rect">
            <a:avLst/>
          </a:prstGeom>
          <a:noFill/>
        </p:spPr>
        <p:txBody>
          <a:bodyPr wrap="square" rtlCol="0">
            <a:spAutoFit/>
          </a:bodyPr>
          <a:lstStyle/>
          <a:p>
            <a:r>
              <a:rPr lang="de-DE" sz="2800" dirty="0" smtClean="0"/>
              <a:t>Beispiel 1: Digitale Bibliotheken:</a:t>
            </a:r>
          </a:p>
          <a:p>
            <a:endParaRPr lang="de-DE" sz="2800" dirty="0"/>
          </a:p>
          <a:p>
            <a:r>
              <a:rPr lang="de-DE" sz="2800" dirty="0" smtClean="0"/>
              <a:t>Bücher, Zeitschriften, Bilder, … werden digitalisiert mit den offensichtlichen Vorteilen:</a:t>
            </a:r>
          </a:p>
          <a:p>
            <a:endParaRPr lang="de-DE" sz="2800" dirty="0" smtClean="0"/>
          </a:p>
          <a:p>
            <a:r>
              <a:rPr lang="de-DE" sz="2800" dirty="0" smtClean="0"/>
              <a:t>--- 24 Stunden verfügbar</a:t>
            </a:r>
          </a:p>
          <a:p>
            <a:r>
              <a:rPr lang="de-DE" sz="2800" dirty="0" smtClean="0"/>
              <a:t>--- über Internet von jedem </a:t>
            </a:r>
            <a:r>
              <a:rPr lang="de-DE" sz="2800" dirty="0"/>
              <a:t>O</a:t>
            </a:r>
            <a:r>
              <a:rPr lang="de-DE" sz="2800" dirty="0" smtClean="0"/>
              <a:t>rt abrufbar</a:t>
            </a:r>
          </a:p>
          <a:p>
            <a:r>
              <a:rPr lang="de-DE" sz="2800" dirty="0" smtClean="0"/>
              <a:t>--- viele können das selbe Werk gleichzeitig benutzen (?)</a:t>
            </a:r>
          </a:p>
          <a:p>
            <a:r>
              <a:rPr lang="de-DE" sz="2800" dirty="0" smtClean="0"/>
              <a:t>--- keine Abnützungserscheinungen.</a:t>
            </a:r>
          </a:p>
          <a:p>
            <a:endParaRPr lang="de-DE" sz="2800" dirty="0"/>
          </a:p>
          <a:p>
            <a:r>
              <a:rPr lang="de-DE" sz="2800" dirty="0" smtClean="0"/>
              <a:t>Aber: Es gibt Bibliotheken, die dann die Originale entsorgen, weil man zu wenig Platz hat! </a:t>
            </a:r>
          </a:p>
          <a:p>
            <a:endParaRPr lang="de-DE" sz="2800" dirty="0"/>
          </a:p>
          <a:p>
            <a:r>
              <a:rPr lang="de-DE" sz="2800" dirty="0" smtClean="0"/>
              <a:t>Nur: Keine bekannte Art der elektronischen Speicherung überlebt 100 </a:t>
            </a:r>
            <a:r>
              <a:rPr lang="de-DE" sz="2800" dirty="0"/>
              <a:t>J</a:t>
            </a:r>
            <a:r>
              <a:rPr lang="de-DE" sz="2800" dirty="0" smtClean="0"/>
              <a:t>ahre. Gedrucktes Material aber vielleicht Jahrtausende. </a:t>
            </a:r>
            <a:endParaRPr lang="en-US" sz="2800" dirty="0"/>
          </a:p>
        </p:txBody>
      </p:sp>
    </p:spTree>
    <p:extLst>
      <p:ext uri="{BB962C8B-B14F-4D97-AF65-F5344CB8AC3E}">
        <p14:creationId xmlns:p14="http://schemas.microsoft.com/office/powerpoint/2010/main" val="1679390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414779" y="471340"/>
            <a:ext cx="11359299" cy="1815882"/>
          </a:xfrm>
          <a:prstGeom prst="rect">
            <a:avLst/>
          </a:prstGeom>
          <a:noFill/>
        </p:spPr>
        <p:txBody>
          <a:bodyPr wrap="square" rtlCol="0">
            <a:spAutoFit/>
          </a:bodyPr>
          <a:lstStyle/>
          <a:p>
            <a:r>
              <a:rPr lang="de-DE" sz="2800" dirty="0" smtClean="0"/>
              <a:t>Warum hält elektronisches Material nicht „ewig“?</a:t>
            </a:r>
          </a:p>
          <a:p>
            <a:endParaRPr lang="de-DE" sz="2800" dirty="0" smtClean="0"/>
          </a:p>
          <a:p>
            <a:r>
              <a:rPr lang="de-DE" sz="2800" dirty="0" smtClean="0"/>
              <a:t>Nicht nur wegen der Entwicklung neuer Computersysteme und neuer Betriebssysteme, sondern auch weil sich Formate und Codierungen ändern.</a:t>
            </a:r>
            <a:endParaRPr lang="de-DE" sz="2800" dirty="0"/>
          </a:p>
        </p:txBody>
      </p:sp>
      <p:sp>
        <p:nvSpPr>
          <p:cNvPr id="4" name="Textfeld 3"/>
          <p:cNvSpPr txBox="1"/>
          <p:nvPr/>
        </p:nvSpPr>
        <p:spPr>
          <a:xfrm>
            <a:off x="414779" y="3101419"/>
            <a:ext cx="10520314" cy="3046988"/>
          </a:xfrm>
          <a:prstGeom prst="rect">
            <a:avLst/>
          </a:prstGeom>
          <a:noFill/>
        </p:spPr>
        <p:txBody>
          <a:bodyPr wrap="square" rtlCol="0">
            <a:spAutoFit/>
          </a:bodyPr>
          <a:lstStyle/>
          <a:p>
            <a:r>
              <a:rPr lang="de-DE" sz="4000" dirty="0" smtClean="0"/>
              <a:t>Aber PDF wird  es doch als Format „immer“ geben? </a:t>
            </a:r>
          </a:p>
          <a:p>
            <a:endParaRPr lang="de-DE" sz="4000" dirty="0" smtClean="0"/>
          </a:p>
          <a:p>
            <a:endParaRPr lang="de-DE" dirty="0" smtClean="0"/>
          </a:p>
          <a:p>
            <a:endParaRPr lang="de-DE" dirty="0" smtClean="0"/>
          </a:p>
          <a:p>
            <a:endParaRPr lang="de-DE" dirty="0" smtClean="0"/>
          </a:p>
          <a:p>
            <a:endParaRPr lang="en-US" dirty="0"/>
          </a:p>
        </p:txBody>
      </p:sp>
      <p:sp>
        <p:nvSpPr>
          <p:cNvPr id="5" name="Textfeld 4"/>
          <p:cNvSpPr txBox="1"/>
          <p:nvPr/>
        </p:nvSpPr>
        <p:spPr>
          <a:xfrm>
            <a:off x="414779" y="4744495"/>
            <a:ext cx="10152669" cy="2431435"/>
          </a:xfrm>
          <a:prstGeom prst="rect">
            <a:avLst/>
          </a:prstGeom>
          <a:noFill/>
        </p:spPr>
        <p:txBody>
          <a:bodyPr wrap="square" rtlCol="0">
            <a:spAutoFit/>
          </a:bodyPr>
          <a:lstStyle/>
          <a:p>
            <a:r>
              <a:rPr lang="de-DE" sz="4000" dirty="0" smtClean="0"/>
              <a:t>Nein. Die Unterstützung von PDF wir lange vor 2100 enden! Alternativen stehen schon in den</a:t>
            </a:r>
          </a:p>
          <a:p>
            <a:r>
              <a:rPr lang="de-DE" sz="4000" dirty="0" smtClean="0"/>
              <a:t>Startlöchern. </a:t>
            </a:r>
            <a:endParaRPr lang="en-US" sz="4000" dirty="0" smtClean="0"/>
          </a:p>
          <a:p>
            <a:endParaRPr lang="en-US" sz="3200" dirty="0"/>
          </a:p>
        </p:txBody>
      </p:sp>
    </p:spTree>
    <p:extLst>
      <p:ext uri="{BB962C8B-B14F-4D97-AF65-F5344CB8AC3E}">
        <p14:creationId xmlns:p14="http://schemas.microsoft.com/office/powerpoint/2010/main" val="199288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367646" y="744718"/>
            <a:ext cx="11252824" cy="4401205"/>
          </a:xfrm>
          <a:prstGeom prst="rect">
            <a:avLst/>
          </a:prstGeom>
          <a:noFill/>
        </p:spPr>
        <p:txBody>
          <a:bodyPr wrap="none" rtlCol="0">
            <a:spAutoFit/>
          </a:bodyPr>
          <a:lstStyle/>
          <a:p>
            <a:r>
              <a:rPr lang="de-DE" sz="2800" dirty="0" smtClean="0"/>
              <a:t>Einerseits vertrauen also manche Bibliotheken der Digitalisierung zu sehr, </a:t>
            </a:r>
            <a:br>
              <a:rPr lang="de-DE" sz="2800" dirty="0" smtClean="0"/>
            </a:br>
            <a:r>
              <a:rPr lang="de-DE" sz="2800" dirty="0" smtClean="0"/>
              <a:t>andererseits verwenden sie die Chancen viel zu wenig!</a:t>
            </a:r>
          </a:p>
          <a:p>
            <a:endParaRPr lang="de-DE" sz="2800" dirty="0"/>
          </a:p>
          <a:p>
            <a:r>
              <a:rPr lang="de-DE" sz="2800" dirty="0" smtClean="0"/>
              <a:t>Das verstehende Lesen langer oder komplexer Textdokumente wird immer </a:t>
            </a:r>
            <a:br>
              <a:rPr lang="de-DE" sz="2800" dirty="0" smtClean="0"/>
            </a:br>
            <a:r>
              <a:rPr lang="de-DE" sz="2800" dirty="0" smtClean="0"/>
              <a:t>weniger,  ist immer weniger beliebt, Nutzer werden immer ungeduldiger. </a:t>
            </a:r>
          </a:p>
          <a:p>
            <a:endParaRPr lang="de-DE" sz="2800" dirty="0"/>
          </a:p>
          <a:p>
            <a:pPr marL="342900" indent="-342900">
              <a:buAutoNum type="alphaLcParenBoth"/>
            </a:pPr>
            <a:r>
              <a:rPr lang="de-DE" sz="2800" dirty="0" smtClean="0"/>
              <a:t> Man muss auch „unterhalten“ (z.B. Einstreuen von Bildern oder (kurzen) </a:t>
            </a:r>
            <a:br>
              <a:rPr lang="de-DE" sz="2800" dirty="0" smtClean="0"/>
            </a:br>
            <a:r>
              <a:rPr lang="de-DE" sz="2800" dirty="0" smtClean="0"/>
              <a:t>Videos oder Animationen)</a:t>
            </a:r>
          </a:p>
          <a:p>
            <a:pPr marL="342900" indent="-342900">
              <a:buAutoNum type="alphaLcParenBoth"/>
            </a:pPr>
            <a:r>
              <a:rPr lang="de-DE" sz="2800" dirty="0" smtClean="0"/>
              <a:t> Abkürzungen explizit anbieten („… zum Überspringen der genauen </a:t>
            </a:r>
          </a:p>
          <a:p>
            <a:r>
              <a:rPr lang="de-DE" sz="2800" dirty="0"/>
              <a:t> </a:t>
            </a:r>
            <a:r>
              <a:rPr lang="de-DE" sz="2800" dirty="0" smtClean="0"/>
              <a:t>     Erklärung  der Apparatur auf Seite 213 weiterlesen…“)</a:t>
            </a:r>
            <a:endParaRPr lang="en-US" sz="2800" dirty="0"/>
          </a:p>
        </p:txBody>
      </p:sp>
      <p:sp>
        <p:nvSpPr>
          <p:cNvPr id="3" name="Textfeld 2"/>
          <p:cNvSpPr txBox="1"/>
          <p:nvPr/>
        </p:nvSpPr>
        <p:spPr>
          <a:xfrm>
            <a:off x="367646" y="5145923"/>
            <a:ext cx="10859678" cy="954107"/>
          </a:xfrm>
          <a:prstGeom prst="rect">
            <a:avLst/>
          </a:prstGeom>
          <a:noFill/>
        </p:spPr>
        <p:txBody>
          <a:bodyPr wrap="square" rtlCol="0">
            <a:spAutoFit/>
          </a:bodyPr>
          <a:lstStyle/>
          <a:p>
            <a:r>
              <a:rPr lang="de-DE" sz="2800" dirty="0" smtClean="0"/>
              <a:t>(c) Lesen muss viel interaktiver werden: Mein heutiges Spezialgebiet: NID- Net-Interaktive Dokumente</a:t>
            </a:r>
            <a:endParaRPr lang="en-US" sz="2800" dirty="0"/>
          </a:p>
        </p:txBody>
      </p:sp>
    </p:spTree>
    <p:extLst>
      <p:ext uri="{BB962C8B-B14F-4D97-AF65-F5344CB8AC3E}">
        <p14:creationId xmlns:p14="http://schemas.microsoft.com/office/powerpoint/2010/main" val="229326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2" name="Textfeld 1"/>
          <p:cNvSpPr txBox="1"/>
          <p:nvPr/>
        </p:nvSpPr>
        <p:spPr>
          <a:xfrm>
            <a:off x="414779" y="216817"/>
            <a:ext cx="9257122" cy="707886"/>
          </a:xfrm>
          <a:prstGeom prst="rect">
            <a:avLst/>
          </a:prstGeom>
          <a:noFill/>
        </p:spPr>
        <p:txBody>
          <a:bodyPr wrap="square" rtlCol="0">
            <a:spAutoFit/>
          </a:bodyPr>
          <a:lstStyle/>
          <a:p>
            <a:r>
              <a:rPr lang="de-DE" sz="4000" dirty="0" smtClean="0"/>
              <a:t>Net-Interaktive Dokumente</a:t>
            </a:r>
            <a:endParaRPr lang="en-US" sz="4000" dirty="0"/>
          </a:p>
        </p:txBody>
      </p:sp>
      <p:sp>
        <p:nvSpPr>
          <p:cNvPr id="3" name="Textfeld 2"/>
          <p:cNvSpPr txBox="1"/>
          <p:nvPr/>
        </p:nvSpPr>
        <p:spPr>
          <a:xfrm>
            <a:off x="414779" y="1263192"/>
            <a:ext cx="11340446" cy="3816429"/>
          </a:xfrm>
          <a:prstGeom prst="rect">
            <a:avLst/>
          </a:prstGeom>
          <a:noFill/>
        </p:spPr>
        <p:txBody>
          <a:bodyPr wrap="square" rtlCol="0">
            <a:spAutoFit/>
          </a:bodyPr>
          <a:lstStyle/>
          <a:p>
            <a:r>
              <a:rPr lang="de-DE" sz="2800" dirty="0" smtClean="0"/>
              <a:t>--- Benutzer können an jeder Stelle (auch anonym) Rückmeldungen an den für das Dokument verantwortliche Personenkreis (kurz „Verantwortlichen“)  senden</a:t>
            </a:r>
          </a:p>
          <a:p>
            <a:r>
              <a:rPr lang="de-DE" sz="2800" dirty="0" smtClean="0"/>
              <a:t>--- Benutzer können an jeder Stelle für sich, für ein Gruppe (Freunde, eine Schulkasse, für alle)  Bemerkungen einfügen: Text, Bilder, Clips, Links wo anders hin (immer unter Kontrolle der Verantwortlichen)</a:t>
            </a:r>
          </a:p>
          <a:p>
            <a:r>
              <a:rPr lang="de-DE" sz="2800" dirty="0" smtClean="0"/>
              <a:t>--- Benutzer können überall neue Diskussionen starten oder an existierenden teilnehmen (immer unter Kontrolle der Verantwortlichen)</a:t>
            </a:r>
          </a:p>
          <a:p>
            <a:endParaRPr lang="en-US" dirty="0"/>
          </a:p>
        </p:txBody>
      </p:sp>
      <p:sp>
        <p:nvSpPr>
          <p:cNvPr id="4" name="Textfeld 3"/>
          <p:cNvSpPr txBox="1"/>
          <p:nvPr/>
        </p:nvSpPr>
        <p:spPr>
          <a:xfrm>
            <a:off x="476052" y="4880783"/>
            <a:ext cx="11715947" cy="1815882"/>
          </a:xfrm>
          <a:prstGeom prst="rect">
            <a:avLst/>
          </a:prstGeom>
          <a:noFill/>
        </p:spPr>
        <p:txBody>
          <a:bodyPr wrap="square" rtlCol="0">
            <a:spAutoFit/>
          </a:bodyPr>
          <a:lstStyle/>
          <a:p>
            <a:r>
              <a:rPr lang="de-DE" sz="2800" dirty="0" smtClean="0"/>
              <a:t>Wie soll das mit der Kontrolle der Verantwortlichen gehen? </a:t>
            </a:r>
          </a:p>
          <a:p>
            <a:r>
              <a:rPr lang="de-DE" sz="2800" dirty="0" smtClean="0"/>
              <a:t>Kurz gesagt: Es gibt gute Mechanismen dafür, sprengt hier den Platz, bei Interesse  </a:t>
            </a:r>
            <a:r>
              <a:rPr lang="de-DE" sz="2800" dirty="0" smtClean="0">
                <a:hlinkClick r:id="rId2"/>
              </a:rPr>
              <a:t>https://austria-forum.org/af/AEIOU/NID</a:t>
            </a:r>
            <a:r>
              <a:rPr lang="de-DE" sz="2800" dirty="0" smtClean="0"/>
              <a:t>  oder dort unter </a:t>
            </a:r>
            <a:r>
              <a:rPr lang="en-US" sz="2800" dirty="0" smtClean="0">
                <a:hlinkClick r:id="rId3"/>
              </a:rPr>
              <a:t>Passively acquiring information must end</a:t>
            </a:r>
            <a:r>
              <a:rPr lang="en-US" sz="2800" dirty="0" smtClean="0"/>
              <a:t>  </a:t>
            </a:r>
            <a:r>
              <a:rPr lang="en-US" sz="2800" dirty="0" err="1" smtClean="0"/>
              <a:t>nach</a:t>
            </a:r>
            <a:r>
              <a:rPr lang="en-US" sz="2800" dirty="0" smtClean="0"/>
              <a:t> </a:t>
            </a:r>
            <a:r>
              <a:rPr lang="en-US" sz="2800" dirty="0" err="1" smtClean="0"/>
              <a:t>sehen</a:t>
            </a:r>
            <a:r>
              <a:rPr lang="en-US" sz="2800" dirty="0" smtClean="0"/>
              <a:t>!</a:t>
            </a:r>
            <a:endParaRPr lang="en-US" sz="2800" dirty="0"/>
          </a:p>
        </p:txBody>
      </p:sp>
    </p:spTree>
    <p:extLst>
      <p:ext uri="{BB962C8B-B14F-4D97-AF65-F5344CB8AC3E}">
        <p14:creationId xmlns:p14="http://schemas.microsoft.com/office/powerpoint/2010/main" val="3556004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99000"/>
          </a:schemeClr>
        </a:solidFill>
        <a:effectLst/>
      </p:bgPr>
    </p:bg>
    <p:spTree>
      <p:nvGrpSpPr>
        <p:cNvPr id="1" name=""/>
        <p:cNvGrpSpPr/>
        <p:nvPr/>
      </p:nvGrpSpPr>
      <p:grpSpPr>
        <a:xfrm>
          <a:off x="0" y="0"/>
          <a:ext cx="0" cy="0"/>
          <a:chOff x="0" y="0"/>
          <a:chExt cx="0" cy="0"/>
        </a:xfrm>
      </p:grpSpPr>
      <p:sp>
        <p:nvSpPr>
          <p:cNvPr id="3" name="Textfeld 2"/>
          <p:cNvSpPr txBox="1"/>
          <p:nvPr/>
        </p:nvSpPr>
        <p:spPr>
          <a:xfrm>
            <a:off x="94268" y="90537"/>
            <a:ext cx="11840066" cy="6555641"/>
          </a:xfrm>
          <a:prstGeom prst="rect">
            <a:avLst/>
          </a:prstGeom>
          <a:noFill/>
        </p:spPr>
        <p:txBody>
          <a:bodyPr wrap="square" rtlCol="0">
            <a:spAutoFit/>
          </a:bodyPr>
          <a:lstStyle/>
          <a:p>
            <a:r>
              <a:rPr lang="de-DE" sz="2800" dirty="0" smtClean="0"/>
              <a:t>Beispiel 2: Die verwirrende Vielfalt von Meinungen</a:t>
            </a:r>
          </a:p>
          <a:p>
            <a:endParaRPr lang="de-DE" sz="2800" dirty="0"/>
          </a:p>
          <a:p>
            <a:r>
              <a:rPr lang="de-DE" sz="2800" dirty="0" smtClean="0"/>
              <a:t>Das Internet (allen voran die „</a:t>
            </a:r>
            <a:r>
              <a:rPr lang="de-DE" sz="2800" dirty="0" err="1" smtClean="0"/>
              <a:t>Social</a:t>
            </a:r>
            <a:r>
              <a:rPr lang="de-DE" sz="2800" dirty="0" smtClean="0"/>
              <a:t> Media“ aber auch andere Angebote) haben (zusammen mit der Medienvielfalt) bewirkt, dass man zu jeder Behauptung auch das Gegenteil finden kann. </a:t>
            </a:r>
          </a:p>
          <a:p>
            <a:endParaRPr lang="de-DE" sz="2800" dirty="0"/>
          </a:p>
          <a:p>
            <a:r>
              <a:rPr lang="de-DE" sz="2800" dirty="0" smtClean="0"/>
              <a:t>Diskussionen um z.B. COVID, Elektroautos, Grüne Energie, Migration, usw. zeigen, wie sich die Gesellschaft auf nicht wissenschaftlich begründete Aussagen abstützt und in „Lager“ zerfällt. Oft hat man das Gefühl, die Gegenüber leben auf einem anderen Planeten. Verschwörungstheorien boomen.</a:t>
            </a:r>
          </a:p>
          <a:p>
            <a:endParaRPr lang="de-DE" sz="2800" dirty="0" smtClean="0"/>
          </a:p>
          <a:p>
            <a:r>
              <a:rPr lang="de-DE" sz="2800" dirty="0" smtClean="0"/>
              <a:t>Lösung: (a) Aufgabe der Anonymität zugunsten sicherer Identität (ob in Wikipedia, bei </a:t>
            </a:r>
            <a:r>
              <a:rPr lang="de-DE" sz="2800" dirty="0" err="1" smtClean="0"/>
              <a:t>Social</a:t>
            </a:r>
            <a:r>
              <a:rPr lang="de-DE" sz="2800" dirty="0" smtClean="0"/>
              <a:t> Networks, usw.)  (b) Alles was außerhalb des Netzes verboten ist, sollte auch im Netz verboten sein. Mit (a) und (b) würde sich vieles sofort versachlichen. </a:t>
            </a:r>
            <a:endParaRPr lang="de-DE" sz="2800" dirty="0"/>
          </a:p>
        </p:txBody>
      </p:sp>
    </p:spTree>
    <p:extLst>
      <p:ext uri="{BB962C8B-B14F-4D97-AF65-F5344CB8AC3E}">
        <p14:creationId xmlns:p14="http://schemas.microsoft.com/office/powerpoint/2010/main" val="4170299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2241</Words>
  <Application>Microsoft Office PowerPoint</Application>
  <PresentationFormat>Breitbild</PresentationFormat>
  <Paragraphs>244</Paragraphs>
  <Slides>32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32</vt:i4>
      </vt:variant>
    </vt:vector>
  </HeadingPairs>
  <TitlesOfParts>
    <vt:vector size="37" baseType="lpstr">
      <vt:lpstr>Arial</vt:lpstr>
      <vt:lpstr>Calibri</vt:lpstr>
      <vt:lpstr>Calibri Light</vt:lpstr>
      <vt:lpstr>Times New Roman</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oUniv. Prof. Dr. Dr.h.c. Hermann Maurer</dc:creator>
  <cp:lastModifiedBy>oUniv. Prof. Dr. Dr.h.c. Hermann Maurer</cp:lastModifiedBy>
  <cp:revision>45</cp:revision>
  <dcterms:created xsi:type="dcterms:W3CDTF">2021-09-14T12:31:36Z</dcterms:created>
  <dcterms:modified xsi:type="dcterms:W3CDTF">2021-10-06T12:06:06Z</dcterms:modified>
</cp:coreProperties>
</file>