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349" r:id="rId3"/>
    <p:sldId id="355" r:id="rId4"/>
    <p:sldId id="404" r:id="rId5"/>
    <p:sldId id="398" r:id="rId6"/>
    <p:sldId id="356" r:id="rId7"/>
    <p:sldId id="457" r:id="rId8"/>
    <p:sldId id="456" r:id="rId9"/>
    <p:sldId id="462" r:id="rId10"/>
    <p:sldId id="399" r:id="rId11"/>
    <p:sldId id="400" r:id="rId12"/>
    <p:sldId id="402" r:id="rId13"/>
    <p:sldId id="403" r:id="rId14"/>
    <p:sldId id="405" r:id="rId15"/>
    <p:sldId id="408" r:id="rId16"/>
    <p:sldId id="406" r:id="rId17"/>
    <p:sldId id="407" r:id="rId18"/>
    <p:sldId id="387" r:id="rId19"/>
    <p:sldId id="412" r:id="rId20"/>
    <p:sldId id="401" r:id="rId21"/>
    <p:sldId id="453" r:id="rId22"/>
    <p:sldId id="409" r:id="rId23"/>
    <p:sldId id="413" r:id="rId24"/>
    <p:sldId id="410" r:id="rId25"/>
    <p:sldId id="414" r:id="rId26"/>
    <p:sldId id="411" r:id="rId27"/>
    <p:sldId id="415" r:id="rId28"/>
    <p:sldId id="396" r:id="rId29"/>
    <p:sldId id="431" r:id="rId30"/>
    <p:sldId id="366" r:id="rId31"/>
    <p:sldId id="367" r:id="rId32"/>
    <p:sldId id="368" r:id="rId33"/>
    <p:sldId id="369" r:id="rId34"/>
    <p:sldId id="370" r:id="rId35"/>
    <p:sldId id="381" r:id="rId36"/>
    <p:sldId id="380" r:id="rId37"/>
    <p:sldId id="378" r:id="rId38"/>
    <p:sldId id="420" r:id="rId39"/>
    <p:sldId id="439" r:id="rId40"/>
    <p:sldId id="429" r:id="rId41"/>
    <p:sldId id="430" r:id="rId42"/>
    <p:sldId id="435" r:id="rId43"/>
    <p:sldId id="463" r:id="rId44"/>
    <p:sldId id="427" r:id="rId45"/>
    <p:sldId id="436" r:id="rId46"/>
    <p:sldId id="437" r:id="rId47"/>
    <p:sldId id="451" r:id="rId48"/>
    <p:sldId id="438" r:id="rId49"/>
    <p:sldId id="441" r:id="rId50"/>
    <p:sldId id="440" r:id="rId51"/>
    <p:sldId id="442" r:id="rId52"/>
    <p:sldId id="443" r:id="rId53"/>
    <p:sldId id="444" r:id="rId54"/>
    <p:sldId id="445" r:id="rId55"/>
    <p:sldId id="446" r:id="rId56"/>
    <p:sldId id="447" r:id="rId57"/>
    <p:sldId id="448" r:id="rId58"/>
    <p:sldId id="449" r:id="rId59"/>
    <p:sldId id="450" r:id="rId60"/>
    <p:sldId id="419" r:id="rId61"/>
    <p:sldId id="422" r:id="rId62"/>
    <p:sldId id="424" r:id="rId63"/>
    <p:sldId id="425" r:id="rId64"/>
    <p:sldId id="426" r:id="rId65"/>
    <p:sldId id="421" r:id="rId66"/>
    <p:sldId id="433" r:id="rId67"/>
    <p:sldId id="432" r:id="rId68"/>
    <p:sldId id="434" r:id="rId69"/>
    <p:sldId id="373" r:id="rId70"/>
    <p:sldId id="383" r:id="rId71"/>
    <p:sldId id="452" r:id="rId72"/>
    <p:sldId id="459" r:id="rId7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DBAF3DB-C6A6-4244-8C2C-6FF4EE0929F6}">
          <p14:sldIdLst>
            <p14:sldId id="257"/>
            <p14:sldId id="349"/>
          </p14:sldIdLst>
        </p14:section>
        <p14:section name="Abschnitt ohne Titel" id="{246D3F38-FCA7-4179-8B1C-CF19F05A1350}">
          <p14:sldIdLst>
            <p14:sldId id="355"/>
            <p14:sldId id="404"/>
            <p14:sldId id="398"/>
            <p14:sldId id="356"/>
            <p14:sldId id="457"/>
            <p14:sldId id="456"/>
            <p14:sldId id="462"/>
            <p14:sldId id="399"/>
            <p14:sldId id="400"/>
            <p14:sldId id="402"/>
            <p14:sldId id="403"/>
            <p14:sldId id="405"/>
            <p14:sldId id="408"/>
            <p14:sldId id="406"/>
            <p14:sldId id="407"/>
            <p14:sldId id="387"/>
            <p14:sldId id="412"/>
            <p14:sldId id="401"/>
            <p14:sldId id="453"/>
            <p14:sldId id="409"/>
            <p14:sldId id="413"/>
            <p14:sldId id="410"/>
            <p14:sldId id="414"/>
            <p14:sldId id="411"/>
            <p14:sldId id="415"/>
            <p14:sldId id="396"/>
            <p14:sldId id="431"/>
            <p14:sldId id="366"/>
            <p14:sldId id="367"/>
            <p14:sldId id="368"/>
            <p14:sldId id="369"/>
            <p14:sldId id="370"/>
            <p14:sldId id="381"/>
            <p14:sldId id="380"/>
            <p14:sldId id="378"/>
            <p14:sldId id="420"/>
            <p14:sldId id="439"/>
            <p14:sldId id="429"/>
            <p14:sldId id="430"/>
            <p14:sldId id="435"/>
            <p14:sldId id="463"/>
            <p14:sldId id="427"/>
            <p14:sldId id="436"/>
            <p14:sldId id="437"/>
            <p14:sldId id="451"/>
            <p14:sldId id="438"/>
            <p14:sldId id="441"/>
            <p14:sldId id="440"/>
            <p14:sldId id="442"/>
            <p14:sldId id="443"/>
            <p14:sldId id="444"/>
            <p14:sldId id="445"/>
            <p14:sldId id="446"/>
            <p14:sldId id="447"/>
            <p14:sldId id="448"/>
            <p14:sldId id="449"/>
            <p14:sldId id="450"/>
            <p14:sldId id="419"/>
            <p14:sldId id="422"/>
            <p14:sldId id="424"/>
            <p14:sldId id="425"/>
            <p14:sldId id="426"/>
            <p14:sldId id="421"/>
            <p14:sldId id="433"/>
            <p14:sldId id="432"/>
            <p14:sldId id="434"/>
            <p14:sldId id="373"/>
            <p14:sldId id="383"/>
            <p14:sldId id="452"/>
            <p14:sldId id="4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5" autoAdjust="0"/>
    <p:restoredTop sz="94660"/>
  </p:normalViewPr>
  <p:slideViewPr>
    <p:cSldViewPr snapToGrid="0">
      <p:cViewPr varScale="1">
        <p:scale>
          <a:sx n="101" d="100"/>
          <a:sy n="101" d="100"/>
        </p:scale>
        <p:origin x="126" y="360"/>
      </p:cViewPr>
      <p:guideLst/>
    </p:cSldViewPr>
  </p:slideViewPr>
  <p:notesTextViewPr>
    <p:cViewPr>
      <p:scale>
        <a:sx n="3" d="2"/>
        <a:sy n="3" d="2"/>
      </p:scale>
      <p:origin x="0" y="0"/>
    </p:cViewPr>
  </p:notesTextViewPr>
  <p:sorterViewPr>
    <p:cViewPr varScale="1">
      <p:scale>
        <a:sx n="100" d="100"/>
        <a:sy n="100" d="100"/>
      </p:scale>
      <p:origin x="0" y="-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3DFDC-927B-4488-A52E-CD5D0B3948E8}" type="datetimeFigureOut">
              <a:rPr lang="de-DE" smtClean="0"/>
              <a:t>04.11.2019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4B0C2-E90E-4707-ACD3-8174D520868C}" type="slidenum">
              <a:rPr lang="de-DE" smtClean="0"/>
              <a:t>‹Nr.›</a:t>
            </a:fld>
            <a:endParaRPr lang="de-DE"/>
          </a:p>
        </p:txBody>
      </p:sp>
    </p:spTree>
    <p:extLst>
      <p:ext uri="{BB962C8B-B14F-4D97-AF65-F5344CB8AC3E}">
        <p14:creationId xmlns:p14="http://schemas.microsoft.com/office/powerpoint/2010/main" val="373495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8D772782-E2A6-4C29-823E-6911D40FC0FB}" type="slidenum">
              <a:rPr lang="de-DE" altLang="de-DE" sz="1200" smtClean="0"/>
              <a:pPr/>
              <a:t>1</a:t>
            </a:fld>
            <a:endParaRPr lang="de-DE" altLang="de-DE" sz="1200"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627472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11</a:t>
            </a:fld>
            <a:endParaRPr lang="de-DE"/>
          </a:p>
        </p:txBody>
      </p:sp>
    </p:spTree>
    <p:extLst>
      <p:ext uri="{BB962C8B-B14F-4D97-AF65-F5344CB8AC3E}">
        <p14:creationId xmlns:p14="http://schemas.microsoft.com/office/powerpoint/2010/main" val="229455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12</a:t>
            </a:fld>
            <a:endParaRPr lang="de-DE"/>
          </a:p>
        </p:txBody>
      </p:sp>
    </p:spTree>
    <p:extLst>
      <p:ext uri="{BB962C8B-B14F-4D97-AF65-F5344CB8AC3E}">
        <p14:creationId xmlns:p14="http://schemas.microsoft.com/office/powerpoint/2010/main" val="136558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13</a:t>
            </a:fld>
            <a:endParaRPr lang="de-DE"/>
          </a:p>
        </p:txBody>
      </p:sp>
    </p:spTree>
    <p:extLst>
      <p:ext uri="{BB962C8B-B14F-4D97-AF65-F5344CB8AC3E}">
        <p14:creationId xmlns:p14="http://schemas.microsoft.com/office/powerpoint/2010/main" val="115623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14</a:t>
            </a:fld>
            <a:endParaRPr lang="de-DE"/>
          </a:p>
        </p:txBody>
      </p:sp>
    </p:spTree>
    <p:extLst>
      <p:ext uri="{BB962C8B-B14F-4D97-AF65-F5344CB8AC3E}">
        <p14:creationId xmlns:p14="http://schemas.microsoft.com/office/powerpoint/2010/main" val="25130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15</a:t>
            </a:fld>
            <a:endParaRPr lang="de-DE"/>
          </a:p>
        </p:txBody>
      </p:sp>
    </p:spTree>
    <p:extLst>
      <p:ext uri="{BB962C8B-B14F-4D97-AF65-F5344CB8AC3E}">
        <p14:creationId xmlns:p14="http://schemas.microsoft.com/office/powerpoint/2010/main" val="90159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16</a:t>
            </a:fld>
            <a:endParaRPr lang="de-DE"/>
          </a:p>
        </p:txBody>
      </p:sp>
    </p:spTree>
    <p:extLst>
      <p:ext uri="{BB962C8B-B14F-4D97-AF65-F5344CB8AC3E}">
        <p14:creationId xmlns:p14="http://schemas.microsoft.com/office/powerpoint/2010/main" val="253136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17</a:t>
            </a:fld>
            <a:endParaRPr lang="de-DE"/>
          </a:p>
        </p:txBody>
      </p:sp>
    </p:spTree>
    <p:extLst>
      <p:ext uri="{BB962C8B-B14F-4D97-AF65-F5344CB8AC3E}">
        <p14:creationId xmlns:p14="http://schemas.microsoft.com/office/powerpoint/2010/main" val="14867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18</a:t>
            </a:fld>
            <a:endParaRPr lang="de-DE"/>
          </a:p>
        </p:txBody>
      </p:sp>
    </p:spTree>
    <p:extLst>
      <p:ext uri="{BB962C8B-B14F-4D97-AF65-F5344CB8AC3E}">
        <p14:creationId xmlns:p14="http://schemas.microsoft.com/office/powerpoint/2010/main" val="67026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Tree>
    <p:extLst>
      <p:ext uri="{BB962C8B-B14F-4D97-AF65-F5344CB8AC3E}">
        <p14:creationId xmlns:p14="http://schemas.microsoft.com/office/powerpoint/2010/main" val="2369918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20</a:t>
            </a:fld>
            <a:endParaRPr lang="de-DE"/>
          </a:p>
        </p:txBody>
      </p:sp>
    </p:spTree>
    <p:extLst>
      <p:ext uri="{BB962C8B-B14F-4D97-AF65-F5344CB8AC3E}">
        <p14:creationId xmlns:p14="http://schemas.microsoft.com/office/powerpoint/2010/main" val="222012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a:t>
            </a:fld>
            <a:endParaRPr lang="de-DE"/>
          </a:p>
        </p:txBody>
      </p:sp>
    </p:spTree>
    <p:extLst>
      <p:ext uri="{BB962C8B-B14F-4D97-AF65-F5344CB8AC3E}">
        <p14:creationId xmlns:p14="http://schemas.microsoft.com/office/powerpoint/2010/main" val="323580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22</a:t>
            </a:fld>
            <a:endParaRPr lang="de-DE"/>
          </a:p>
        </p:txBody>
      </p:sp>
    </p:spTree>
    <p:extLst>
      <p:ext uri="{BB962C8B-B14F-4D97-AF65-F5344CB8AC3E}">
        <p14:creationId xmlns:p14="http://schemas.microsoft.com/office/powerpoint/2010/main" val="1571993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23</a:t>
            </a:fld>
            <a:endParaRPr lang="en-US" altLang="de-DE" sz="1200"/>
          </a:p>
        </p:txBody>
      </p:sp>
    </p:spTree>
    <p:extLst>
      <p:ext uri="{BB962C8B-B14F-4D97-AF65-F5344CB8AC3E}">
        <p14:creationId xmlns:p14="http://schemas.microsoft.com/office/powerpoint/2010/main" val="1975460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24</a:t>
            </a:fld>
            <a:endParaRPr lang="de-DE"/>
          </a:p>
        </p:txBody>
      </p:sp>
    </p:spTree>
    <p:extLst>
      <p:ext uri="{BB962C8B-B14F-4D97-AF65-F5344CB8AC3E}">
        <p14:creationId xmlns:p14="http://schemas.microsoft.com/office/powerpoint/2010/main" val="1667661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25</a:t>
            </a:fld>
            <a:endParaRPr lang="de-DE"/>
          </a:p>
        </p:txBody>
      </p:sp>
    </p:spTree>
    <p:extLst>
      <p:ext uri="{BB962C8B-B14F-4D97-AF65-F5344CB8AC3E}">
        <p14:creationId xmlns:p14="http://schemas.microsoft.com/office/powerpoint/2010/main" val="2435359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26</a:t>
            </a:fld>
            <a:endParaRPr lang="de-DE"/>
          </a:p>
        </p:txBody>
      </p:sp>
    </p:spTree>
    <p:extLst>
      <p:ext uri="{BB962C8B-B14F-4D97-AF65-F5344CB8AC3E}">
        <p14:creationId xmlns:p14="http://schemas.microsoft.com/office/powerpoint/2010/main" val="2343037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27</a:t>
            </a:fld>
            <a:endParaRPr lang="de-DE"/>
          </a:p>
        </p:txBody>
      </p:sp>
    </p:spTree>
    <p:extLst>
      <p:ext uri="{BB962C8B-B14F-4D97-AF65-F5344CB8AC3E}">
        <p14:creationId xmlns:p14="http://schemas.microsoft.com/office/powerpoint/2010/main" val="2171965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28</a:t>
            </a:fld>
            <a:endParaRPr lang="de-DE"/>
          </a:p>
        </p:txBody>
      </p:sp>
    </p:spTree>
    <p:extLst>
      <p:ext uri="{BB962C8B-B14F-4D97-AF65-F5344CB8AC3E}">
        <p14:creationId xmlns:p14="http://schemas.microsoft.com/office/powerpoint/2010/main" val="3152908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29</a:t>
            </a:fld>
            <a:endParaRPr lang="de-DE"/>
          </a:p>
        </p:txBody>
      </p:sp>
    </p:spTree>
    <p:extLst>
      <p:ext uri="{BB962C8B-B14F-4D97-AF65-F5344CB8AC3E}">
        <p14:creationId xmlns:p14="http://schemas.microsoft.com/office/powerpoint/2010/main" val="235979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30</a:t>
            </a:fld>
            <a:endParaRPr lang="de-DE"/>
          </a:p>
        </p:txBody>
      </p:sp>
    </p:spTree>
    <p:extLst>
      <p:ext uri="{BB962C8B-B14F-4D97-AF65-F5344CB8AC3E}">
        <p14:creationId xmlns:p14="http://schemas.microsoft.com/office/powerpoint/2010/main" val="247787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31</a:t>
            </a:fld>
            <a:endParaRPr lang="de-DE"/>
          </a:p>
        </p:txBody>
      </p:sp>
    </p:spTree>
    <p:extLst>
      <p:ext uri="{BB962C8B-B14F-4D97-AF65-F5344CB8AC3E}">
        <p14:creationId xmlns:p14="http://schemas.microsoft.com/office/powerpoint/2010/main" val="4765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a:t>
            </a:fld>
            <a:endParaRPr lang="de-DE"/>
          </a:p>
        </p:txBody>
      </p:sp>
    </p:spTree>
    <p:extLst>
      <p:ext uri="{BB962C8B-B14F-4D97-AF65-F5344CB8AC3E}">
        <p14:creationId xmlns:p14="http://schemas.microsoft.com/office/powerpoint/2010/main" val="405646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32</a:t>
            </a:fld>
            <a:endParaRPr lang="de-DE"/>
          </a:p>
        </p:txBody>
      </p:sp>
    </p:spTree>
    <p:extLst>
      <p:ext uri="{BB962C8B-B14F-4D97-AF65-F5344CB8AC3E}">
        <p14:creationId xmlns:p14="http://schemas.microsoft.com/office/powerpoint/2010/main" val="2371878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33</a:t>
            </a:fld>
            <a:endParaRPr lang="de-DE"/>
          </a:p>
        </p:txBody>
      </p:sp>
    </p:spTree>
    <p:extLst>
      <p:ext uri="{BB962C8B-B14F-4D97-AF65-F5344CB8AC3E}">
        <p14:creationId xmlns:p14="http://schemas.microsoft.com/office/powerpoint/2010/main" val="2242663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34</a:t>
            </a:fld>
            <a:endParaRPr lang="de-DE"/>
          </a:p>
        </p:txBody>
      </p:sp>
    </p:spTree>
    <p:extLst>
      <p:ext uri="{BB962C8B-B14F-4D97-AF65-F5344CB8AC3E}">
        <p14:creationId xmlns:p14="http://schemas.microsoft.com/office/powerpoint/2010/main" val="1648981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35</a:t>
            </a:fld>
            <a:endParaRPr lang="de-DE"/>
          </a:p>
        </p:txBody>
      </p:sp>
    </p:spTree>
    <p:extLst>
      <p:ext uri="{BB962C8B-B14F-4D97-AF65-F5344CB8AC3E}">
        <p14:creationId xmlns:p14="http://schemas.microsoft.com/office/powerpoint/2010/main" val="178232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36</a:t>
            </a:fld>
            <a:endParaRPr lang="de-DE"/>
          </a:p>
        </p:txBody>
      </p:sp>
    </p:spTree>
    <p:extLst>
      <p:ext uri="{BB962C8B-B14F-4D97-AF65-F5344CB8AC3E}">
        <p14:creationId xmlns:p14="http://schemas.microsoft.com/office/powerpoint/2010/main" val="645829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37</a:t>
            </a:fld>
            <a:endParaRPr lang="de-DE"/>
          </a:p>
        </p:txBody>
      </p:sp>
    </p:spTree>
    <p:extLst>
      <p:ext uri="{BB962C8B-B14F-4D97-AF65-F5344CB8AC3E}">
        <p14:creationId xmlns:p14="http://schemas.microsoft.com/office/powerpoint/2010/main" val="2743836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40</a:t>
            </a:fld>
            <a:endParaRPr lang="en-US" altLang="de-DE" sz="1200"/>
          </a:p>
        </p:txBody>
      </p:sp>
    </p:spTree>
    <p:extLst>
      <p:ext uri="{BB962C8B-B14F-4D97-AF65-F5344CB8AC3E}">
        <p14:creationId xmlns:p14="http://schemas.microsoft.com/office/powerpoint/2010/main" val="4160388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41</a:t>
            </a:fld>
            <a:endParaRPr lang="en-US" altLang="de-DE" sz="1200"/>
          </a:p>
        </p:txBody>
      </p:sp>
    </p:spTree>
    <p:extLst>
      <p:ext uri="{BB962C8B-B14F-4D97-AF65-F5344CB8AC3E}">
        <p14:creationId xmlns:p14="http://schemas.microsoft.com/office/powerpoint/2010/main" val="460794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44</a:t>
            </a:fld>
            <a:endParaRPr lang="en-US" altLang="de-DE" sz="1200"/>
          </a:p>
        </p:txBody>
      </p:sp>
    </p:spTree>
    <p:extLst>
      <p:ext uri="{BB962C8B-B14F-4D97-AF65-F5344CB8AC3E}">
        <p14:creationId xmlns:p14="http://schemas.microsoft.com/office/powerpoint/2010/main" val="2276369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49</a:t>
            </a:fld>
            <a:endParaRPr lang="de-DE"/>
          </a:p>
        </p:txBody>
      </p:sp>
    </p:spTree>
    <p:extLst>
      <p:ext uri="{BB962C8B-B14F-4D97-AF65-F5344CB8AC3E}">
        <p14:creationId xmlns:p14="http://schemas.microsoft.com/office/powerpoint/2010/main" val="277375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4</a:t>
            </a:fld>
            <a:endParaRPr lang="de-DE"/>
          </a:p>
        </p:txBody>
      </p:sp>
    </p:spTree>
    <p:extLst>
      <p:ext uri="{BB962C8B-B14F-4D97-AF65-F5344CB8AC3E}">
        <p14:creationId xmlns:p14="http://schemas.microsoft.com/office/powerpoint/2010/main" val="1986211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50</a:t>
            </a:fld>
            <a:endParaRPr lang="de-DE"/>
          </a:p>
        </p:txBody>
      </p:sp>
    </p:spTree>
    <p:extLst>
      <p:ext uri="{BB962C8B-B14F-4D97-AF65-F5344CB8AC3E}">
        <p14:creationId xmlns:p14="http://schemas.microsoft.com/office/powerpoint/2010/main" val="2301538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51</a:t>
            </a:fld>
            <a:endParaRPr lang="de-DE"/>
          </a:p>
        </p:txBody>
      </p:sp>
    </p:spTree>
    <p:extLst>
      <p:ext uri="{BB962C8B-B14F-4D97-AF65-F5344CB8AC3E}">
        <p14:creationId xmlns:p14="http://schemas.microsoft.com/office/powerpoint/2010/main" val="1822064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52</a:t>
            </a:fld>
            <a:endParaRPr lang="de-DE"/>
          </a:p>
        </p:txBody>
      </p:sp>
    </p:spTree>
    <p:extLst>
      <p:ext uri="{BB962C8B-B14F-4D97-AF65-F5344CB8AC3E}">
        <p14:creationId xmlns:p14="http://schemas.microsoft.com/office/powerpoint/2010/main" val="34386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53</a:t>
            </a:fld>
            <a:endParaRPr lang="de-DE"/>
          </a:p>
        </p:txBody>
      </p:sp>
    </p:spTree>
    <p:extLst>
      <p:ext uri="{BB962C8B-B14F-4D97-AF65-F5344CB8AC3E}">
        <p14:creationId xmlns:p14="http://schemas.microsoft.com/office/powerpoint/2010/main" val="2296907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54</a:t>
            </a:fld>
            <a:endParaRPr lang="de-DE"/>
          </a:p>
        </p:txBody>
      </p:sp>
    </p:spTree>
    <p:extLst>
      <p:ext uri="{BB962C8B-B14F-4D97-AF65-F5344CB8AC3E}">
        <p14:creationId xmlns:p14="http://schemas.microsoft.com/office/powerpoint/2010/main" val="3372370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55</a:t>
            </a:fld>
            <a:endParaRPr lang="de-DE"/>
          </a:p>
        </p:txBody>
      </p:sp>
    </p:spTree>
    <p:extLst>
      <p:ext uri="{BB962C8B-B14F-4D97-AF65-F5344CB8AC3E}">
        <p14:creationId xmlns:p14="http://schemas.microsoft.com/office/powerpoint/2010/main" val="423787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56</a:t>
            </a:fld>
            <a:endParaRPr lang="de-DE"/>
          </a:p>
        </p:txBody>
      </p:sp>
    </p:spTree>
    <p:extLst>
      <p:ext uri="{BB962C8B-B14F-4D97-AF65-F5344CB8AC3E}">
        <p14:creationId xmlns:p14="http://schemas.microsoft.com/office/powerpoint/2010/main" val="3853146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57</a:t>
            </a:fld>
            <a:endParaRPr lang="de-DE"/>
          </a:p>
        </p:txBody>
      </p:sp>
    </p:spTree>
    <p:extLst>
      <p:ext uri="{BB962C8B-B14F-4D97-AF65-F5344CB8AC3E}">
        <p14:creationId xmlns:p14="http://schemas.microsoft.com/office/powerpoint/2010/main" val="537968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58</a:t>
            </a:fld>
            <a:endParaRPr lang="de-DE"/>
          </a:p>
        </p:txBody>
      </p:sp>
    </p:spTree>
    <p:extLst>
      <p:ext uri="{BB962C8B-B14F-4D97-AF65-F5344CB8AC3E}">
        <p14:creationId xmlns:p14="http://schemas.microsoft.com/office/powerpoint/2010/main" val="745158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59</a:t>
            </a:fld>
            <a:endParaRPr lang="de-DE"/>
          </a:p>
        </p:txBody>
      </p:sp>
    </p:spTree>
    <p:extLst>
      <p:ext uri="{BB962C8B-B14F-4D97-AF65-F5344CB8AC3E}">
        <p14:creationId xmlns:p14="http://schemas.microsoft.com/office/powerpoint/2010/main" val="86033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5</a:t>
            </a:fld>
            <a:endParaRPr lang="de-DE"/>
          </a:p>
        </p:txBody>
      </p:sp>
    </p:spTree>
    <p:extLst>
      <p:ext uri="{BB962C8B-B14F-4D97-AF65-F5344CB8AC3E}">
        <p14:creationId xmlns:p14="http://schemas.microsoft.com/office/powerpoint/2010/main" val="2834341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61</a:t>
            </a:fld>
            <a:endParaRPr lang="en-US" altLang="de-DE" sz="1200"/>
          </a:p>
        </p:txBody>
      </p:sp>
    </p:spTree>
    <p:extLst>
      <p:ext uri="{BB962C8B-B14F-4D97-AF65-F5344CB8AC3E}">
        <p14:creationId xmlns:p14="http://schemas.microsoft.com/office/powerpoint/2010/main" val="573746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62</a:t>
            </a:fld>
            <a:endParaRPr lang="en-US" altLang="de-DE" sz="1200"/>
          </a:p>
        </p:txBody>
      </p:sp>
    </p:spTree>
    <p:extLst>
      <p:ext uri="{BB962C8B-B14F-4D97-AF65-F5344CB8AC3E}">
        <p14:creationId xmlns:p14="http://schemas.microsoft.com/office/powerpoint/2010/main" val="32463109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20483" name="Slide Number Placeholder 3"/>
          <p:cNvSpPr txBox="1">
            <a:spLocks noGrp="1"/>
          </p:cNvSpPr>
          <p:nvPr/>
        </p:nvSpPr>
        <p:spPr bwMode="auto">
          <a:xfrm>
            <a:off x="3765550" y="9375775"/>
            <a:ext cx="291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51" tIns="45875" rIns="91751" bIns="45875" anchor="b"/>
          <a:lstStyle>
            <a:lvl1pPr defTabSz="917575">
              <a:defRPr sz="3600">
                <a:solidFill>
                  <a:schemeClr val="bg1"/>
                </a:solidFill>
                <a:latin typeface="Times New Roman" panose="02020603050405020304" pitchFamily="18" charset="0"/>
              </a:defRPr>
            </a:lvl1pPr>
            <a:lvl2pPr marL="742950" indent="-285750" defTabSz="917575">
              <a:defRPr sz="3600">
                <a:solidFill>
                  <a:schemeClr val="bg1"/>
                </a:solidFill>
                <a:latin typeface="Times New Roman" panose="02020603050405020304" pitchFamily="18" charset="0"/>
              </a:defRPr>
            </a:lvl2pPr>
            <a:lvl3pPr marL="1143000" indent="-228600" defTabSz="917575">
              <a:defRPr sz="3600">
                <a:solidFill>
                  <a:schemeClr val="bg1"/>
                </a:solidFill>
                <a:latin typeface="Times New Roman" panose="02020603050405020304" pitchFamily="18" charset="0"/>
              </a:defRPr>
            </a:lvl3pPr>
            <a:lvl4pPr marL="1600200" indent="-228600" defTabSz="917575">
              <a:defRPr sz="3600">
                <a:solidFill>
                  <a:schemeClr val="bg1"/>
                </a:solidFill>
                <a:latin typeface="Times New Roman" panose="02020603050405020304" pitchFamily="18" charset="0"/>
              </a:defRPr>
            </a:lvl4pPr>
            <a:lvl5pPr marL="2057400" indent="-228600" defTabSz="917575">
              <a:defRPr sz="3600">
                <a:solidFill>
                  <a:schemeClr val="bg1"/>
                </a:solidFill>
                <a:latin typeface="Times New Roman" panose="02020603050405020304" pitchFamily="18" charset="0"/>
              </a:defRPr>
            </a:lvl5pPr>
            <a:lvl6pPr marL="2514600" indent="-228600" defTabSz="917575" fontAlgn="base">
              <a:spcBef>
                <a:spcPct val="0"/>
              </a:spcBef>
              <a:spcAft>
                <a:spcPct val="0"/>
              </a:spcAft>
              <a:defRPr sz="3600">
                <a:solidFill>
                  <a:schemeClr val="bg1"/>
                </a:solidFill>
                <a:latin typeface="Times New Roman" panose="02020603050405020304" pitchFamily="18" charset="0"/>
              </a:defRPr>
            </a:lvl6pPr>
            <a:lvl7pPr marL="2971800" indent="-228600" defTabSz="917575" fontAlgn="base">
              <a:spcBef>
                <a:spcPct val="0"/>
              </a:spcBef>
              <a:spcAft>
                <a:spcPct val="0"/>
              </a:spcAft>
              <a:defRPr sz="3600">
                <a:solidFill>
                  <a:schemeClr val="bg1"/>
                </a:solidFill>
                <a:latin typeface="Times New Roman" panose="02020603050405020304" pitchFamily="18" charset="0"/>
              </a:defRPr>
            </a:lvl7pPr>
            <a:lvl8pPr marL="3429000" indent="-228600" defTabSz="917575" fontAlgn="base">
              <a:spcBef>
                <a:spcPct val="0"/>
              </a:spcBef>
              <a:spcAft>
                <a:spcPct val="0"/>
              </a:spcAft>
              <a:defRPr sz="3600">
                <a:solidFill>
                  <a:schemeClr val="bg1"/>
                </a:solidFill>
                <a:latin typeface="Times New Roman" panose="02020603050405020304" pitchFamily="18" charset="0"/>
              </a:defRPr>
            </a:lvl8pPr>
            <a:lvl9pPr marL="3886200" indent="-228600" defTabSz="917575" fontAlgn="base">
              <a:spcBef>
                <a:spcPct val="0"/>
              </a:spcBef>
              <a:spcAft>
                <a:spcPct val="0"/>
              </a:spcAft>
              <a:defRPr sz="3600">
                <a:solidFill>
                  <a:schemeClr val="bg1"/>
                </a:solidFill>
                <a:latin typeface="Times New Roman" panose="02020603050405020304" pitchFamily="18" charset="0"/>
              </a:defRPr>
            </a:lvl9pPr>
          </a:lstStyle>
          <a:p>
            <a:pPr algn="r" eaLnBrk="0" hangingPunct="0"/>
            <a:fld id="{440FF0A5-BEC4-4F1D-BDBB-F2F894D5243C}" type="slidenum">
              <a:rPr lang="en-US" altLang="de-DE" sz="1200"/>
              <a:pPr algn="r" eaLnBrk="0" hangingPunct="0"/>
              <a:t>63</a:t>
            </a:fld>
            <a:endParaRPr lang="en-US" altLang="de-DE" sz="1200"/>
          </a:p>
        </p:txBody>
      </p:sp>
    </p:spTree>
    <p:extLst>
      <p:ext uri="{BB962C8B-B14F-4D97-AF65-F5344CB8AC3E}">
        <p14:creationId xmlns:p14="http://schemas.microsoft.com/office/powerpoint/2010/main" val="2714218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68</a:t>
            </a:fld>
            <a:endParaRPr lang="de-DE"/>
          </a:p>
        </p:txBody>
      </p:sp>
    </p:spTree>
    <p:extLst>
      <p:ext uri="{BB962C8B-B14F-4D97-AF65-F5344CB8AC3E}">
        <p14:creationId xmlns:p14="http://schemas.microsoft.com/office/powerpoint/2010/main" val="2292486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69</a:t>
            </a:fld>
            <a:endParaRPr lang="de-DE"/>
          </a:p>
        </p:txBody>
      </p:sp>
    </p:spTree>
    <p:extLst>
      <p:ext uri="{BB962C8B-B14F-4D97-AF65-F5344CB8AC3E}">
        <p14:creationId xmlns:p14="http://schemas.microsoft.com/office/powerpoint/2010/main" val="3037779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70</a:t>
            </a:fld>
            <a:endParaRPr lang="de-DE"/>
          </a:p>
        </p:txBody>
      </p:sp>
    </p:spTree>
    <p:extLst>
      <p:ext uri="{BB962C8B-B14F-4D97-AF65-F5344CB8AC3E}">
        <p14:creationId xmlns:p14="http://schemas.microsoft.com/office/powerpoint/2010/main" val="423694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6</a:t>
            </a:fld>
            <a:endParaRPr lang="de-DE"/>
          </a:p>
        </p:txBody>
      </p:sp>
    </p:spTree>
    <p:extLst>
      <p:ext uri="{BB962C8B-B14F-4D97-AF65-F5344CB8AC3E}">
        <p14:creationId xmlns:p14="http://schemas.microsoft.com/office/powerpoint/2010/main" val="387006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7</a:t>
            </a:fld>
            <a:endParaRPr lang="de-DE"/>
          </a:p>
        </p:txBody>
      </p:sp>
    </p:spTree>
    <p:extLst>
      <p:ext uri="{BB962C8B-B14F-4D97-AF65-F5344CB8AC3E}">
        <p14:creationId xmlns:p14="http://schemas.microsoft.com/office/powerpoint/2010/main" val="122564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8</a:t>
            </a:fld>
            <a:endParaRPr lang="de-DE"/>
          </a:p>
        </p:txBody>
      </p:sp>
    </p:spTree>
    <p:extLst>
      <p:ext uri="{BB962C8B-B14F-4D97-AF65-F5344CB8AC3E}">
        <p14:creationId xmlns:p14="http://schemas.microsoft.com/office/powerpoint/2010/main" val="76746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524B0C2-E90E-4707-ACD3-8174D520868C}" type="slidenum">
              <a:rPr lang="de-DE" smtClean="0"/>
              <a:t>10</a:t>
            </a:fld>
            <a:endParaRPr lang="de-DE"/>
          </a:p>
        </p:txBody>
      </p:sp>
    </p:spTree>
    <p:extLst>
      <p:ext uri="{BB962C8B-B14F-4D97-AF65-F5344CB8AC3E}">
        <p14:creationId xmlns:p14="http://schemas.microsoft.com/office/powerpoint/2010/main" val="387739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CC71F85-C457-4B68-83F1-029F9CEF1637}" type="datetimeFigureOut">
              <a:rPr lang="de-DE" smtClean="0"/>
              <a:t>04.11.2019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78162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C71F85-C457-4B68-83F1-029F9CEF1637}" type="datetimeFigureOut">
              <a:rPr lang="de-DE" smtClean="0"/>
              <a:t>04.11.2019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304209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C71F85-C457-4B68-83F1-029F9CEF1637}" type="datetimeFigureOut">
              <a:rPr lang="de-DE" smtClean="0"/>
              <a:t>04.11.2019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176939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CC71F85-C457-4B68-83F1-029F9CEF1637}" type="datetimeFigureOut">
              <a:rPr lang="de-DE" smtClean="0"/>
              <a:t>04.11.2019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150811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CC71F85-C457-4B68-83F1-029F9CEF1637}" type="datetimeFigureOut">
              <a:rPr lang="de-DE" smtClean="0"/>
              <a:t>04.11.2019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42688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CC71F85-C457-4B68-83F1-029F9CEF1637}" type="datetimeFigureOut">
              <a:rPr lang="de-DE" smtClean="0"/>
              <a:t>04.11.2019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2033612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CC71F85-C457-4B68-83F1-029F9CEF1637}" type="datetimeFigureOut">
              <a:rPr lang="de-DE" smtClean="0"/>
              <a:t>04.11.2019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297098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FCC71F85-C457-4B68-83F1-029F9CEF1637}" type="datetimeFigureOut">
              <a:rPr lang="de-DE" smtClean="0"/>
              <a:t>04.11.2019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258215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CC71F85-C457-4B68-83F1-029F9CEF1637}" type="datetimeFigureOut">
              <a:rPr lang="de-DE" smtClean="0"/>
              <a:t>04.11.2019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295457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CC71F85-C457-4B68-83F1-029F9CEF1637}" type="datetimeFigureOut">
              <a:rPr lang="de-DE" smtClean="0"/>
              <a:t>04.11.2019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425527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FCC71F85-C457-4B68-83F1-029F9CEF1637}" type="datetimeFigureOut">
              <a:rPr lang="de-DE" smtClean="0"/>
              <a:t>04.11.2019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F1BEE15-A956-462C-AF01-75264836E62C}" type="slidenum">
              <a:rPr lang="de-DE" smtClean="0"/>
              <a:t>‹Nr.›</a:t>
            </a:fld>
            <a:endParaRPr lang="de-DE"/>
          </a:p>
        </p:txBody>
      </p:sp>
    </p:spTree>
    <p:extLst>
      <p:ext uri="{BB962C8B-B14F-4D97-AF65-F5344CB8AC3E}">
        <p14:creationId xmlns:p14="http://schemas.microsoft.com/office/powerpoint/2010/main" val="73698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71F85-C457-4B68-83F1-029F9CEF1637}" type="datetimeFigureOut">
              <a:rPr lang="de-DE" smtClean="0"/>
              <a:t>04.11.2019</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BEE15-A956-462C-AF01-75264836E62C}" type="slidenum">
              <a:rPr lang="de-DE" smtClean="0"/>
              <a:t>‹Nr.›</a:t>
            </a:fld>
            <a:endParaRPr lang="de-DE"/>
          </a:p>
        </p:txBody>
      </p:sp>
    </p:spTree>
    <p:extLst>
      <p:ext uri="{BB962C8B-B14F-4D97-AF65-F5344CB8AC3E}">
        <p14:creationId xmlns:p14="http://schemas.microsoft.com/office/powerpoint/2010/main" val="2172232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iicm.edu/hmaurer/multimedia/photos/portrait/Maurergr4.jpg"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ustria-forum.org/af/Geography/Europe/Austria/Pictures/Panoramas_of_Vienn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austria-forum.org/af/Geography/Africa/Zambia/Pictures/Video_Rafting_on_Zambezi_River"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worldometers.info/"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liennummernplatzhalter 5"/>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465828-8098-41C6-9591-6A0B7C6C8AA1}" type="slidenum">
              <a:rPr lang="de-DE" altLang="de-DE" sz="1400"/>
              <a:pPr>
                <a:spcBef>
                  <a:spcPct val="0"/>
                </a:spcBef>
                <a:buFontTx/>
                <a:buNone/>
              </a:pPr>
              <a:t>1</a:t>
            </a:fld>
            <a:endParaRPr lang="de-DE" altLang="de-DE" sz="1400"/>
          </a:p>
        </p:txBody>
      </p:sp>
      <p:sp>
        <p:nvSpPr>
          <p:cNvPr id="4099" name="Rectangle 2"/>
          <p:cNvSpPr>
            <a:spLocks noGrp="1" noChangeArrowheads="1"/>
          </p:cNvSpPr>
          <p:nvPr>
            <p:ph type="title"/>
          </p:nvPr>
        </p:nvSpPr>
        <p:spPr>
          <a:xfrm>
            <a:off x="167951" y="358862"/>
            <a:ext cx="11185849" cy="1574638"/>
          </a:xfrm>
        </p:spPr>
        <p:txBody>
          <a:bodyPr>
            <a:noAutofit/>
          </a:bodyPr>
          <a:lstStyle/>
          <a:p>
            <a:r>
              <a:rPr lang="de-DE" sz="3600" dirty="0" smtClean="0">
                <a:latin typeface="Times New Roman" panose="02020603050405020304" pitchFamily="18" charset="0"/>
                <a:cs typeface="Times New Roman" panose="02020603050405020304" pitchFamily="18" charset="0"/>
              </a:rPr>
              <a:t>             </a:t>
            </a:r>
            <a:r>
              <a:rPr lang="de-DE" sz="5400" dirty="0" smtClean="0">
                <a:latin typeface="Times New Roman" panose="02020603050405020304" pitchFamily="18" charset="0"/>
                <a:cs typeface="Times New Roman" panose="02020603050405020304" pitchFamily="18" charset="0"/>
              </a:rPr>
              <a:t>Wir haben zu wenig Phantasie</a:t>
            </a:r>
            <a:endParaRPr lang="de-DE" sz="5400" b="1" dirty="0">
              <a:latin typeface="Times New Roman" panose="02020603050405020304" pitchFamily="18" charset="0"/>
              <a:cs typeface="Times New Roman" panose="02020603050405020304" pitchFamily="18" charset="0"/>
            </a:endParaRPr>
          </a:p>
        </p:txBody>
      </p:sp>
      <p:sp>
        <p:nvSpPr>
          <p:cNvPr id="4100" name="Text Box 3"/>
          <p:cNvSpPr txBox="1">
            <a:spLocks noChangeArrowheads="1"/>
          </p:cNvSpPr>
          <p:nvPr/>
        </p:nvSpPr>
        <p:spPr bwMode="auto">
          <a:xfrm>
            <a:off x="904875" y="1680965"/>
            <a:ext cx="780097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de-DE" sz="4000" dirty="0">
                <a:solidFill>
                  <a:schemeClr val="bg1"/>
                </a:solidFill>
              </a:rPr>
              <a:t> </a:t>
            </a:r>
            <a:r>
              <a:rPr lang="de-DE" altLang="de-DE" sz="4000" dirty="0" smtClean="0">
                <a:solidFill>
                  <a:schemeClr val="bg1"/>
                </a:solidFill>
              </a:rPr>
              <a:t>     </a:t>
            </a:r>
            <a:r>
              <a:rPr lang="de-DE" altLang="de-DE" sz="2800" dirty="0" smtClean="0"/>
              <a:t>Hermann </a:t>
            </a:r>
            <a:r>
              <a:rPr lang="de-DE" altLang="de-DE" sz="2800" dirty="0"/>
              <a:t>Maurer</a:t>
            </a:r>
            <a:br>
              <a:rPr lang="de-DE" altLang="de-DE" sz="2800" dirty="0"/>
            </a:br>
            <a:r>
              <a:rPr lang="de-DE" altLang="de-DE" sz="2800" dirty="0" smtClean="0"/>
              <a:t>      Technische Universität Graz und Austria Forum </a:t>
            </a:r>
          </a:p>
        </p:txBody>
      </p:sp>
      <p:pic>
        <p:nvPicPr>
          <p:cNvPr id="4101" name="Picture 4" descr="Hermann Maurer (Portrait nahe m. Hand)">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009045" y="1682864"/>
            <a:ext cx="2944509" cy="385428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2" name="Text Box 6"/>
          <p:cNvSpPr txBox="1">
            <a:spLocks noChangeArrowheads="1"/>
          </p:cNvSpPr>
          <p:nvPr/>
        </p:nvSpPr>
        <p:spPr bwMode="auto">
          <a:xfrm>
            <a:off x="696930" y="2993993"/>
            <a:ext cx="77666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de-DE" sz="2800" dirty="0" smtClean="0"/>
              <a:t>Vortrag am  4. November 2019 für die </a:t>
            </a:r>
            <a:r>
              <a:rPr lang="de-DE" sz="2800" dirty="0"/>
              <a:t>V</a:t>
            </a:r>
            <a:r>
              <a:rPr lang="de-DE" sz="2800" dirty="0" smtClean="0"/>
              <a:t>eranstaltung                      </a:t>
            </a:r>
            <a:endParaRPr lang="de-DE" sz="2800" dirty="0"/>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9" y="3730654"/>
            <a:ext cx="7008195" cy="1819283"/>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5924315"/>
            <a:ext cx="2659786" cy="815668"/>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082" y="5924315"/>
            <a:ext cx="4984472" cy="787545"/>
          </a:xfrm>
          <a:prstGeom prst="rect">
            <a:avLst/>
          </a:prstGeom>
        </p:spPr>
      </p:pic>
      <p:sp>
        <p:nvSpPr>
          <p:cNvPr id="9" name="Textfeld 8"/>
          <p:cNvSpPr txBox="1"/>
          <p:nvPr/>
        </p:nvSpPr>
        <p:spPr>
          <a:xfrm>
            <a:off x="904875" y="6267450"/>
            <a:ext cx="184731" cy="369332"/>
          </a:xfrm>
          <a:prstGeom prst="rect">
            <a:avLst/>
          </a:prstGeom>
          <a:noFill/>
        </p:spPr>
        <p:txBody>
          <a:bodyPr wrap="none" rtlCol="0">
            <a:spAutoFit/>
          </a:bodyPr>
          <a:lstStyle/>
          <a:p>
            <a:endParaRPr lang="de-DE" dirty="0"/>
          </a:p>
        </p:txBody>
      </p:sp>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259" y="5924550"/>
            <a:ext cx="2328514" cy="815433"/>
          </a:xfrm>
          <a:prstGeom prst="rect">
            <a:avLst/>
          </a:prstGeom>
        </p:spPr>
      </p:pic>
    </p:spTree>
    <p:extLst>
      <p:ext uri="{BB962C8B-B14F-4D97-AF65-F5344CB8AC3E}">
        <p14:creationId xmlns:p14="http://schemas.microsoft.com/office/powerpoint/2010/main" val="3968484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4" name="Textfeld 3"/>
          <p:cNvSpPr txBox="1"/>
          <p:nvPr/>
        </p:nvSpPr>
        <p:spPr>
          <a:xfrm>
            <a:off x="323850" y="723900"/>
            <a:ext cx="6054030" cy="584775"/>
          </a:xfrm>
          <a:prstGeom prst="rect">
            <a:avLst/>
          </a:prstGeom>
          <a:noFill/>
        </p:spPr>
        <p:txBody>
          <a:bodyPr wrap="none" rtlCol="0">
            <a:spAutoFit/>
          </a:bodyPr>
          <a:lstStyle/>
          <a:p>
            <a:r>
              <a:rPr lang="de-DE" sz="3200" dirty="0" smtClean="0"/>
              <a:t>Wie können wir beim Auto sparen?</a:t>
            </a:r>
            <a:endParaRPr lang="de-DE" sz="3200" dirty="0"/>
          </a:p>
        </p:txBody>
      </p:sp>
      <p:sp>
        <p:nvSpPr>
          <p:cNvPr id="8" name="Textfeld 7"/>
          <p:cNvSpPr txBox="1"/>
          <p:nvPr/>
        </p:nvSpPr>
        <p:spPr>
          <a:xfrm>
            <a:off x="447675" y="2121308"/>
            <a:ext cx="6259278" cy="3539430"/>
          </a:xfrm>
          <a:prstGeom prst="rect">
            <a:avLst/>
          </a:prstGeom>
          <a:noFill/>
        </p:spPr>
        <p:txBody>
          <a:bodyPr wrap="none" rtlCol="0">
            <a:spAutoFit/>
          </a:bodyPr>
          <a:lstStyle/>
          <a:p>
            <a:r>
              <a:rPr lang="de-DE" sz="3200" dirty="0" smtClean="0"/>
              <a:t>Anderer Arten von Autos:</a:t>
            </a:r>
          </a:p>
          <a:p>
            <a:endParaRPr lang="de-DE" sz="3200" dirty="0"/>
          </a:p>
          <a:p>
            <a:r>
              <a:rPr lang="de-DE" sz="3200" dirty="0" smtClean="0"/>
              <a:t>Elektroautos</a:t>
            </a:r>
          </a:p>
          <a:p>
            <a:r>
              <a:rPr lang="de-DE" sz="3200" dirty="0" smtClean="0"/>
              <a:t>Hybridautos</a:t>
            </a:r>
          </a:p>
          <a:p>
            <a:r>
              <a:rPr lang="de-DE" sz="3200" dirty="0" smtClean="0"/>
              <a:t>Wasserstoffautos</a:t>
            </a:r>
          </a:p>
          <a:p>
            <a:r>
              <a:rPr lang="de-DE" sz="3200" dirty="0" smtClean="0"/>
              <a:t>CO2 neutrale Verbrennungsmotoren</a:t>
            </a:r>
          </a:p>
          <a:p>
            <a:r>
              <a:rPr lang="de-DE" sz="3200" dirty="0" smtClean="0"/>
              <a:t>Fliegende Autos/ Drohnen</a:t>
            </a:r>
            <a:endParaRPr lang="de-DE" sz="3200" dirty="0"/>
          </a:p>
        </p:txBody>
      </p:sp>
    </p:spTree>
    <p:extLst>
      <p:ext uri="{BB962C8B-B14F-4D97-AF65-F5344CB8AC3E}">
        <p14:creationId xmlns:p14="http://schemas.microsoft.com/office/powerpoint/2010/main" val="64239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10473958" cy="523220"/>
          </a:xfrm>
          <a:prstGeom prst="rect">
            <a:avLst/>
          </a:prstGeom>
          <a:noFill/>
        </p:spPr>
        <p:txBody>
          <a:bodyPr wrap="none" rtlCol="0">
            <a:spAutoFit/>
          </a:bodyPr>
          <a:lstStyle/>
          <a:p>
            <a:r>
              <a:rPr lang="de-DE" sz="2800" dirty="0" smtClean="0"/>
              <a:t>--- Je schwerer ein Auto um so mehr Reifenabrieb (Luftverschmutzung)</a:t>
            </a:r>
            <a:endParaRPr lang="de-DE" sz="2800" dirty="0"/>
          </a:p>
        </p:txBody>
      </p:sp>
      <p:sp>
        <p:nvSpPr>
          <p:cNvPr id="5" name="Textfeld 4"/>
          <p:cNvSpPr txBox="1"/>
          <p:nvPr/>
        </p:nvSpPr>
        <p:spPr>
          <a:xfrm>
            <a:off x="590550" y="419100"/>
            <a:ext cx="2541337" cy="646331"/>
          </a:xfrm>
          <a:prstGeom prst="rect">
            <a:avLst/>
          </a:prstGeom>
          <a:noFill/>
        </p:spPr>
        <p:txBody>
          <a:bodyPr wrap="none" rtlCol="0">
            <a:spAutoFit/>
          </a:bodyPr>
          <a:lstStyle/>
          <a:p>
            <a:r>
              <a:rPr lang="de-DE" sz="3600" dirty="0" smtClean="0"/>
              <a:t>Elektroautos</a:t>
            </a:r>
            <a:endParaRPr lang="de-DE" sz="3600" dirty="0"/>
          </a:p>
        </p:txBody>
      </p:sp>
      <p:sp>
        <p:nvSpPr>
          <p:cNvPr id="7" name="Textfeld 6"/>
          <p:cNvSpPr txBox="1"/>
          <p:nvPr/>
        </p:nvSpPr>
        <p:spPr>
          <a:xfrm>
            <a:off x="590550" y="1171575"/>
            <a:ext cx="11797460" cy="954107"/>
          </a:xfrm>
          <a:prstGeom prst="rect">
            <a:avLst/>
          </a:prstGeom>
          <a:noFill/>
        </p:spPr>
        <p:txBody>
          <a:bodyPr wrap="none" rtlCol="0">
            <a:spAutoFit/>
          </a:bodyPr>
          <a:lstStyle/>
          <a:p>
            <a:r>
              <a:rPr lang="de-DE" sz="2800" dirty="0" smtClean="0"/>
              <a:t>--- Kein CO2 Ausstoß beim Fahren, wenn Strom „grün“ erzeugt wurde  </a:t>
            </a:r>
          </a:p>
          <a:p>
            <a:r>
              <a:rPr lang="de-DE" sz="2800" dirty="0" smtClean="0"/>
              <a:t>(Ö exportiert weniger Strom, als es Atomstrom von der Tschechien importiert)</a:t>
            </a:r>
            <a:endParaRPr lang="de-DE" sz="2800" dirty="0"/>
          </a:p>
        </p:txBody>
      </p:sp>
      <p:sp>
        <p:nvSpPr>
          <p:cNvPr id="8" name="Textfeld 7"/>
          <p:cNvSpPr txBox="1"/>
          <p:nvPr/>
        </p:nvSpPr>
        <p:spPr>
          <a:xfrm>
            <a:off x="590550" y="2213841"/>
            <a:ext cx="11611961" cy="954107"/>
          </a:xfrm>
          <a:prstGeom prst="rect">
            <a:avLst/>
          </a:prstGeom>
          <a:noFill/>
        </p:spPr>
        <p:txBody>
          <a:bodyPr wrap="none" rtlCol="0">
            <a:spAutoFit/>
          </a:bodyPr>
          <a:lstStyle/>
          <a:p>
            <a:r>
              <a:rPr lang="de-DE" sz="2800" dirty="0" smtClean="0"/>
              <a:t>--- Lithium-Ionen Batterien sehr schwer (nur 10% Energiegehalt verglichen mit </a:t>
            </a:r>
            <a:br>
              <a:rPr lang="de-DE" sz="2800" dirty="0" smtClean="0"/>
            </a:br>
            <a:r>
              <a:rPr lang="de-DE" sz="2800" dirty="0" smtClean="0"/>
              <a:t>Diesel).  Es scheint keine gute Batteriealternative zu geben</a:t>
            </a:r>
            <a:endParaRPr lang="de-DE" sz="2800" dirty="0"/>
          </a:p>
        </p:txBody>
      </p:sp>
      <p:sp>
        <p:nvSpPr>
          <p:cNvPr id="10" name="Textfeld 9"/>
          <p:cNvSpPr txBox="1"/>
          <p:nvPr/>
        </p:nvSpPr>
        <p:spPr>
          <a:xfrm>
            <a:off x="590550" y="3867486"/>
            <a:ext cx="11578491" cy="954107"/>
          </a:xfrm>
          <a:prstGeom prst="rect">
            <a:avLst/>
          </a:prstGeom>
          <a:noFill/>
        </p:spPr>
        <p:txBody>
          <a:bodyPr wrap="none" rtlCol="0">
            <a:spAutoFit/>
          </a:bodyPr>
          <a:lstStyle/>
          <a:p>
            <a:r>
              <a:rPr lang="de-DE" sz="2800" dirty="0" smtClean="0"/>
              <a:t>--- Erzeugung von </a:t>
            </a:r>
            <a:r>
              <a:rPr lang="de-DE" sz="2800" dirty="0"/>
              <a:t>L</a:t>
            </a:r>
            <a:r>
              <a:rPr lang="de-DE" sz="2800" dirty="0" smtClean="0"/>
              <a:t>ithium aus Mineralsanden sehr energieintensiv und wird</a:t>
            </a:r>
          </a:p>
          <a:p>
            <a:r>
              <a:rPr lang="de-DE" sz="2800" dirty="0" smtClean="0"/>
              <a:t>z.B. in Bolivien oder USA von kalorischen Kraftwerken gespeist</a:t>
            </a:r>
            <a:endParaRPr lang="de-DE" sz="2800" dirty="0"/>
          </a:p>
        </p:txBody>
      </p:sp>
      <p:sp>
        <p:nvSpPr>
          <p:cNvPr id="11" name="Textfeld 10"/>
          <p:cNvSpPr txBox="1"/>
          <p:nvPr/>
        </p:nvSpPr>
        <p:spPr>
          <a:xfrm>
            <a:off x="418997" y="5210175"/>
            <a:ext cx="11006218" cy="1384995"/>
          </a:xfrm>
          <a:prstGeom prst="rect">
            <a:avLst/>
          </a:prstGeom>
          <a:noFill/>
        </p:spPr>
        <p:txBody>
          <a:bodyPr wrap="none" rtlCol="0">
            <a:spAutoFit/>
          </a:bodyPr>
          <a:lstStyle/>
          <a:p>
            <a:r>
              <a:rPr lang="de-DE" sz="2800" dirty="0" smtClean="0">
                <a:solidFill>
                  <a:srgbClr val="C00000"/>
                </a:solidFill>
              </a:rPr>
              <a:t>Also: Wenn wir die Luft in Graz verbessern wollen sind E-Autos ganz gut. </a:t>
            </a:r>
          </a:p>
          <a:p>
            <a:r>
              <a:rPr lang="de-DE" sz="2800" dirty="0" smtClean="0">
                <a:solidFill>
                  <a:srgbClr val="C00000"/>
                </a:solidFill>
              </a:rPr>
              <a:t>Wenn man den insgesamt erzeugten CO2 Ausstoß </a:t>
            </a:r>
            <a:r>
              <a:rPr lang="de-DE" sz="2800" dirty="0" err="1" smtClean="0">
                <a:solidFill>
                  <a:srgbClr val="C00000"/>
                </a:solidFill>
              </a:rPr>
              <a:t>gobal</a:t>
            </a:r>
            <a:r>
              <a:rPr lang="de-DE" sz="2800" dirty="0" smtClean="0">
                <a:solidFill>
                  <a:srgbClr val="C00000"/>
                </a:solidFill>
              </a:rPr>
              <a:t> betrachtet, helfen </a:t>
            </a:r>
          </a:p>
          <a:p>
            <a:r>
              <a:rPr lang="de-DE" sz="2800" dirty="0" smtClean="0">
                <a:solidFill>
                  <a:srgbClr val="C00000"/>
                </a:solidFill>
              </a:rPr>
              <a:t>Elektroautos nicht.</a:t>
            </a:r>
          </a:p>
        </p:txBody>
      </p:sp>
    </p:spTree>
    <p:extLst>
      <p:ext uri="{BB962C8B-B14F-4D97-AF65-F5344CB8AC3E}">
        <p14:creationId xmlns:p14="http://schemas.microsoft.com/office/powerpoint/2010/main" val="87905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485775" y="428745"/>
            <a:ext cx="2221249" cy="584775"/>
          </a:xfrm>
          <a:prstGeom prst="rect">
            <a:avLst/>
          </a:prstGeom>
          <a:noFill/>
        </p:spPr>
        <p:txBody>
          <a:bodyPr wrap="none" rtlCol="0">
            <a:spAutoFit/>
          </a:bodyPr>
          <a:lstStyle/>
          <a:p>
            <a:r>
              <a:rPr lang="de-DE" sz="3200" dirty="0" smtClean="0"/>
              <a:t>Hybridautos</a:t>
            </a:r>
            <a:endParaRPr lang="de-DE" sz="3200" dirty="0"/>
          </a:p>
        </p:txBody>
      </p:sp>
      <p:sp>
        <p:nvSpPr>
          <p:cNvPr id="3" name="Textfeld 2"/>
          <p:cNvSpPr txBox="1"/>
          <p:nvPr/>
        </p:nvSpPr>
        <p:spPr>
          <a:xfrm>
            <a:off x="485775" y="1213054"/>
            <a:ext cx="11818235" cy="2246769"/>
          </a:xfrm>
          <a:prstGeom prst="rect">
            <a:avLst/>
          </a:prstGeom>
          <a:noFill/>
        </p:spPr>
        <p:txBody>
          <a:bodyPr wrap="none" rtlCol="0">
            <a:spAutoFit/>
          </a:bodyPr>
          <a:lstStyle/>
          <a:p>
            <a:r>
              <a:rPr lang="de-DE" sz="2800" dirty="0" smtClean="0"/>
              <a:t>Grundidee: Kleine Batterie (geringes Gewicht), die bei Minimalbewegungen </a:t>
            </a:r>
            <a:br>
              <a:rPr lang="de-DE" sz="2800" dirty="0" smtClean="0"/>
            </a:br>
            <a:r>
              <a:rPr lang="de-DE" sz="2800" dirty="0" smtClean="0"/>
              <a:t>verwendet wird, Auto wir aber meist mit Elektromotor betrieben</a:t>
            </a:r>
          </a:p>
          <a:p>
            <a:endParaRPr lang="de-DE" sz="2800" dirty="0"/>
          </a:p>
          <a:p>
            <a:r>
              <a:rPr lang="de-DE" sz="2800" dirty="0" smtClean="0"/>
              <a:t>Strom wird (für </a:t>
            </a:r>
            <a:r>
              <a:rPr lang="de-DE" sz="2800" dirty="0"/>
              <a:t>B</a:t>
            </a:r>
            <a:r>
              <a:rPr lang="de-DE" sz="2800" dirty="0" smtClean="0"/>
              <a:t>atterie und Betrieb) durch Verbrennungsmotor erzeugt, wobei </a:t>
            </a:r>
          </a:p>
          <a:p>
            <a:r>
              <a:rPr lang="de-DE" sz="2800" dirty="0" smtClean="0"/>
              <a:t>dieser immer mit optimaler Drehzahl läuft, also sehr effizient arbeitet.</a:t>
            </a:r>
            <a:endParaRPr lang="de-DE" sz="2800" dirty="0"/>
          </a:p>
        </p:txBody>
      </p:sp>
      <p:sp>
        <p:nvSpPr>
          <p:cNvPr id="4" name="Textfeld 3"/>
          <p:cNvSpPr txBox="1"/>
          <p:nvPr/>
        </p:nvSpPr>
        <p:spPr>
          <a:xfrm>
            <a:off x="525799" y="3752850"/>
            <a:ext cx="11101309" cy="1384995"/>
          </a:xfrm>
          <a:prstGeom prst="rect">
            <a:avLst/>
          </a:prstGeom>
          <a:noFill/>
        </p:spPr>
        <p:txBody>
          <a:bodyPr wrap="none" rtlCol="0">
            <a:spAutoFit/>
          </a:bodyPr>
          <a:lstStyle/>
          <a:p>
            <a:r>
              <a:rPr lang="de-DE" sz="2800" dirty="0" smtClean="0"/>
              <a:t>Leider wir durch Umwandlungsverluste doch soviel Energie vernichtet, </a:t>
            </a:r>
          </a:p>
          <a:p>
            <a:r>
              <a:rPr lang="de-DE" sz="2800" dirty="0" smtClean="0"/>
              <a:t>dass man mit ca. 4 l  Diesel/ 100 km rechen muss. Das schaffen moderne </a:t>
            </a:r>
          </a:p>
          <a:p>
            <a:r>
              <a:rPr lang="de-DE" sz="2800" dirty="0" smtClean="0"/>
              <a:t>Diesel-Autos auch schon mehr oder minder.</a:t>
            </a:r>
            <a:endParaRPr lang="de-DE" sz="2800" dirty="0"/>
          </a:p>
        </p:txBody>
      </p:sp>
      <p:sp>
        <p:nvSpPr>
          <p:cNvPr id="5" name="Textfeld 4"/>
          <p:cNvSpPr txBox="1"/>
          <p:nvPr/>
        </p:nvSpPr>
        <p:spPr>
          <a:xfrm>
            <a:off x="525799" y="5334000"/>
            <a:ext cx="11561426" cy="954107"/>
          </a:xfrm>
          <a:prstGeom prst="rect">
            <a:avLst/>
          </a:prstGeom>
          <a:noFill/>
        </p:spPr>
        <p:txBody>
          <a:bodyPr wrap="square" rtlCol="0">
            <a:spAutoFit/>
          </a:bodyPr>
          <a:lstStyle/>
          <a:p>
            <a:r>
              <a:rPr lang="de-DE" sz="2800" dirty="0" smtClean="0">
                <a:solidFill>
                  <a:srgbClr val="C00000"/>
                </a:solidFill>
              </a:rPr>
              <a:t>Ergebnis: Ein modernes Hybridauto zu kaufen ist kein Fehler, sie werden auch immer besser. Die Welt rettet man damit aber nicht  wirklich. </a:t>
            </a:r>
            <a:endParaRPr lang="de-DE" sz="2800" dirty="0">
              <a:solidFill>
                <a:srgbClr val="C00000"/>
              </a:solidFill>
            </a:endParaRPr>
          </a:p>
        </p:txBody>
      </p:sp>
    </p:spTree>
    <p:extLst>
      <p:ext uri="{BB962C8B-B14F-4D97-AF65-F5344CB8AC3E}">
        <p14:creationId xmlns:p14="http://schemas.microsoft.com/office/powerpoint/2010/main" val="4676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452158" y="113698"/>
            <a:ext cx="3060966" cy="584775"/>
          </a:xfrm>
          <a:prstGeom prst="rect">
            <a:avLst/>
          </a:prstGeom>
          <a:noFill/>
        </p:spPr>
        <p:txBody>
          <a:bodyPr wrap="none" rtlCol="0">
            <a:spAutoFit/>
          </a:bodyPr>
          <a:lstStyle/>
          <a:p>
            <a:r>
              <a:rPr lang="de-DE" sz="3200" dirty="0" smtClean="0"/>
              <a:t>Wasserstoffautos</a:t>
            </a:r>
            <a:endParaRPr lang="de-DE" sz="3200" dirty="0"/>
          </a:p>
        </p:txBody>
      </p:sp>
      <p:sp>
        <p:nvSpPr>
          <p:cNvPr id="3" name="Textfeld 2"/>
          <p:cNvSpPr txBox="1"/>
          <p:nvPr/>
        </p:nvSpPr>
        <p:spPr>
          <a:xfrm>
            <a:off x="328333" y="727339"/>
            <a:ext cx="10918117" cy="1384995"/>
          </a:xfrm>
          <a:prstGeom prst="rect">
            <a:avLst/>
          </a:prstGeom>
          <a:noFill/>
        </p:spPr>
        <p:txBody>
          <a:bodyPr wrap="none" rtlCol="0">
            <a:spAutoFit/>
          </a:bodyPr>
          <a:lstStyle/>
          <a:p>
            <a:r>
              <a:rPr lang="de-DE" sz="2800" dirty="0" smtClean="0"/>
              <a:t>--- Effiziente Herstellung von H nur durch Elektrolyse von Wasser.</a:t>
            </a:r>
            <a:br>
              <a:rPr lang="de-DE" sz="2800" dirty="0" smtClean="0"/>
            </a:br>
            <a:r>
              <a:rPr lang="de-DE" sz="2800" dirty="0" smtClean="0"/>
              <a:t>Benötigt viel Energie, zurzeit am besten mit Windrädern oder Solarzellen, </a:t>
            </a:r>
          </a:p>
          <a:p>
            <a:r>
              <a:rPr lang="de-DE" sz="2800" dirty="0" smtClean="0"/>
              <a:t>deren Storm temporär nicht benötigt wird</a:t>
            </a:r>
            <a:r>
              <a:rPr lang="de-DE" dirty="0" smtClean="0"/>
              <a:t>.</a:t>
            </a:r>
            <a:endParaRPr lang="de-DE" dirty="0"/>
          </a:p>
        </p:txBody>
      </p:sp>
      <p:sp>
        <p:nvSpPr>
          <p:cNvPr id="4" name="Textfeld 3"/>
          <p:cNvSpPr txBox="1"/>
          <p:nvPr/>
        </p:nvSpPr>
        <p:spPr>
          <a:xfrm>
            <a:off x="328333" y="2260045"/>
            <a:ext cx="11203516" cy="954107"/>
          </a:xfrm>
          <a:prstGeom prst="rect">
            <a:avLst/>
          </a:prstGeom>
          <a:noFill/>
        </p:spPr>
        <p:txBody>
          <a:bodyPr wrap="none" rtlCol="0">
            <a:spAutoFit/>
          </a:bodyPr>
          <a:lstStyle/>
          <a:p>
            <a:r>
              <a:rPr lang="de-DE" sz="2800" dirty="0" smtClean="0"/>
              <a:t>---Speicherung von H entweder durch extreme Kühlung  oder (realistischer) </a:t>
            </a:r>
            <a:br>
              <a:rPr lang="de-DE" sz="2800" dirty="0" smtClean="0"/>
            </a:br>
            <a:r>
              <a:rPr lang="de-DE" sz="2800" dirty="0" smtClean="0"/>
              <a:t>unter hohem Druck (600 – 800 bar) </a:t>
            </a:r>
            <a:endParaRPr lang="de-DE" sz="2800" dirty="0"/>
          </a:p>
        </p:txBody>
      </p:sp>
      <p:sp>
        <p:nvSpPr>
          <p:cNvPr id="5" name="Textfeld 4"/>
          <p:cNvSpPr txBox="1"/>
          <p:nvPr/>
        </p:nvSpPr>
        <p:spPr>
          <a:xfrm>
            <a:off x="382482" y="3256107"/>
            <a:ext cx="11393825" cy="954107"/>
          </a:xfrm>
          <a:prstGeom prst="rect">
            <a:avLst/>
          </a:prstGeom>
          <a:noFill/>
        </p:spPr>
        <p:txBody>
          <a:bodyPr wrap="none" rtlCol="0">
            <a:spAutoFit/>
          </a:bodyPr>
          <a:lstStyle/>
          <a:p>
            <a:r>
              <a:rPr lang="de-DE" sz="2800" dirty="0" smtClean="0"/>
              <a:t>--- Als Verbrennungstreibstoff wegen hoher Temperaturen unrealistisch, weil </a:t>
            </a:r>
          </a:p>
          <a:p>
            <a:r>
              <a:rPr lang="de-DE" sz="2800" dirty="0"/>
              <a:t>d</a:t>
            </a:r>
            <a:r>
              <a:rPr lang="de-DE" sz="2800" dirty="0" smtClean="0"/>
              <a:t>abei große Mengen von Stickstoffoxyden entstehen </a:t>
            </a:r>
            <a:endParaRPr lang="de-DE" sz="2800" dirty="0"/>
          </a:p>
        </p:txBody>
      </p:sp>
      <p:sp>
        <p:nvSpPr>
          <p:cNvPr id="7" name="Textfeld 6"/>
          <p:cNvSpPr txBox="1"/>
          <p:nvPr/>
        </p:nvSpPr>
        <p:spPr>
          <a:xfrm>
            <a:off x="328333" y="4168334"/>
            <a:ext cx="11772903" cy="954107"/>
          </a:xfrm>
          <a:prstGeom prst="rect">
            <a:avLst/>
          </a:prstGeom>
          <a:noFill/>
        </p:spPr>
        <p:txBody>
          <a:bodyPr wrap="none" rtlCol="0">
            <a:spAutoFit/>
          </a:bodyPr>
          <a:lstStyle/>
          <a:p>
            <a:r>
              <a:rPr lang="de-DE" sz="2800" dirty="0" smtClean="0"/>
              <a:t>--- Aber sinnvoll: Brennstoffzellen, wo  H und O getrennt nebeneinander liegen, </a:t>
            </a:r>
            <a:br>
              <a:rPr lang="de-DE" sz="2800" dirty="0" smtClean="0"/>
            </a:br>
            <a:r>
              <a:rPr lang="de-DE" sz="2800" dirty="0" smtClean="0"/>
              <a:t>über Katalysatoren Strom (für Motor) und H2O als Abfallprodukt erzeugen</a:t>
            </a:r>
            <a:endParaRPr lang="de-DE" sz="2800" dirty="0"/>
          </a:p>
        </p:txBody>
      </p:sp>
      <p:sp>
        <p:nvSpPr>
          <p:cNvPr id="8" name="Textfeld 7"/>
          <p:cNvSpPr txBox="1"/>
          <p:nvPr/>
        </p:nvSpPr>
        <p:spPr>
          <a:xfrm>
            <a:off x="258657" y="5381625"/>
            <a:ext cx="11933343" cy="954107"/>
          </a:xfrm>
          <a:prstGeom prst="rect">
            <a:avLst/>
          </a:prstGeom>
          <a:noFill/>
        </p:spPr>
        <p:txBody>
          <a:bodyPr wrap="square" rtlCol="0">
            <a:spAutoFit/>
          </a:bodyPr>
          <a:lstStyle/>
          <a:p>
            <a:r>
              <a:rPr lang="de-DE" sz="2800" dirty="0" smtClean="0"/>
              <a:t>--- Zusätzliche Probleme: (a) Materialien für </a:t>
            </a:r>
            <a:r>
              <a:rPr lang="de-DE" sz="2800" dirty="0"/>
              <a:t>Katalysatoren </a:t>
            </a:r>
            <a:r>
              <a:rPr lang="de-DE" sz="2800" dirty="0" smtClean="0"/>
              <a:t> sind sehr teuer (Palladium, Platin; noch kein Ersatz in Sicht); (b) Bau von H Tankstellen ist teuer.</a:t>
            </a:r>
            <a:endParaRPr lang="de-DE" sz="2800" dirty="0"/>
          </a:p>
        </p:txBody>
      </p:sp>
    </p:spTree>
    <p:extLst>
      <p:ext uri="{BB962C8B-B14F-4D97-AF65-F5344CB8AC3E}">
        <p14:creationId xmlns:p14="http://schemas.microsoft.com/office/powerpoint/2010/main" val="36739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390525" y="400050"/>
            <a:ext cx="5812425" cy="861774"/>
          </a:xfrm>
          <a:prstGeom prst="rect">
            <a:avLst/>
          </a:prstGeom>
          <a:noFill/>
        </p:spPr>
        <p:txBody>
          <a:bodyPr wrap="none" rtlCol="0">
            <a:spAutoFit/>
          </a:bodyPr>
          <a:lstStyle/>
          <a:p>
            <a:r>
              <a:rPr lang="de-DE" sz="3200" dirty="0"/>
              <a:t>CO2 neutrale </a:t>
            </a:r>
            <a:r>
              <a:rPr lang="de-DE" sz="3200" dirty="0" smtClean="0"/>
              <a:t>Treibstoffe : Ethanol</a:t>
            </a:r>
            <a:endParaRPr lang="de-DE" sz="3200" dirty="0"/>
          </a:p>
          <a:p>
            <a:endParaRPr lang="de-DE" dirty="0"/>
          </a:p>
        </p:txBody>
      </p:sp>
      <p:sp>
        <p:nvSpPr>
          <p:cNvPr id="3" name="Textfeld 2"/>
          <p:cNvSpPr txBox="1"/>
          <p:nvPr/>
        </p:nvSpPr>
        <p:spPr>
          <a:xfrm>
            <a:off x="266700" y="1171575"/>
            <a:ext cx="11949553" cy="2677656"/>
          </a:xfrm>
          <a:prstGeom prst="rect">
            <a:avLst/>
          </a:prstGeom>
          <a:noFill/>
        </p:spPr>
        <p:txBody>
          <a:bodyPr wrap="none" rtlCol="0">
            <a:spAutoFit/>
          </a:bodyPr>
          <a:lstStyle/>
          <a:p>
            <a:r>
              <a:rPr lang="de-DE" sz="2800" dirty="0" smtClean="0"/>
              <a:t>Am bekanntesten: Ethanol . Wird durch  Gärungsprozesse aus </a:t>
            </a:r>
            <a:r>
              <a:rPr lang="de-DE" sz="2800" dirty="0" smtClean="0"/>
              <a:t>Biomasse</a:t>
            </a:r>
          </a:p>
          <a:p>
            <a:r>
              <a:rPr lang="de-DE" sz="2800" dirty="0" smtClean="0"/>
              <a:t>gewonnen </a:t>
            </a:r>
            <a:r>
              <a:rPr lang="de-DE" sz="2800" dirty="0" smtClean="0"/>
              <a:t>kann. Man vernichtet damit zwar </a:t>
            </a:r>
            <a:r>
              <a:rPr lang="de-DE" sz="2800" dirty="0" smtClean="0"/>
              <a:t>CO2 </a:t>
            </a:r>
            <a:r>
              <a:rPr lang="de-DE" sz="2800" dirty="0" smtClean="0"/>
              <a:t>bindenden Pflanzen </a:t>
            </a:r>
            <a:r>
              <a:rPr lang="de-DE" sz="2800" dirty="0" smtClean="0"/>
              <a:t/>
            </a:r>
            <a:br>
              <a:rPr lang="de-DE" sz="2800" dirty="0" smtClean="0"/>
            </a:br>
            <a:r>
              <a:rPr lang="de-DE" sz="2800" dirty="0" smtClean="0"/>
              <a:t>(</a:t>
            </a:r>
            <a:r>
              <a:rPr lang="de-DE" sz="2800" dirty="0" smtClean="0"/>
              <a:t>z.B</a:t>
            </a:r>
            <a:r>
              <a:rPr lang="de-DE" sz="2800" dirty="0"/>
              <a:t>.</a:t>
            </a:r>
            <a:r>
              <a:rPr lang="de-DE" sz="2800" dirty="0" smtClean="0"/>
              <a:t> Zuckerrohr in Brasilien</a:t>
            </a:r>
            <a:r>
              <a:rPr lang="de-DE" sz="2800" dirty="0" smtClean="0"/>
              <a:t>). Bei </a:t>
            </a:r>
            <a:r>
              <a:rPr lang="de-DE" sz="2800" dirty="0" smtClean="0"/>
              <a:t>der Verbrennung </a:t>
            </a:r>
            <a:r>
              <a:rPr lang="de-DE" sz="2800" dirty="0" smtClean="0"/>
              <a:t>entsteht </a:t>
            </a:r>
            <a:r>
              <a:rPr lang="de-DE" sz="2800" dirty="0" smtClean="0"/>
              <a:t>wieder CO2, </a:t>
            </a:r>
            <a:r>
              <a:rPr lang="de-DE" sz="2800" dirty="0" smtClean="0"/>
              <a:t/>
            </a:r>
            <a:br>
              <a:rPr lang="de-DE" sz="2800" dirty="0" smtClean="0"/>
            </a:br>
            <a:r>
              <a:rPr lang="de-DE" sz="2800" dirty="0" smtClean="0"/>
              <a:t>das </a:t>
            </a:r>
            <a:r>
              <a:rPr lang="de-DE" sz="2800" dirty="0" smtClean="0"/>
              <a:t>aber durch den </a:t>
            </a:r>
            <a:r>
              <a:rPr lang="de-DE" sz="2800" dirty="0" err="1" smtClean="0"/>
              <a:t>Neuanbau</a:t>
            </a:r>
            <a:r>
              <a:rPr lang="de-DE" sz="2800" dirty="0" smtClean="0"/>
              <a:t> der Pflanzen wieder </a:t>
            </a:r>
            <a:r>
              <a:rPr lang="de-DE" sz="2800" dirty="0" smtClean="0"/>
              <a:t>(</a:t>
            </a:r>
            <a:r>
              <a:rPr lang="de-DE" sz="2800" dirty="0" smtClean="0"/>
              <a:t>weitgehend) gebunden wird </a:t>
            </a:r>
            <a:r>
              <a:rPr lang="de-DE" sz="2800" dirty="0" smtClean="0"/>
              <a:t/>
            </a:r>
            <a:br>
              <a:rPr lang="de-DE" sz="2800" dirty="0" smtClean="0"/>
            </a:br>
            <a:r>
              <a:rPr lang="de-DE" sz="2800" dirty="0" smtClean="0"/>
              <a:t>(</a:t>
            </a:r>
            <a:r>
              <a:rPr lang="de-DE" sz="2800" dirty="0" smtClean="0"/>
              <a:t>im Gegensatz zu </a:t>
            </a:r>
            <a:r>
              <a:rPr lang="de-DE" sz="2800" dirty="0" err="1" smtClean="0"/>
              <a:t>fosilien</a:t>
            </a:r>
            <a:r>
              <a:rPr lang="de-DE" sz="2800" dirty="0" smtClean="0"/>
              <a:t> Materialien wie Erdöl, </a:t>
            </a:r>
            <a:r>
              <a:rPr lang="de-DE" sz="2800" dirty="0" smtClean="0"/>
              <a:t>Erdgas  </a:t>
            </a:r>
            <a:r>
              <a:rPr lang="de-DE" sz="2800" dirty="0" smtClean="0"/>
              <a:t>oder Kohle). </a:t>
            </a:r>
            <a:r>
              <a:rPr lang="de-DE" sz="2800" dirty="0" smtClean="0"/>
              <a:t/>
            </a:r>
            <a:br>
              <a:rPr lang="de-DE" sz="2800" dirty="0" smtClean="0"/>
            </a:br>
            <a:r>
              <a:rPr lang="de-DE" sz="2800" dirty="0" smtClean="0"/>
              <a:t>Aber</a:t>
            </a:r>
            <a:r>
              <a:rPr lang="de-DE" sz="2800" dirty="0" smtClean="0"/>
              <a:t>: Man vernichtet auch  potentielle Nahrungsmittel. </a:t>
            </a:r>
            <a:endParaRPr lang="de-DE" sz="2800" dirty="0"/>
          </a:p>
        </p:txBody>
      </p:sp>
      <p:sp>
        <p:nvSpPr>
          <p:cNvPr id="4" name="Textfeld 3"/>
          <p:cNvSpPr txBox="1"/>
          <p:nvPr/>
        </p:nvSpPr>
        <p:spPr>
          <a:xfrm>
            <a:off x="266700" y="4486275"/>
            <a:ext cx="11567718" cy="2092881"/>
          </a:xfrm>
          <a:prstGeom prst="rect">
            <a:avLst/>
          </a:prstGeom>
          <a:noFill/>
        </p:spPr>
        <p:txBody>
          <a:bodyPr wrap="none" rtlCol="0">
            <a:spAutoFit/>
          </a:bodyPr>
          <a:lstStyle/>
          <a:p>
            <a:r>
              <a:rPr lang="de-DE" sz="2800" dirty="0"/>
              <a:t>Aus CO2 und Wasser lassen sich durch Energiezufuhr aber benzinähnliche </a:t>
            </a:r>
            <a:br>
              <a:rPr lang="de-DE" sz="2800" dirty="0"/>
            </a:br>
            <a:r>
              <a:rPr lang="de-DE" sz="2800" dirty="0"/>
              <a:t>Treibstoffe </a:t>
            </a:r>
            <a:r>
              <a:rPr lang="de-DE" sz="2800" b="1" dirty="0"/>
              <a:t>ohne Verwendung von Biomasse </a:t>
            </a:r>
            <a:r>
              <a:rPr lang="de-DE" sz="2800" dirty="0"/>
              <a:t>herstellen, die zwar im </a:t>
            </a:r>
            <a:br>
              <a:rPr lang="de-DE" sz="2800" dirty="0"/>
            </a:br>
            <a:r>
              <a:rPr lang="de-DE" sz="2800" dirty="0"/>
              <a:t>Verbrennungsmotor  wieder CO2 erzeigen, aber genau jenes CO2, das man </a:t>
            </a:r>
            <a:br>
              <a:rPr lang="de-DE" sz="2800" dirty="0"/>
            </a:br>
            <a:r>
              <a:rPr lang="de-DE" sz="2800" dirty="0"/>
              <a:t>vorher aus der Luft gefiltert hat</a:t>
            </a:r>
            <a:r>
              <a:rPr lang="de-DE" sz="2800" dirty="0" smtClean="0"/>
              <a:t>.</a:t>
            </a:r>
            <a:r>
              <a:rPr lang="de-DE" dirty="0" smtClean="0"/>
              <a:t> </a:t>
            </a:r>
            <a:endParaRPr lang="de-DE" dirty="0"/>
          </a:p>
          <a:p>
            <a:endParaRPr lang="de-DE" dirty="0"/>
          </a:p>
        </p:txBody>
      </p:sp>
    </p:spTree>
    <p:extLst>
      <p:ext uri="{BB962C8B-B14F-4D97-AF65-F5344CB8AC3E}">
        <p14:creationId xmlns:p14="http://schemas.microsoft.com/office/powerpoint/2010/main" val="419181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390525" y="400050"/>
            <a:ext cx="6169318" cy="861774"/>
          </a:xfrm>
          <a:prstGeom prst="rect">
            <a:avLst/>
          </a:prstGeom>
          <a:noFill/>
        </p:spPr>
        <p:txBody>
          <a:bodyPr wrap="none" rtlCol="0">
            <a:spAutoFit/>
          </a:bodyPr>
          <a:lstStyle/>
          <a:p>
            <a:r>
              <a:rPr lang="de-DE" sz="3200" dirty="0"/>
              <a:t>CO2 neutrale </a:t>
            </a:r>
            <a:r>
              <a:rPr lang="de-DE" sz="3200" dirty="0" smtClean="0"/>
              <a:t>Treibstoffe : Methanol</a:t>
            </a:r>
            <a:endParaRPr lang="de-DE" sz="3200" dirty="0"/>
          </a:p>
          <a:p>
            <a:endParaRPr lang="de-DE" dirty="0"/>
          </a:p>
        </p:txBody>
      </p:sp>
      <p:pic>
        <p:nvPicPr>
          <p:cNvPr id="5" name="Grafik 4"/>
          <p:cNvPicPr>
            <a:picLocks noChangeAspect="1"/>
          </p:cNvPicPr>
          <p:nvPr/>
        </p:nvPicPr>
        <p:blipFill>
          <a:blip r:embed="rId3"/>
          <a:stretch>
            <a:fillRect/>
          </a:stretch>
        </p:blipFill>
        <p:spPr>
          <a:xfrm>
            <a:off x="301919" y="1133475"/>
            <a:ext cx="4936832" cy="3763951"/>
          </a:xfrm>
          <a:prstGeom prst="rect">
            <a:avLst/>
          </a:prstGeom>
        </p:spPr>
      </p:pic>
      <p:sp>
        <p:nvSpPr>
          <p:cNvPr id="8" name="Textfeld 7"/>
          <p:cNvSpPr txBox="1"/>
          <p:nvPr/>
        </p:nvSpPr>
        <p:spPr>
          <a:xfrm>
            <a:off x="5388530" y="1381534"/>
            <a:ext cx="6668620" cy="3539430"/>
          </a:xfrm>
          <a:prstGeom prst="rect">
            <a:avLst/>
          </a:prstGeom>
          <a:noFill/>
        </p:spPr>
        <p:txBody>
          <a:bodyPr wrap="none" rtlCol="0">
            <a:spAutoFit/>
          </a:bodyPr>
          <a:lstStyle/>
          <a:p>
            <a:r>
              <a:rPr lang="de-DE" sz="2800" dirty="0" smtClean="0"/>
              <a:t>Diagramm (von Ernst Ulrich von  Weizäcker) </a:t>
            </a:r>
            <a:br>
              <a:rPr lang="de-DE" sz="2800" dirty="0" smtClean="0"/>
            </a:br>
            <a:r>
              <a:rPr lang="de-DE" sz="2800" dirty="0" smtClean="0"/>
              <a:t>den Plänen von Radermacher entsprechend:</a:t>
            </a:r>
          </a:p>
          <a:p>
            <a:r>
              <a:rPr lang="en-US" sz="2800" dirty="0" smtClean="0"/>
              <a:t>2 H  und </a:t>
            </a:r>
            <a:r>
              <a:rPr lang="en-US" sz="2800" dirty="0"/>
              <a:t>CO2 </a:t>
            </a:r>
            <a:r>
              <a:rPr lang="en-US" sz="2800" dirty="0" err="1" smtClean="0"/>
              <a:t>ergeben</a:t>
            </a:r>
            <a:r>
              <a:rPr lang="en-US" sz="2800" dirty="0" smtClean="0"/>
              <a:t> Methanol:  CH3- </a:t>
            </a:r>
            <a:r>
              <a:rPr lang="en-US" sz="2800" dirty="0"/>
              <a:t>OH. </a:t>
            </a:r>
            <a:endParaRPr lang="en-US" sz="2800" dirty="0" smtClean="0"/>
          </a:p>
          <a:p>
            <a:endParaRPr lang="en-US" sz="2800" dirty="0"/>
          </a:p>
          <a:p>
            <a:r>
              <a:rPr lang="en-US" sz="2800" dirty="0" smtClean="0"/>
              <a:t>Methanol </a:t>
            </a:r>
            <a:r>
              <a:rPr lang="en-US" sz="2800" dirty="0" err="1" smtClean="0"/>
              <a:t>ist</a:t>
            </a:r>
            <a:r>
              <a:rPr lang="en-US" sz="2800" dirty="0" smtClean="0"/>
              <a:t> </a:t>
            </a:r>
            <a:r>
              <a:rPr lang="en-US" sz="2800" dirty="0" err="1" smtClean="0"/>
              <a:t>eine</a:t>
            </a:r>
            <a:r>
              <a:rPr lang="en-US" sz="2800" dirty="0" smtClean="0"/>
              <a:t> </a:t>
            </a:r>
            <a:r>
              <a:rPr lang="en-US" sz="2800" dirty="0" err="1" smtClean="0"/>
              <a:t>Flüssigkeit</a:t>
            </a:r>
            <a:r>
              <a:rPr lang="en-US" sz="2800" dirty="0" smtClean="0"/>
              <a:t>, die </a:t>
            </a:r>
            <a:r>
              <a:rPr lang="en-US" sz="2800" dirty="0" err="1" smtClean="0"/>
              <a:t>mehr</a:t>
            </a:r>
            <a:r>
              <a:rPr lang="en-US" sz="2800" dirty="0" smtClean="0"/>
              <a:t> </a:t>
            </a:r>
            <a:r>
              <a:rPr lang="en-US" sz="2800" dirty="0" err="1" smtClean="0"/>
              <a:t>oder</a:t>
            </a:r>
            <a:r>
              <a:rPr lang="en-US" sz="2800" dirty="0" smtClean="0"/>
              <a:t> </a:t>
            </a:r>
          </a:p>
          <a:p>
            <a:r>
              <a:rPr lang="en-US" sz="2800" dirty="0"/>
              <a:t>m</a:t>
            </a:r>
            <a:r>
              <a:rPr lang="en-US" sz="2800" dirty="0" smtClean="0"/>
              <a:t>inder </a:t>
            </a:r>
            <a:r>
              <a:rPr lang="en-US" sz="2800" dirty="0" err="1" smtClean="0"/>
              <a:t>wie</a:t>
            </a:r>
            <a:r>
              <a:rPr lang="en-US" sz="2800" dirty="0" smtClean="0"/>
              <a:t> </a:t>
            </a:r>
            <a:r>
              <a:rPr lang="en-US" sz="2800" dirty="0" err="1" smtClean="0"/>
              <a:t>normales</a:t>
            </a:r>
            <a:r>
              <a:rPr lang="en-US" sz="2800" dirty="0" smtClean="0"/>
              <a:t> </a:t>
            </a:r>
            <a:r>
              <a:rPr lang="en-US" sz="2800" dirty="0" err="1" smtClean="0"/>
              <a:t>Benzin</a:t>
            </a:r>
            <a:r>
              <a:rPr lang="en-US" sz="2800" dirty="0" smtClean="0"/>
              <a:t> </a:t>
            </a:r>
            <a:r>
              <a:rPr lang="en-US" sz="2800" dirty="0" err="1" smtClean="0"/>
              <a:t>verwendet</a:t>
            </a:r>
            <a:r>
              <a:rPr lang="en-US" sz="2800" dirty="0" smtClean="0"/>
              <a:t> </a:t>
            </a:r>
          </a:p>
          <a:p>
            <a:r>
              <a:rPr lang="en-US" sz="2800" dirty="0" err="1" smtClean="0"/>
              <a:t>werden</a:t>
            </a:r>
            <a:r>
              <a:rPr lang="en-US" sz="2800" dirty="0" smtClean="0"/>
              <a:t> </a:t>
            </a:r>
            <a:r>
              <a:rPr lang="en-US" sz="2800" dirty="0" err="1" smtClean="0"/>
              <a:t>kann</a:t>
            </a:r>
            <a:r>
              <a:rPr lang="en-US" sz="2800" dirty="0" smtClean="0"/>
              <a:t>.</a:t>
            </a:r>
          </a:p>
          <a:p>
            <a:endParaRPr lang="en-US" sz="2800" dirty="0" smtClean="0"/>
          </a:p>
        </p:txBody>
      </p:sp>
      <p:sp>
        <p:nvSpPr>
          <p:cNvPr id="9" name="Textfeld 8"/>
          <p:cNvSpPr txBox="1"/>
          <p:nvPr/>
        </p:nvSpPr>
        <p:spPr>
          <a:xfrm>
            <a:off x="301918" y="4953742"/>
            <a:ext cx="11658600" cy="1354217"/>
          </a:xfrm>
          <a:prstGeom prst="rect">
            <a:avLst/>
          </a:prstGeom>
          <a:noFill/>
        </p:spPr>
        <p:txBody>
          <a:bodyPr wrap="square" rtlCol="0">
            <a:spAutoFit/>
          </a:bodyPr>
          <a:lstStyle/>
          <a:p>
            <a:r>
              <a:rPr lang="en-US" sz="3200" dirty="0"/>
              <a:t>Methanol </a:t>
            </a:r>
            <a:r>
              <a:rPr lang="en-US" sz="3200" dirty="0" err="1"/>
              <a:t>erzeugt</a:t>
            </a:r>
            <a:r>
              <a:rPr lang="en-US" sz="3200" dirty="0"/>
              <a:t> </a:t>
            </a:r>
            <a:r>
              <a:rPr lang="en-US" sz="3200" dirty="0" err="1"/>
              <a:t>bei</a:t>
            </a:r>
            <a:r>
              <a:rPr lang="en-US" sz="3200" dirty="0"/>
              <a:t> </a:t>
            </a:r>
            <a:r>
              <a:rPr lang="en-US" sz="3200" dirty="0" err="1" smtClean="0"/>
              <a:t>Verbrennung</a:t>
            </a:r>
            <a:r>
              <a:rPr lang="en-US" sz="3200" dirty="0" smtClean="0"/>
              <a:t> </a:t>
            </a:r>
            <a:r>
              <a:rPr lang="en-US" sz="3200" dirty="0" err="1"/>
              <a:t>natürlich</a:t>
            </a:r>
            <a:r>
              <a:rPr lang="en-US" sz="3200" dirty="0"/>
              <a:t> </a:t>
            </a:r>
            <a:r>
              <a:rPr lang="en-US" sz="3200" dirty="0" smtClean="0"/>
              <a:t>CO2</a:t>
            </a:r>
            <a:r>
              <a:rPr lang="en-US" sz="3200" dirty="0"/>
              <a:t>, das </a:t>
            </a:r>
            <a:r>
              <a:rPr lang="en-US" sz="3200" dirty="0" err="1"/>
              <a:t>aber</a:t>
            </a:r>
            <a:r>
              <a:rPr lang="en-US" sz="3200" dirty="0"/>
              <a:t> fast 100% </a:t>
            </a:r>
            <a:r>
              <a:rPr lang="en-US" sz="3200" dirty="0" err="1" smtClean="0"/>
              <a:t>herausgefiltert</a:t>
            </a:r>
            <a:r>
              <a:rPr lang="en-US" sz="3200" dirty="0" smtClean="0"/>
              <a:t> und </a:t>
            </a:r>
            <a:r>
              <a:rPr lang="en-US" sz="3200" dirty="0" err="1" smtClean="0"/>
              <a:t>damit</a:t>
            </a:r>
            <a:r>
              <a:rPr lang="en-US" sz="3200" dirty="0" smtClean="0"/>
              <a:t> </a:t>
            </a:r>
            <a:r>
              <a:rPr lang="en-US" sz="3200" dirty="0" err="1" smtClean="0"/>
              <a:t>wieder</a:t>
            </a:r>
            <a:r>
              <a:rPr lang="en-US" sz="3200" dirty="0" smtClean="0"/>
              <a:t> </a:t>
            </a:r>
            <a:r>
              <a:rPr lang="en-US" sz="3200" dirty="0" err="1" smtClean="0"/>
              <a:t>verwendet</a:t>
            </a:r>
            <a:r>
              <a:rPr lang="en-US" sz="3200" dirty="0" smtClean="0"/>
              <a:t> </a:t>
            </a:r>
            <a:r>
              <a:rPr lang="en-US" sz="3200" dirty="0" err="1" smtClean="0"/>
              <a:t>werden</a:t>
            </a:r>
            <a:r>
              <a:rPr lang="en-US" sz="3200" dirty="0" smtClean="0"/>
              <a:t> </a:t>
            </a:r>
            <a:r>
              <a:rPr lang="en-US" sz="3200" dirty="0" err="1"/>
              <a:t>kann</a:t>
            </a:r>
            <a:r>
              <a:rPr lang="en-US" sz="3200" dirty="0"/>
              <a:t>. </a:t>
            </a:r>
            <a:endParaRPr lang="de-DE" sz="3200" dirty="0"/>
          </a:p>
          <a:p>
            <a:endParaRPr lang="de-DE" dirty="0"/>
          </a:p>
        </p:txBody>
      </p:sp>
      <p:sp>
        <p:nvSpPr>
          <p:cNvPr id="10" name="Textfeld 9"/>
          <p:cNvSpPr txBox="1"/>
          <p:nvPr/>
        </p:nvSpPr>
        <p:spPr>
          <a:xfrm>
            <a:off x="301918" y="6171381"/>
            <a:ext cx="12323310" cy="523220"/>
          </a:xfrm>
          <a:prstGeom prst="rect">
            <a:avLst/>
          </a:prstGeom>
          <a:noFill/>
        </p:spPr>
        <p:txBody>
          <a:bodyPr wrap="none" rtlCol="0">
            <a:spAutoFit/>
          </a:bodyPr>
          <a:lstStyle/>
          <a:p>
            <a:r>
              <a:rPr lang="de-DE" sz="2800" dirty="0" smtClean="0"/>
              <a:t>Problem wieder: Es muss saubere Energie (z.B. Sonnenenergie) zugeführt werden. </a:t>
            </a:r>
            <a:endParaRPr lang="de-DE" sz="2800" dirty="0"/>
          </a:p>
        </p:txBody>
      </p:sp>
    </p:spTree>
    <p:extLst>
      <p:ext uri="{BB962C8B-B14F-4D97-AF65-F5344CB8AC3E}">
        <p14:creationId xmlns:p14="http://schemas.microsoft.com/office/powerpoint/2010/main" val="8643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352425" y="302181"/>
            <a:ext cx="6628738" cy="584775"/>
          </a:xfrm>
          <a:prstGeom prst="rect">
            <a:avLst/>
          </a:prstGeom>
          <a:noFill/>
        </p:spPr>
        <p:txBody>
          <a:bodyPr wrap="none" rtlCol="0">
            <a:spAutoFit/>
          </a:bodyPr>
          <a:lstStyle/>
          <a:p>
            <a:r>
              <a:rPr lang="de-DE" sz="3200" dirty="0" smtClean="0"/>
              <a:t>Das Franz Josef Radermacher Konzept</a:t>
            </a:r>
            <a:endParaRPr lang="de-DE" sz="3200" dirty="0"/>
          </a:p>
        </p:txBody>
      </p:sp>
      <p:sp>
        <p:nvSpPr>
          <p:cNvPr id="3" name="Textfeld 2"/>
          <p:cNvSpPr txBox="1"/>
          <p:nvPr/>
        </p:nvSpPr>
        <p:spPr>
          <a:xfrm>
            <a:off x="352425" y="990600"/>
            <a:ext cx="11700832" cy="2246769"/>
          </a:xfrm>
          <a:prstGeom prst="rect">
            <a:avLst/>
          </a:prstGeom>
          <a:noFill/>
        </p:spPr>
        <p:txBody>
          <a:bodyPr wrap="none" rtlCol="0">
            <a:spAutoFit/>
          </a:bodyPr>
          <a:lstStyle/>
          <a:p>
            <a:r>
              <a:rPr lang="de-DE" sz="2800" dirty="0" smtClean="0"/>
              <a:t>Man schenkt (!) sonnen und wasserreichen Ländern in Afrika die notwendigen </a:t>
            </a:r>
          </a:p>
          <a:p>
            <a:r>
              <a:rPr lang="de-DE" sz="2800" dirty="0" smtClean="0"/>
              <a:t>kleinen Methanol </a:t>
            </a:r>
            <a:r>
              <a:rPr lang="de-DE" sz="2800" dirty="0"/>
              <a:t>F</a:t>
            </a:r>
            <a:r>
              <a:rPr lang="de-DE" sz="2800" dirty="0" smtClean="0"/>
              <a:t>abriken und schickt in Tankern flüssiges CO2 aus Europa. </a:t>
            </a:r>
          </a:p>
          <a:p>
            <a:endParaRPr lang="de-DE" sz="2800" dirty="0"/>
          </a:p>
          <a:p>
            <a:r>
              <a:rPr lang="de-DE" sz="2800" dirty="0" smtClean="0"/>
              <a:t>Mit Solarenergie wird dort Wasser in H und O gespaltet, und damit die </a:t>
            </a:r>
            <a:br>
              <a:rPr lang="de-DE" sz="2800" dirty="0" smtClean="0"/>
            </a:br>
            <a:r>
              <a:rPr lang="de-DE" sz="2800" dirty="0" smtClean="0"/>
              <a:t>Herstellung von Methanol möglich, das in den Tankern </a:t>
            </a:r>
            <a:r>
              <a:rPr lang="de-DE" sz="2800" dirty="0" smtClean="0"/>
              <a:t>zurück kommt.</a:t>
            </a:r>
            <a:endParaRPr lang="de-DE" sz="2800" dirty="0"/>
          </a:p>
        </p:txBody>
      </p:sp>
      <p:sp>
        <p:nvSpPr>
          <p:cNvPr id="4" name="Textfeld 3"/>
          <p:cNvSpPr txBox="1"/>
          <p:nvPr/>
        </p:nvSpPr>
        <p:spPr>
          <a:xfrm>
            <a:off x="352425" y="3771900"/>
            <a:ext cx="11562011" cy="3385542"/>
          </a:xfrm>
          <a:prstGeom prst="rect">
            <a:avLst/>
          </a:prstGeom>
          <a:noFill/>
        </p:spPr>
        <p:txBody>
          <a:bodyPr wrap="none" rtlCol="0">
            <a:spAutoFit/>
          </a:bodyPr>
          <a:lstStyle/>
          <a:p>
            <a:r>
              <a:rPr lang="de-DE" sz="2800" dirty="0"/>
              <a:t>Für arme Länder: Neue Industrie, Exportmärkte durch Verkauf des Methanol,  </a:t>
            </a:r>
            <a:br>
              <a:rPr lang="de-DE" sz="2800" dirty="0"/>
            </a:br>
            <a:r>
              <a:rPr lang="de-DE" sz="2800" dirty="0"/>
              <a:t>Arbeitsplätze.</a:t>
            </a:r>
          </a:p>
          <a:p>
            <a:endParaRPr lang="de-DE" sz="2800" dirty="0"/>
          </a:p>
          <a:p>
            <a:r>
              <a:rPr lang="de-DE" sz="2800" dirty="0"/>
              <a:t>Für die Welt: CO2 neutraler Treibstoff.</a:t>
            </a:r>
          </a:p>
          <a:p>
            <a:endParaRPr lang="de-DE" sz="2800" dirty="0"/>
          </a:p>
          <a:p>
            <a:r>
              <a:rPr lang="de-DE" sz="2800" dirty="0"/>
              <a:t>Für </a:t>
            </a:r>
            <a:r>
              <a:rPr lang="de-DE" sz="2800" dirty="0" smtClean="0"/>
              <a:t>Europa:  </a:t>
            </a:r>
            <a:r>
              <a:rPr lang="de-DE" sz="2800" dirty="0"/>
              <a:t>CO2 </a:t>
            </a:r>
            <a:r>
              <a:rPr lang="de-DE" sz="2800" dirty="0" smtClean="0"/>
              <a:t>neutraler </a:t>
            </a:r>
            <a:r>
              <a:rPr lang="de-DE" sz="2800" dirty="0"/>
              <a:t>Treibstoff um 25% </a:t>
            </a:r>
            <a:r>
              <a:rPr lang="de-DE" sz="2800" dirty="0" smtClean="0"/>
              <a:t>billiger, als DANKE für die</a:t>
            </a:r>
          </a:p>
          <a:p>
            <a:r>
              <a:rPr lang="de-DE" sz="2800" dirty="0" smtClean="0"/>
              <a:t>geschenkten Fabriken. </a:t>
            </a:r>
            <a:endParaRPr lang="de-DE" sz="2800" dirty="0"/>
          </a:p>
          <a:p>
            <a:endParaRPr lang="de-DE" dirty="0"/>
          </a:p>
        </p:txBody>
      </p:sp>
    </p:spTree>
    <p:extLst>
      <p:ext uri="{BB962C8B-B14F-4D97-AF65-F5344CB8AC3E}">
        <p14:creationId xmlns:p14="http://schemas.microsoft.com/office/powerpoint/2010/main" val="39913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3" name="Textfeld 2"/>
          <p:cNvSpPr txBox="1"/>
          <p:nvPr/>
        </p:nvSpPr>
        <p:spPr>
          <a:xfrm>
            <a:off x="104775" y="139869"/>
            <a:ext cx="11556369" cy="1384995"/>
          </a:xfrm>
          <a:prstGeom prst="rect">
            <a:avLst/>
          </a:prstGeom>
          <a:noFill/>
        </p:spPr>
        <p:txBody>
          <a:bodyPr wrap="none" rtlCol="0">
            <a:spAutoFit/>
          </a:bodyPr>
          <a:lstStyle/>
          <a:p>
            <a:r>
              <a:rPr lang="de-DE" sz="2800" dirty="0" smtClean="0"/>
              <a:t>Beschriebene Methanol Wirtschaft benötigt CO2. Effiziente Filterung von CO2 </a:t>
            </a:r>
            <a:br>
              <a:rPr lang="de-DE" sz="2800" dirty="0" smtClean="0"/>
            </a:br>
            <a:r>
              <a:rPr lang="de-DE" sz="2800" dirty="0" smtClean="0"/>
              <a:t>aus Anlagen (vor allem Fabriken, Autos; etc. </a:t>
            </a:r>
            <a:r>
              <a:rPr lang="de-DE" sz="2800" dirty="0" smtClean="0"/>
              <a:t>möglich). CSS  </a:t>
            </a:r>
            <a:r>
              <a:rPr lang="de-DE" sz="2800" dirty="0" smtClean="0"/>
              <a:t>bzw. CSU werden </a:t>
            </a:r>
            <a:endParaRPr lang="de-DE" sz="2800" dirty="0" smtClean="0"/>
          </a:p>
          <a:p>
            <a:r>
              <a:rPr lang="de-DE" sz="2800" dirty="0" smtClean="0"/>
              <a:t>zwar </a:t>
            </a:r>
            <a:r>
              <a:rPr lang="de-DE" sz="2800" dirty="0" smtClean="0"/>
              <a:t>erforscht  und entwickelt, aber zu wenig.</a:t>
            </a:r>
            <a:endParaRPr lang="de-DE" sz="2800" dirty="0"/>
          </a:p>
        </p:txBody>
      </p:sp>
      <p:sp>
        <p:nvSpPr>
          <p:cNvPr id="4" name="Textfeld 3"/>
          <p:cNvSpPr txBox="1"/>
          <p:nvPr/>
        </p:nvSpPr>
        <p:spPr>
          <a:xfrm>
            <a:off x="104775" y="1607114"/>
            <a:ext cx="11172674" cy="3108543"/>
          </a:xfrm>
          <a:prstGeom prst="rect">
            <a:avLst/>
          </a:prstGeom>
          <a:noFill/>
        </p:spPr>
        <p:txBody>
          <a:bodyPr wrap="none" rtlCol="0">
            <a:spAutoFit/>
          </a:bodyPr>
          <a:lstStyle/>
          <a:p>
            <a:r>
              <a:rPr lang="de-DE" sz="2800" dirty="0" smtClean="0"/>
              <a:t>Anzahl der Methoden und Anwendungen vom CO2 ist unbeschreiblich groß:</a:t>
            </a:r>
          </a:p>
          <a:p>
            <a:endParaRPr lang="de-DE" sz="2800" dirty="0"/>
          </a:p>
          <a:p>
            <a:r>
              <a:rPr lang="de-DE" sz="2800" dirty="0" smtClean="0"/>
              <a:t>---Speicherung des CO2 im Boden „für spätere Zwecke“</a:t>
            </a:r>
          </a:p>
          <a:p>
            <a:r>
              <a:rPr lang="de-DE" sz="2800" dirty="0" smtClean="0"/>
              <a:t>---Stark benutzt für Verstärkung der Öl- bzw. Gasförderung </a:t>
            </a:r>
          </a:p>
          <a:p>
            <a:r>
              <a:rPr lang="de-DE" sz="2800" dirty="0" smtClean="0"/>
              <a:t>---CO2 kann vielfältig verwendet werden, z. B. durch Mineralisierung als </a:t>
            </a:r>
            <a:br>
              <a:rPr lang="de-DE" sz="2800" dirty="0" smtClean="0"/>
            </a:br>
            <a:r>
              <a:rPr lang="de-DE" sz="2800" dirty="0" smtClean="0"/>
              <a:t>     Baumaterial, für Nahrung, Pharmazeutika, Polymere usw., aber benötigt</a:t>
            </a:r>
          </a:p>
          <a:p>
            <a:r>
              <a:rPr lang="de-DE" sz="2800" dirty="0" smtClean="0"/>
              <a:t>     Energiezufuhr. </a:t>
            </a:r>
            <a:endParaRPr lang="de-DE" sz="2800" dirty="0"/>
          </a:p>
        </p:txBody>
      </p:sp>
      <p:sp>
        <p:nvSpPr>
          <p:cNvPr id="5" name="Textfeld 4"/>
          <p:cNvSpPr txBox="1"/>
          <p:nvPr/>
        </p:nvSpPr>
        <p:spPr>
          <a:xfrm>
            <a:off x="104775" y="4979655"/>
            <a:ext cx="11340540" cy="1384995"/>
          </a:xfrm>
          <a:prstGeom prst="rect">
            <a:avLst/>
          </a:prstGeom>
          <a:noFill/>
        </p:spPr>
        <p:txBody>
          <a:bodyPr wrap="none" rtlCol="0">
            <a:spAutoFit/>
          </a:bodyPr>
          <a:lstStyle/>
          <a:p>
            <a:r>
              <a:rPr lang="de-DE" sz="2800" dirty="0" smtClean="0"/>
              <a:t>Ökonomisch heute  CSS und CSU </a:t>
            </a:r>
            <a:r>
              <a:rPr lang="de-DE" sz="2800" dirty="0" smtClean="0"/>
              <a:t>aus </a:t>
            </a:r>
            <a:r>
              <a:rPr lang="de-DE" sz="2800" dirty="0" smtClean="0"/>
              <a:t>der </a:t>
            </a:r>
            <a:r>
              <a:rPr lang="de-DE" sz="2800" dirty="0" smtClean="0"/>
              <a:t>Luft teuer. Sinnvoll, wenn </a:t>
            </a:r>
            <a:r>
              <a:rPr lang="de-DE" sz="2800" dirty="0" smtClean="0"/>
              <a:t>grüne </a:t>
            </a:r>
            <a:r>
              <a:rPr lang="de-DE" sz="2800" dirty="0" smtClean="0"/>
              <a:t/>
            </a:r>
            <a:br>
              <a:rPr lang="de-DE" sz="2800" dirty="0" smtClean="0"/>
            </a:br>
            <a:r>
              <a:rPr lang="de-DE" sz="2800" dirty="0" smtClean="0"/>
              <a:t>Energie </a:t>
            </a:r>
            <a:r>
              <a:rPr lang="de-DE" sz="2800" dirty="0" smtClean="0"/>
              <a:t>billig  </a:t>
            </a:r>
            <a:r>
              <a:rPr lang="de-DE" sz="2800" dirty="0" smtClean="0"/>
              <a:t>zur </a:t>
            </a:r>
            <a:r>
              <a:rPr lang="de-DE" sz="2800" dirty="0" smtClean="0"/>
              <a:t>Verfügung </a:t>
            </a:r>
            <a:r>
              <a:rPr lang="de-DE" sz="2800" dirty="0" smtClean="0"/>
              <a:t>steht: Dann kann man CO2 direkt </a:t>
            </a:r>
            <a:r>
              <a:rPr lang="de-DE" sz="2800" dirty="0" smtClean="0"/>
              <a:t>in CO </a:t>
            </a:r>
            <a:r>
              <a:rPr lang="de-DE" sz="2800" dirty="0" smtClean="0"/>
              <a:t>und </a:t>
            </a:r>
            <a:r>
              <a:rPr lang="de-DE" sz="2800" dirty="0" smtClean="0"/>
              <a:t>O </a:t>
            </a:r>
            <a:r>
              <a:rPr lang="de-DE" sz="2800" dirty="0" smtClean="0"/>
              <a:t/>
            </a:r>
            <a:br>
              <a:rPr lang="de-DE" sz="2800" dirty="0" smtClean="0"/>
            </a:br>
            <a:r>
              <a:rPr lang="de-DE" sz="2800" dirty="0" smtClean="0"/>
              <a:t>zerlegen</a:t>
            </a:r>
            <a:r>
              <a:rPr lang="de-DE" sz="2800" dirty="0" smtClean="0"/>
              <a:t>. CO ist ein Rohstoff für unzählige </a:t>
            </a:r>
            <a:r>
              <a:rPr lang="de-DE" sz="2800" dirty="0"/>
              <a:t> </a:t>
            </a:r>
            <a:r>
              <a:rPr lang="de-DE" sz="2800" dirty="0" smtClean="0"/>
              <a:t>Anwendungen.  </a:t>
            </a:r>
          </a:p>
        </p:txBody>
      </p:sp>
    </p:spTree>
    <p:extLst>
      <p:ext uri="{BB962C8B-B14F-4D97-AF65-F5344CB8AC3E}">
        <p14:creationId xmlns:p14="http://schemas.microsoft.com/office/powerpoint/2010/main" val="61620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14300" y="352425"/>
            <a:ext cx="3639073" cy="3970318"/>
          </a:xfrm>
          <a:prstGeom prst="rect">
            <a:avLst/>
          </a:prstGeom>
          <a:noFill/>
        </p:spPr>
        <p:txBody>
          <a:bodyPr wrap="none" rtlCol="0">
            <a:spAutoFit/>
          </a:bodyPr>
          <a:lstStyle/>
          <a:p>
            <a:r>
              <a:rPr lang="de-DE" sz="2800" dirty="0" smtClean="0"/>
              <a:t>Fliegende Autos gibt es </a:t>
            </a:r>
          </a:p>
          <a:p>
            <a:r>
              <a:rPr lang="de-DE" sz="2800" dirty="0" smtClean="0"/>
              <a:t>schon lange.</a:t>
            </a:r>
          </a:p>
          <a:p>
            <a:r>
              <a:rPr lang="de-DE" sz="2800" dirty="0" smtClean="0"/>
              <a:t> </a:t>
            </a:r>
          </a:p>
          <a:p>
            <a:r>
              <a:rPr lang="de-DE" sz="2800" dirty="0" smtClean="0"/>
              <a:t>Sogar senkrecht </a:t>
            </a:r>
          </a:p>
          <a:p>
            <a:r>
              <a:rPr lang="de-DE" sz="2800" dirty="0" smtClean="0"/>
              <a:t>startende und </a:t>
            </a:r>
          </a:p>
          <a:p>
            <a:r>
              <a:rPr lang="de-DE" sz="2800" dirty="0"/>
              <a:t>l</a:t>
            </a:r>
            <a:r>
              <a:rPr lang="de-DE" sz="2800" dirty="0" smtClean="0"/>
              <a:t>andende, </a:t>
            </a:r>
          </a:p>
          <a:p>
            <a:r>
              <a:rPr lang="de-DE" sz="2800" dirty="0" smtClean="0"/>
              <a:t>wie den Moller. </a:t>
            </a:r>
          </a:p>
          <a:p>
            <a:endParaRPr lang="de-DE" sz="2800" dirty="0"/>
          </a:p>
          <a:p>
            <a:r>
              <a:rPr lang="de-DE" sz="2800" dirty="0" smtClean="0"/>
              <a:t>www.moller.com</a:t>
            </a:r>
            <a:endParaRPr lang="de-DE" sz="2800" dirty="0"/>
          </a:p>
        </p:txBody>
      </p:sp>
      <p:pic>
        <p:nvPicPr>
          <p:cNvPr id="7" name="Picture 2" descr="3Moll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0639" y="352425"/>
            <a:ext cx="8165451"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239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706390" y="6157242"/>
            <a:ext cx="30882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eaLnBrk="1" hangingPunct="1">
              <a:spcBef>
                <a:spcPct val="0"/>
              </a:spcBef>
              <a:buFontTx/>
              <a:buNone/>
            </a:pPr>
            <a:r>
              <a:rPr lang="de-DE" altLang="de-DE" dirty="0">
                <a:solidFill>
                  <a:schemeClr val="tx1"/>
                </a:solidFill>
              </a:rPr>
              <a:t>www.moller.com</a:t>
            </a:r>
          </a:p>
        </p:txBody>
      </p:sp>
      <p:pic>
        <p:nvPicPr>
          <p:cNvPr id="5" name="Picture 2" descr="3Moll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 y="0"/>
            <a:ext cx="8243888" cy="613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8553450" y="1590675"/>
            <a:ext cx="3098541" cy="1815882"/>
          </a:xfrm>
          <a:prstGeom prst="rect">
            <a:avLst/>
          </a:prstGeom>
          <a:noFill/>
        </p:spPr>
        <p:txBody>
          <a:bodyPr wrap="none" rtlCol="0">
            <a:spAutoFit/>
          </a:bodyPr>
          <a:lstStyle/>
          <a:p>
            <a:r>
              <a:rPr lang="de-DE" sz="2800" dirty="0" smtClean="0"/>
              <a:t>Flugzeug?</a:t>
            </a:r>
          </a:p>
          <a:p>
            <a:r>
              <a:rPr lang="de-DE" sz="2800" dirty="0" smtClean="0"/>
              <a:t>Hubschrauber?</a:t>
            </a:r>
          </a:p>
          <a:p>
            <a:r>
              <a:rPr lang="de-DE" sz="2800" dirty="0" smtClean="0"/>
              <a:t>Darf überall starten </a:t>
            </a:r>
          </a:p>
          <a:p>
            <a:r>
              <a:rPr lang="de-DE" sz="2800" dirty="0"/>
              <a:t> </a:t>
            </a:r>
            <a:r>
              <a:rPr lang="de-DE" sz="2800" dirty="0" smtClean="0"/>
              <a:t>     und landen?</a:t>
            </a:r>
            <a:endParaRPr lang="de-DE" sz="2800" dirty="0"/>
          </a:p>
        </p:txBody>
      </p:sp>
    </p:spTree>
    <p:extLst>
      <p:ext uri="{BB962C8B-B14F-4D97-AF65-F5344CB8AC3E}">
        <p14:creationId xmlns:p14="http://schemas.microsoft.com/office/powerpoint/2010/main" val="51930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5192" y="284143"/>
            <a:ext cx="10124246" cy="1815882"/>
          </a:xfrm>
          <a:prstGeom prst="rect">
            <a:avLst/>
          </a:prstGeom>
          <a:noFill/>
        </p:spPr>
        <p:txBody>
          <a:bodyPr wrap="none" rtlCol="0">
            <a:spAutoFit/>
          </a:bodyPr>
          <a:lstStyle/>
          <a:p>
            <a:r>
              <a:rPr lang="de-DE" sz="2800" dirty="0" smtClean="0"/>
              <a:t>Hauptthesen:  </a:t>
            </a:r>
          </a:p>
          <a:p>
            <a:endParaRPr lang="de-DE" sz="2800" dirty="0"/>
          </a:p>
          <a:p>
            <a:r>
              <a:rPr lang="de-DE" sz="2800" dirty="0" smtClean="0"/>
              <a:t>--- Wir haben beim Lösen von </a:t>
            </a:r>
            <a:r>
              <a:rPr lang="de-DE" sz="2800" dirty="0"/>
              <a:t>P</a:t>
            </a:r>
            <a:r>
              <a:rPr lang="de-DE" sz="2800" dirty="0" smtClean="0"/>
              <a:t>roblemen oft nicht genug Phantasie, </a:t>
            </a:r>
            <a:br>
              <a:rPr lang="de-DE" sz="2800" dirty="0" smtClean="0"/>
            </a:br>
            <a:r>
              <a:rPr lang="de-DE" sz="2800" dirty="0" smtClean="0"/>
              <a:t>um auch an ungewöhnliche Methoden zu denken</a:t>
            </a:r>
          </a:p>
        </p:txBody>
      </p:sp>
      <p:sp>
        <p:nvSpPr>
          <p:cNvPr id="2" name="Textfeld 1"/>
          <p:cNvSpPr txBox="1"/>
          <p:nvPr/>
        </p:nvSpPr>
        <p:spPr>
          <a:xfrm>
            <a:off x="345192" y="2228850"/>
            <a:ext cx="9934964" cy="1815882"/>
          </a:xfrm>
          <a:prstGeom prst="rect">
            <a:avLst/>
          </a:prstGeom>
          <a:noFill/>
        </p:spPr>
        <p:txBody>
          <a:bodyPr wrap="none" rtlCol="0">
            <a:spAutoFit/>
          </a:bodyPr>
          <a:lstStyle/>
          <a:p>
            <a:r>
              <a:rPr lang="de-DE" sz="2800" dirty="0" smtClean="0"/>
              <a:t>--- Wir leiden  </a:t>
            </a:r>
            <a:r>
              <a:rPr lang="de-DE" sz="2800" dirty="0"/>
              <a:t>an </a:t>
            </a:r>
            <a:r>
              <a:rPr lang="de-DE" sz="2800" dirty="0" smtClean="0"/>
              <a:t>„politischer </a:t>
            </a:r>
            <a:r>
              <a:rPr lang="de-DE" sz="2800" dirty="0" smtClean="0"/>
              <a:t>Korrektheit“, </a:t>
            </a:r>
            <a:r>
              <a:rPr lang="de-DE" sz="2800" dirty="0"/>
              <a:t>die </a:t>
            </a:r>
            <a:r>
              <a:rPr lang="de-DE" sz="2800" dirty="0" smtClean="0"/>
              <a:t>uns  zwingt , in der </a:t>
            </a:r>
            <a:br>
              <a:rPr lang="de-DE" sz="2800" dirty="0" smtClean="0"/>
            </a:br>
            <a:r>
              <a:rPr lang="de-DE" sz="2800" dirty="0" smtClean="0"/>
              <a:t>Öffentlichkeit immer der gute Mensch zu sein: Der </a:t>
            </a:r>
            <a:r>
              <a:rPr lang="de-DE" sz="2800" dirty="0"/>
              <a:t>Nicht-Flieger, </a:t>
            </a:r>
            <a:r>
              <a:rPr lang="de-DE" sz="2800" dirty="0" smtClean="0"/>
              <a:t/>
            </a:r>
            <a:br>
              <a:rPr lang="de-DE" sz="2800" dirty="0" smtClean="0"/>
            </a:br>
            <a:r>
              <a:rPr lang="de-DE" sz="2800" dirty="0" smtClean="0"/>
              <a:t>Nicht-Fleischesser</a:t>
            </a:r>
            <a:r>
              <a:rPr lang="de-DE" sz="2800" dirty="0"/>
              <a:t>, </a:t>
            </a:r>
            <a:r>
              <a:rPr lang="de-DE" sz="2800" dirty="0" smtClean="0"/>
              <a:t>Atomgegner, der öffentlichen Verkehr und die </a:t>
            </a:r>
            <a:br>
              <a:rPr lang="de-DE" sz="2800" dirty="0" smtClean="0"/>
            </a:br>
            <a:r>
              <a:rPr lang="de-DE" sz="2800" dirty="0" smtClean="0"/>
              <a:t>stärkere Integration aller  Asylanten  befürwortet,  usw.</a:t>
            </a:r>
          </a:p>
        </p:txBody>
      </p:sp>
      <p:sp>
        <p:nvSpPr>
          <p:cNvPr id="4" name="Textfeld 3"/>
          <p:cNvSpPr txBox="1"/>
          <p:nvPr/>
        </p:nvSpPr>
        <p:spPr>
          <a:xfrm>
            <a:off x="268992" y="4911506"/>
            <a:ext cx="11469935" cy="954107"/>
          </a:xfrm>
          <a:prstGeom prst="rect">
            <a:avLst/>
          </a:prstGeom>
          <a:noFill/>
        </p:spPr>
        <p:txBody>
          <a:bodyPr wrap="none" rtlCol="0">
            <a:spAutoFit/>
          </a:bodyPr>
          <a:lstStyle/>
          <a:p>
            <a:r>
              <a:rPr lang="de-DE" sz="2800" dirty="0" smtClean="0"/>
              <a:t>Siehe </a:t>
            </a:r>
            <a:r>
              <a:rPr lang="de-DE" sz="2800" dirty="0"/>
              <a:t>das Buch: "Selbst </a:t>
            </a:r>
            <a:r>
              <a:rPr lang="de-DE" sz="2800" dirty="0" smtClean="0"/>
              <a:t>denken“,  von </a:t>
            </a:r>
            <a:r>
              <a:rPr lang="de-DE" sz="2800" dirty="0"/>
              <a:t>Matthias </a:t>
            </a:r>
            <a:r>
              <a:rPr lang="de-DE" sz="2800" dirty="0" err="1" smtClean="0"/>
              <a:t>Politycki</a:t>
            </a:r>
            <a:r>
              <a:rPr lang="de-DE" sz="2800" dirty="0" smtClean="0"/>
              <a:t>: </a:t>
            </a:r>
            <a:r>
              <a:rPr lang="de-DE" sz="2800" i="1" dirty="0" smtClean="0"/>
              <a:t>„Die wahre Meinung </a:t>
            </a:r>
            <a:br>
              <a:rPr lang="de-DE" sz="2800" i="1" dirty="0" smtClean="0"/>
            </a:br>
            <a:r>
              <a:rPr lang="de-DE" sz="2800" i="1" dirty="0" smtClean="0"/>
              <a:t>der Menschen erfährt man erst, wenn der Alkoholspiegel hoch genug ist“</a:t>
            </a:r>
            <a:endParaRPr lang="de-DE" sz="2800" i="1" dirty="0"/>
          </a:p>
        </p:txBody>
      </p:sp>
    </p:spTree>
    <p:extLst>
      <p:ext uri="{BB962C8B-B14F-4D97-AF65-F5344CB8AC3E}">
        <p14:creationId xmlns:p14="http://schemas.microsoft.com/office/powerpoint/2010/main" val="25435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4" name="Textfeld 3"/>
          <p:cNvSpPr txBox="1"/>
          <p:nvPr/>
        </p:nvSpPr>
        <p:spPr>
          <a:xfrm>
            <a:off x="438150" y="479859"/>
            <a:ext cx="1643207" cy="584775"/>
          </a:xfrm>
          <a:prstGeom prst="rect">
            <a:avLst/>
          </a:prstGeom>
          <a:noFill/>
        </p:spPr>
        <p:txBody>
          <a:bodyPr wrap="none" rtlCol="0">
            <a:spAutoFit/>
          </a:bodyPr>
          <a:lstStyle/>
          <a:p>
            <a:r>
              <a:rPr lang="de-DE" sz="3200" dirty="0" smtClean="0"/>
              <a:t>Drohnen</a:t>
            </a:r>
            <a:endParaRPr lang="de-DE" sz="3200" dirty="0"/>
          </a:p>
        </p:txBody>
      </p:sp>
      <p:sp>
        <p:nvSpPr>
          <p:cNvPr id="5" name="Textfeld 4"/>
          <p:cNvSpPr txBox="1"/>
          <p:nvPr/>
        </p:nvSpPr>
        <p:spPr>
          <a:xfrm>
            <a:off x="514350" y="1600200"/>
            <a:ext cx="10479535" cy="4708981"/>
          </a:xfrm>
          <a:prstGeom prst="rect">
            <a:avLst/>
          </a:prstGeom>
          <a:noFill/>
        </p:spPr>
        <p:txBody>
          <a:bodyPr wrap="none" rtlCol="0">
            <a:spAutoFit/>
          </a:bodyPr>
          <a:lstStyle/>
          <a:p>
            <a:r>
              <a:rPr lang="de-DE" sz="2800" dirty="0"/>
              <a:t>Militärische </a:t>
            </a:r>
            <a:r>
              <a:rPr lang="de-DE" sz="2800" dirty="0" smtClean="0"/>
              <a:t>Einsätze</a:t>
            </a:r>
          </a:p>
          <a:p>
            <a:r>
              <a:rPr lang="de-DE" sz="2800" dirty="0" smtClean="0"/>
              <a:t>Spielzeug </a:t>
            </a:r>
          </a:p>
          <a:p>
            <a:r>
              <a:rPr lang="de-DE" sz="2800" dirty="0" smtClean="0"/>
              <a:t>Gefährdung der Privatsphäre</a:t>
            </a:r>
          </a:p>
          <a:p>
            <a:r>
              <a:rPr lang="de-DE" sz="2800" dirty="0" smtClean="0"/>
              <a:t>Blockierung von Flugverkehr</a:t>
            </a:r>
          </a:p>
          <a:p>
            <a:r>
              <a:rPr lang="de-DE" sz="2800" dirty="0" smtClean="0"/>
              <a:t>Wie klein können sie werden</a:t>
            </a:r>
          </a:p>
          <a:p>
            <a:r>
              <a:rPr lang="de-DE" sz="2800" dirty="0" smtClean="0"/>
              <a:t>Können sie als Schwarm auftreten und gemeinsam agieren</a:t>
            </a:r>
          </a:p>
          <a:p>
            <a:r>
              <a:rPr lang="de-DE" sz="2800" dirty="0" smtClean="0"/>
              <a:t>Ideal für Fotos!</a:t>
            </a:r>
          </a:p>
          <a:p>
            <a:r>
              <a:rPr lang="de-DE" sz="2000" dirty="0" smtClean="0">
                <a:hlinkClick r:id="rId3"/>
              </a:rPr>
              <a:t>https://austria-forum.org/af/Geography/Europe/Austria/Pictures/Panoramas_of_Vienna</a:t>
            </a:r>
            <a:endParaRPr lang="de-DE" sz="2000" dirty="0"/>
          </a:p>
          <a:p>
            <a:r>
              <a:rPr lang="de-DE" sz="2000" dirty="0">
                <a:hlinkClick r:id="rId4"/>
              </a:rPr>
              <a:t>https://austria-forum.org/af/Geography/Africa/Zambia/Pictures/Video_Rafting_on_Zambezi_River</a:t>
            </a:r>
            <a:endParaRPr lang="de-DE" sz="2000" dirty="0"/>
          </a:p>
          <a:p>
            <a:endParaRPr lang="de-DE" sz="2800" dirty="0" smtClean="0"/>
          </a:p>
          <a:p>
            <a:endParaRPr lang="de-DE" dirty="0"/>
          </a:p>
          <a:p>
            <a:endParaRPr lang="de-DE" dirty="0"/>
          </a:p>
        </p:txBody>
      </p:sp>
    </p:spTree>
    <p:extLst>
      <p:ext uri="{BB962C8B-B14F-4D97-AF65-F5344CB8AC3E}">
        <p14:creationId xmlns:p14="http://schemas.microsoft.com/office/powerpoint/2010/main" val="13092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viennese_impressions_short_vienna_oGNDlWwiEW8_1080p">
            <a:hlinkClick r:id="" action="ppaction://media"/>
            <a:extLst>
              <a:ext uri="{FF2B5EF4-FFF2-40B4-BE49-F238E27FC236}">
                <a16:creationId xmlns:a16="http://schemas.microsoft.com/office/drawing/2014/main" xmlns="" id="{101079AB-1393-4A65-B4DF-7B50B4557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66056" y="1100931"/>
            <a:ext cx="7735887" cy="435133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91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3" name="Textfeld 2"/>
          <p:cNvSpPr txBox="1"/>
          <p:nvPr/>
        </p:nvSpPr>
        <p:spPr>
          <a:xfrm>
            <a:off x="323850" y="476250"/>
            <a:ext cx="1643207" cy="861774"/>
          </a:xfrm>
          <a:prstGeom prst="rect">
            <a:avLst/>
          </a:prstGeom>
          <a:noFill/>
        </p:spPr>
        <p:txBody>
          <a:bodyPr wrap="none" rtlCol="0">
            <a:spAutoFit/>
          </a:bodyPr>
          <a:lstStyle/>
          <a:p>
            <a:r>
              <a:rPr lang="de-DE" sz="3200" dirty="0" smtClean="0"/>
              <a:t>Drohnen</a:t>
            </a:r>
            <a:endParaRPr lang="de-DE" sz="3200" dirty="0"/>
          </a:p>
          <a:p>
            <a:endParaRPr lang="de-DE" dirty="0"/>
          </a:p>
        </p:txBody>
      </p:sp>
      <p:sp>
        <p:nvSpPr>
          <p:cNvPr id="5" name="Textfeld 4"/>
          <p:cNvSpPr txBox="1"/>
          <p:nvPr/>
        </p:nvSpPr>
        <p:spPr>
          <a:xfrm>
            <a:off x="323850" y="1181100"/>
            <a:ext cx="11601450" cy="523220"/>
          </a:xfrm>
          <a:prstGeom prst="rect">
            <a:avLst/>
          </a:prstGeom>
          <a:noFill/>
        </p:spPr>
        <p:txBody>
          <a:bodyPr wrap="square" rtlCol="0">
            <a:spAutoFit/>
          </a:bodyPr>
          <a:lstStyle/>
          <a:p>
            <a:r>
              <a:rPr lang="de-DE" sz="2800" dirty="0" smtClean="0"/>
              <a:t>Für Zustellzwecke, wenn sie autonom fliegen denkbar. Aber:</a:t>
            </a:r>
            <a:endParaRPr lang="de-DE" sz="2800" dirty="0"/>
          </a:p>
        </p:txBody>
      </p:sp>
      <p:sp>
        <p:nvSpPr>
          <p:cNvPr id="7" name="Textfeld 6"/>
          <p:cNvSpPr txBox="1"/>
          <p:nvPr/>
        </p:nvSpPr>
        <p:spPr>
          <a:xfrm>
            <a:off x="323850" y="2039838"/>
            <a:ext cx="9061840" cy="3970318"/>
          </a:xfrm>
          <a:prstGeom prst="rect">
            <a:avLst/>
          </a:prstGeom>
          <a:noFill/>
        </p:spPr>
        <p:txBody>
          <a:bodyPr wrap="none" rtlCol="0">
            <a:spAutoFit/>
          </a:bodyPr>
          <a:lstStyle/>
          <a:p>
            <a:r>
              <a:rPr lang="de-DE" sz="2800" dirty="0" smtClean="0"/>
              <a:t>Integration in die gesamte Infrastruktur sehr kompliziert</a:t>
            </a:r>
          </a:p>
          <a:p>
            <a:endParaRPr lang="de-DE" sz="2800" dirty="0" smtClean="0"/>
          </a:p>
          <a:p>
            <a:r>
              <a:rPr lang="de-DE" sz="2800" dirty="0" smtClean="0"/>
              <a:t>--- wo dürfen sie fliegen ohne Privatsphäre zu gefährden?</a:t>
            </a:r>
          </a:p>
          <a:p>
            <a:r>
              <a:rPr lang="de-DE" sz="2800" dirty="0" smtClean="0"/>
              <a:t>--- nur über Straßen, nur die letzten Meter über Privatgrund?</a:t>
            </a:r>
          </a:p>
          <a:p>
            <a:r>
              <a:rPr lang="de-DE" sz="2800" dirty="0" smtClean="0"/>
              <a:t>--- in welcher Höhe? </a:t>
            </a:r>
          </a:p>
          <a:p>
            <a:r>
              <a:rPr lang="de-DE" sz="2800" dirty="0" smtClean="0"/>
              <a:t> --- 20 m ? (Was ist bei Tunnels?)</a:t>
            </a:r>
          </a:p>
          <a:p>
            <a:r>
              <a:rPr lang="de-DE" sz="2800" dirty="0" smtClean="0"/>
              <a:t>--- gibt es Sperrgebiete?</a:t>
            </a:r>
          </a:p>
          <a:p>
            <a:r>
              <a:rPr lang="de-DE" sz="2800" dirty="0" smtClean="0"/>
              <a:t>--- Individualzustellung unrentabel</a:t>
            </a:r>
          </a:p>
          <a:p>
            <a:r>
              <a:rPr lang="de-DE" sz="2800" dirty="0" smtClean="0"/>
              <a:t>--- Absturzgefahr?</a:t>
            </a:r>
            <a:endParaRPr lang="de-DE" sz="2800" dirty="0"/>
          </a:p>
        </p:txBody>
      </p:sp>
      <p:sp>
        <p:nvSpPr>
          <p:cNvPr id="9" name="Textfeld 8"/>
          <p:cNvSpPr txBox="1"/>
          <p:nvPr/>
        </p:nvSpPr>
        <p:spPr>
          <a:xfrm>
            <a:off x="323850" y="6010156"/>
            <a:ext cx="9622762" cy="1077218"/>
          </a:xfrm>
          <a:prstGeom prst="rect">
            <a:avLst/>
          </a:prstGeom>
          <a:noFill/>
        </p:spPr>
        <p:txBody>
          <a:bodyPr wrap="none" rtlCol="0">
            <a:spAutoFit/>
          </a:bodyPr>
          <a:lstStyle/>
          <a:p>
            <a:r>
              <a:rPr lang="de-DE" sz="3200" dirty="0">
                <a:solidFill>
                  <a:srgbClr val="C00000"/>
                </a:solidFill>
              </a:rPr>
              <a:t>Drohnen werden noch für viele Überraschungen gut sein</a:t>
            </a:r>
          </a:p>
          <a:p>
            <a:endParaRPr lang="de-DE" sz="3200" dirty="0"/>
          </a:p>
        </p:txBody>
      </p:sp>
    </p:spTree>
    <p:extLst>
      <p:ext uri="{BB962C8B-B14F-4D97-AF65-F5344CB8AC3E}">
        <p14:creationId xmlns:p14="http://schemas.microsoft.com/office/powerpoint/2010/main" val="25916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pic>
        <p:nvPicPr>
          <p:cNvPr id="2" name="19-05-27-The fu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0441" y="794760"/>
            <a:ext cx="9328208" cy="5247117"/>
          </a:xfrm>
          <a:prstGeom prst="rect">
            <a:avLst/>
          </a:prstGeom>
        </p:spPr>
      </p:pic>
    </p:spTree>
    <p:extLst>
      <p:ext uri="{BB962C8B-B14F-4D97-AF65-F5344CB8AC3E}">
        <p14:creationId xmlns:p14="http://schemas.microsoft.com/office/powerpoint/2010/main" val="268153411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476250" y="447675"/>
            <a:ext cx="9042668" cy="954107"/>
          </a:xfrm>
          <a:prstGeom prst="rect">
            <a:avLst/>
          </a:prstGeom>
          <a:noFill/>
        </p:spPr>
        <p:txBody>
          <a:bodyPr wrap="none" rtlCol="0">
            <a:spAutoFit/>
          </a:bodyPr>
          <a:lstStyle/>
          <a:p>
            <a:r>
              <a:rPr lang="de-DE" sz="2800" dirty="0" smtClean="0"/>
              <a:t>Insgesamt: Wir brauchen viel (und möglichst grüne) Energie. </a:t>
            </a:r>
            <a:br>
              <a:rPr lang="de-DE" sz="2800" dirty="0" smtClean="0"/>
            </a:br>
            <a:r>
              <a:rPr lang="de-DE" sz="2800" dirty="0" smtClean="0"/>
              <a:t>Also: Was sind unsere Energiequellen?</a:t>
            </a:r>
            <a:endParaRPr lang="de-DE" sz="2800" dirty="0"/>
          </a:p>
        </p:txBody>
      </p:sp>
      <p:sp>
        <p:nvSpPr>
          <p:cNvPr id="3" name="Textfeld 2"/>
          <p:cNvSpPr txBox="1"/>
          <p:nvPr/>
        </p:nvSpPr>
        <p:spPr>
          <a:xfrm>
            <a:off x="590550" y="2133600"/>
            <a:ext cx="5484578" cy="954107"/>
          </a:xfrm>
          <a:prstGeom prst="rect">
            <a:avLst/>
          </a:prstGeom>
          <a:noFill/>
        </p:spPr>
        <p:txBody>
          <a:bodyPr wrap="none" rtlCol="0">
            <a:spAutoFit/>
          </a:bodyPr>
          <a:lstStyle/>
          <a:p>
            <a:r>
              <a:rPr lang="de-DE" sz="2800" dirty="0" smtClean="0"/>
              <a:t>Gezeitenkraftwerke (7 in Betrieb, ca.</a:t>
            </a:r>
            <a:br>
              <a:rPr lang="de-DE" sz="2800" dirty="0" smtClean="0"/>
            </a:br>
            <a:r>
              <a:rPr lang="de-DE" sz="2800" dirty="0" smtClean="0"/>
              <a:t>500 MW)</a:t>
            </a:r>
            <a:endParaRPr lang="de-DE" sz="2800" dirty="0"/>
          </a:p>
        </p:txBody>
      </p:sp>
      <p:sp>
        <p:nvSpPr>
          <p:cNvPr id="4" name="Textfeld 3"/>
          <p:cNvSpPr txBox="1"/>
          <p:nvPr/>
        </p:nvSpPr>
        <p:spPr>
          <a:xfrm>
            <a:off x="331504" y="3440773"/>
            <a:ext cx="5656164" cy="1508105"/>
          </a:xfrm>
          <a:prstGeom prst="rect">
            <a:avLst/>
          </a:prstGeom>
          <a:noFill/>
        </p:spPr>
        <p:txBody>
          <a:bodyPr wrap="none" rtlCol="0">
            <a:spAutoFit/>
          </a:bodyPr>
          <a:lstStyle/>
          <a:p>
            <a:r>
              <a:rPr lang="de-DE" dirty="0"/>
              <a:t> </a:t>
            </a:r>
            <a:r>
              <a:rPr lang="de-DE" dirty="0" smtClean="0"/>
              <a:t>    </a:t>
            </a:r>
            <a:r>
              <a:rPr lang="de-DE" sz="2800" dirty="0" smtClean="0"/>
              <a:t>Urankraftwerke </a:t>
            </a:r>
            <a:r>
              <a:rPr lang="de-DE" sz="2800" dirty="0"/>
              <a:t>(ca. 440 in </a:t>
            </a:r>
            <a:r>
              <a:rPr lang="de-DE" sz="2800" dirty="0" smtClean="0"/>
              <a:t>Betrieb,</a:t>
            </a:r>
          </a:p>
          <a:p>
            <a:r>
              <a:rPr lang="de-DE" sz="2800" dirty="0" smtClean="0"/>
              <a:t>    ca. 400 GW)</a:t>
            </a:r>
            <a:endParaRPr lang="de-DE" dirty="0"/>
          </a:p>
          <a:p>
            <a:pPr marL="342900" indent="-342900">
              <a:buAutoNum type="arabicParenBoth"/>
            </a:pPr>
            <a:endParaRPr lang="de-DE" dirty="0"/>
          </a:p>
          <a:p>
            <a:endParaRPr lang="de-DE" dirty="0"/>
          </a:p>
        </p:txBody>
      </p:sp>
      <p:pic>
        <p:nvPicPr>
          <p:cNvPr id="7" name="Grafik 6"/>
          <p:cNvPicPr>
            <a:picLocks noChangeAspect="1"/>
          </p:cNvPicPr>
          <p:nvPr/>
        </p:nvPicPr>
        <p:blipFill>
          <a:blip r:embed="rId3"/>
          <a:stretch>
            <a:fillRect/>
          </a:stretch>
        </p:blipFill>
        <p:spPr>
          <a:xfrm>
            <a:off x="6381776" y="1076325"/>
            <a:ext cx="5686425" cy="3981450"/>
          </a:xfrm>
          <a:prstGeom prst="rect">
            <a:avLst/>
          </a:prstGeom>
        </p:spPr>
      </p:pic>
      <p:sp>
        <p:nvSpPr>
          <p:cNvPr id="9" name="Textfeld 8"/>
          <p:cNvSpPr txBox="1"/>
          <p:nvPr/>
        </p:nvSpPr>
        <p:spPr>
          <a:xfrm>
            <a:off x="590550" y="5410841"/>
            <a:ext cx="10250820" cy="954107"/>
          </a:xfrm>
          <a:prstGeom prst="rect">
            <a:avLst/>
          </a:prstGeom>
          <a:noFill/>
        </p:spPr>
        <p:txBody>
          <a:bodyPr wrap="none" rtlCol="0">
            <a:spAutoFit/>
          </a:bodyPr>
          <a:lstStyle/>
          <a:p>
            <a:r>
              <a:rPr lang="de-DE" sz="2800" dirty="0" smtClean="0"/>
              <a:t>Ein großes Atomkraftwerk liefert nur der Erde ca. 100 Millionen GW. </a:t>
            </a:r>
          </a:p>
          <a:p>
            <a:r>
              <a:rPr lang="de-DE" sz="2800" dirty="0" smtClean="0"/>
              <a:t>Das ist der 10.000 fache Energiebedarf der Erde! </a:t>
            </a:r>
            <a:endParaRPr lang="de-DE" sz="2800" dirty="0"/>
          </a:p>
        </p:txBody>
      </p:sp>
    </p:spTree>
    <p:extLst>
      <p:ext uri="{BB962C8B-B14F-4D97-AF65-F5344CB8AC3E}">
        <p14:creationId xmlns:p14="http://schemas.microsoft.com/office/powerpoint/2010/main" val="26159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590550" y="685800"/>
            <a:ext cx="10844379" cy="954107"/>
          </a:xfrm>
          <a:prstGeom prst="rect">
            <a:avLst/>
          </a:prstGeom>
          <a:noFill/>
        </p:spPr>
        <p:txBody>
          <a:bodyPr wrap="none" rtlCol="0">
            <a:spAutoFit/>
          </a:bodyPr>
          <a:lstStyle/>
          <a:p>
            <a:r>
              <a:rPr lang="de-DE" sz="2800" dirty="0" smtClean="0"/>
              <a:t>Also, fast all Energie die wir beziehen, kommt von dieser einen atomaren </a:t>
            </a:r>
          </a:p>
          <a:p>
            <a:r>
              <a:rPr lang="de-DE" sz="2800" dirty="0" smtClean="0"/>
              <a:t>Quelle: Der Sonne</a:t>
            </a:r>
            <a:endParaRPr lang="de-DE" sz="2800" dirty="0"/>
          </a:p>
        </p:txBody>
      </p:sp>
      <p:sp>
        <p:nvSpPr>
          <p:cNvPr id="3" name="Textfeld 2"/>
          <p:cNvSpPr txBox="1"/>
          <p:nvPr/>
        </p:nvSpPr>
        <p:spPr>
          <a:xfrm>
            <a:off x="590550" y="1639907"/>
            <a:ext cx="11578683" cy="3385542"/>
          </a:xfrm>
          <a:prstGeom prst="rect">
            <a:avLst/>
          </a:prstGeom>
          <a:noFill/>
        </p:spPr>
        <p:txBody>
          <a:bodyPr wrap="none" rtlCol="0">
            <a:spAutoFit/>
          </a:bodyPr>
          <a:lstStyle/>
          <a:p>
            <a:r>
              <a:rPr lang="de-DE" sz="2800" dirty="0" smtClean="0"/>
              <a:t>Mit Photovoltaik, Windkraft, Wasserkraft….  ergattern wir nur Bröseln dessen, </a:t>
            </a:r>
          </a:p>
          <a:p>
            <a:r>
              <a:rPr lang="de-DE" sz="2800" dirty="0" smtClean="0"/>
              <a:t>was uns die Sonne zur Verfügung stellt.</a:t>
            </a:r>
          </a:p>
          <a:p>
            <a:endParaRPr lang="de-DE" sz="2800" dirty="0"/>
          </a:p>
          <a:p>
            <a:r>
              <a:rPr lang="de-DE" sz="2800" dirty="0" smtClean="0"/>
              <a:t>Wobei ja alle fossilen Brennstoffe (Öl, Gas, Kohle) genau so nur durch die </a:t>
            </a:r>
          </a:p>
          <a:p>
            <a:r>
              <a:rPr lang="de-DE" sz="2800" dirty="0" smtClean="0"/>
              <a:t>Sonne entstehen konnten wie alle Pflanzen und Bäumen, die Wärme der </a:t>
            </a:r>
          </a:p>
          <a:p>
            <a:r>
              <a:rPr lang="de-DE" sz="2800" dirty="0" smtClean="0"/>
              <a:t>Luft und der Meere, von der ihr abhängen. Und dann gibt es unzählige </a:t>
            </a:r>
          </a:p>
          <a:p>
            <a:r>
              <a:rPr lang="de-DE" sz="2800" dirty="0" smtClean="0"/>
              <a:t>Österreicher, für die das Wort Atomenergie ein Tabu ist! </a:t>
            </a:r>
          </a:p>
          <a:p>
            <a:endParaRPr lang="de-DE" dirty="0"/>
          </a:p>
        </p:txBody>
      </p:sp>
      <p:sp>
        <p:nvSpPr>
          <p:cNvPr id="4" name="Textfeld 3"/>
          <p:cNvSpPr txBox="1"/>
          <p:nvPr/>
        </p:nvSpPr>
        <p:spPr>
          <a:xfrm>
            <a:off x="709333" y="5353050"/>
            <a:ext cx="7661072" cy="954107"/>
          </a:xfrm>
          <a:prstGeom prst="rect">
            <a:avLst/>
          </a:prstGeom>
          <a:noFill/>
        </p:spPr>
        <p:txBody>
          <a:bodyPr wrap="none" rtlCol="0">
            <a:spAutoFit/>
          </a:bodyPr>
          <a:lstStyle/>
          <a:p>
            <a:r>
              <a:rPr lang="de-DE" sz="2800" dirty="0" smtClean="0"/>
              <a:t>Ich zitiere Christian Ortner, WZ 11. Oktober 2019 : </a:t>
            </a:r>
          </a:p>
          <a:p>
            <a:r>
              <a:rPr lang="de-DE" sz="2800" dirty="0" smtClean="0"/>
              <a:t>„Mit Atomkraft das Klima retten“</a:t>
            </a:r>
            <a:endParaRPr lang="de-DE" sz="2800" dirty="0"/>
          </a:p>
        </p:txBody>
      </p:sp>
    </p:spTree>
    <p:extLst>
      <p:ext uri="{BB962C8B-B14F-4D97-AF65-F5344CB8AC3E}">
        <p14:creationId xmlns:p14="http://schemas.microsoft.com/office/powerpoint/2010/main" val="40268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pic>
        <p:nvPicPr>
          <p:cNvPr id="3" name="Grafik 2"/>
          <p:cNvPicPr>
            <a:picLocks noChangeAspect="1"/>
          </p:cNvPicPr>
          <p:nvPr/>
        </p:nvPicPr>
        <p:blipFill>
          <a:blip r:embed="rId3"/>
          <a:stretch>
            <a:fillRect/>
          </a:stretch>
        </p:blipFill>
        <p:spPr>
          <a:xfrm>
            <a:off x="1" y="0"/>
            <a:ext cx="6534150" cy="6901079"/>
          </a:xfrm>
          <a:prstGeom prst="rect">
            <a:avLst/>
          </a:prstGeom>
        </p:spPr>
      </p:pic>
      <p:sp>
        <p:nvSpPr>
          <p:cNvPr id="4" name="Textfeld 3"/>
          <p:cNvSpPr txBox="1"/>
          <p:nvPr/>
        </p:nvSpPr>
        <p:spPr>
          <a:xfrm>
            <a:off x="6753225" y="443883"/>
            <a:ext cx="5362575" cy="6524863"/>
          </a:xfrm>
          <a:prstGeom prst="rect">
            <a:avLst/>
          </a:prstGeom>
          <a:noFill/>
        </p:spPr>
        <p:txBody>
          <a:bodyPr wrap="square" rtlCol="0">
            <a:spAutoFit/>
          </a:bodyPr>
          <a:lstStyle/>
          <a:p>
            <a:r>
              <a:rPr lang="de-DE" sz="2000" dirty="0" smtClean="0"/>
              <a:t>Mich erinnert das Tabu Atomenergie an den</a:t>
            </a:r>
          </a:p>
          <a:p>
            <a:r>
              <a:rPr lang="de-DE" sz="2000" dirty="0" smtClean="0"/>
              <a:t>Cartoon, wo ein Höhlenbewohner mit einem </a:t>
            </a:r>
          </a:p>
          <a:p>
            <a:r>
              <a:rPr lang="de-DE" sz="2000" dirty="0" smtClean="0"/>
              <a:t>Von einem Blitz getroffenen brennenden Ast </a:t>
            </a:r>
          </a:p>
          <a:p>
            <a:r>
              <a:rPr lang="de-DE" sz="2000" dirty="0" smtClean="0"/>
              <a:t>in die Höhle stürmt:</a:t>
            </a:r>
          </a:p>
          <a:p>
            <a:endParaRPr lang="de-DE" sz="2000" dirty="0" smtClean="0"/>
          </a:p>
          <a:p>
            <a:r>
              <a:rPr lang="de-DE" sz="2000" dirty="0" smtClean="0"/>
              <a:t>„Ab jetzt müssen wir nicht auf Blitze warten um</a:t>
            </a:r>
          </a:p>
          <a:p>
            <a:r>
              <a:rPr lang="de-DE" sz="2000" dirty="0"/>
              <a:t>u</a:t>
            </a:r>
            <a:r>
              <a:rPr lang="de-DE" sz="2000" dirty="0" smtClean="0"/>
              <a:t>nser Essen zu wärmen. Wir sorgen dafür, dass</a:t>
            </a:r>
          </a:p>
          <a:p>
            <a:r>
              <a:rPr lang="de-DE" sz="2000" dirty="0" smtClean="0"/>
              <a:t>wir dem Feuer immer genug Holz zum Brennen </a:t>
            </a:r>
          </a:p>
          <a:p>
            <a:r>
              <a:rPr lang="de-DE" sz="2000" dirty="0" smtClean="0"/>
              <a:t>geben, und sind damit unabhängig von Gewittern“</a:t>
            </a:r>
          </a:p>
          <a:p>
            <a:endParaRPr lang="de-DE" sz="2000" dirty="0"/>
          </a:p>
          <a:p>
            <a:r>
              <a:rPr lang="de-DE" sz="2000" dirty="0" smtClean="0"/>
              <a:t>Der Erfinder wird aus der Höhle gejagt: </a:t>
            </a:r>
          </a:p>
          <a:p>
            <a:r>
              <a:rPr lang="de-DE" sz="2000" dirty="0" smtClean="0"/>
              <a:t>„Nein, das stinkt, die Arbeit des Holznachlegens, </a:t>
            </a:r>
          </a:p>
          <a:p>
            <a:r>
              <a:rPr lang="de-DE" sz="2000" dirty="0" smtClean="0"/>
              <a:t>der Abfall, die Asche….kommt nicht  in Frage.“</a:t>
            </a:r>
          </a:p>
          <a:p>
            <a:endParaRPr lang="de-DE" sz="2000" dirty="0"/>
          </a:p>
          <a:p>
            <a:r>
              <a:rPr lang="de-DE" sz="2000" dirty="0" smtClean="0"/>
              <a:t>Erst viel später hat man das Feuer domestiziert. </a:t>
            </a:r>
          </a:p>
          <a:p>
            <a:endParaRPr lang="de-DE" sz="2000" dirty="0"/>
          </a:p>
          <a:p>
            <a:r>
              <a:rPr lang="de-DE" sz="2000" dirty="0" smtClean="0"/>
              <a:t>So scheint es jetzt mit der Atomenergie zu sein:</a:t>
            </a:r>
          </a:p>
          <a:p>
            <a:r>
              <a:rPr lang="de-DE" sz="2000" dirty="0" smtClean="0"/>
              <a:t>Wir müssen endlich ernsthaft lernen, wie wir </a:t>
            </a:r>
          </a:p>
          <a:p>
            <a:r>
              <a:rPr lang="de-DE" sz="2000" dirty="0" smtClean="0"/>
              <a:t>sie domestizieren.  </a:t>
            </a:r>
          </a:p>
          <a:p>
            <a:endParaRPr lang="de-DE" dirty="0"/>
          </a:p>
        </p:txBody>
      </p:sp>
    </p:spTree>
    <p:extLst>
      <p:ext uri="{BB962C8B-B14F-4D97-AF65-F5344CB8AC3E}">
        <p14:creationId xmlns:p14="http://schemas.microsoft.com/office/powerpoint/2010/main" val="18870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2" name="Textfeld 1"/>
          <p:cNvSpPr txBox="1"/>
          <p:nvPr/>
        </p:nvSpPr>
        <p:spPr>
          <a:xfrm>
            <a:off x="171450" y="516896"/>
            <a:ext cx="2690095" cy="584775"/>
          </a:xfrm>
          <a:prstGeom prst="rect">
            <a:avLst/>
          </a:prstGeom>
          <a:noFill/>
        </p:spPr>
        <p:txBody>
          <a:bodyPr wrap="none" rtlCol="0">
            <a:spAutoFit/>
          </a:bodyPr>
          <a:lstStyle/>
          <a:p>
            <a:r>
              <a:rPr lang="de-DE" sz="3200" dirty="0" smtClean="0"/>
              <a:t>Atomkraftwerk</a:t>
            </a:r>
            <a:endParaRPr lang="de-DE" sz="3200" dirty="0"/>
          </a:p>
        </p:txBody>
      </p:sp>
      <p:sp>
        <p:nvSpPr>
          <p:cNvPr id="3" name="Textfeld 2"/>
          <p:cNvSpPr txBox="1"/>
          <p:nvPr/>
        </p:nvSpPr>
        <p:spPr>
          <a:xfrm>
            <a:off x="428625" y="1276350"/>
            <a:ext cx="11424922" cy="1815882"/>
          </a:xfrm>
          <a:prstGeom prst="rect">
            <a:avLst/>
          </a:prstGeom>
          <a:noFill/>
        </p:spPr>
        <p:txBody>
          <a:bodyPr wrap="none" rtlCol="0">
            <a:spAutoFit/>
          </a:bodyPr>
          <a:lstStyle/>
          <a:p>
            <a:r>
              <a:rPr lang="de-DE" sz="2800" dirty="0" smtClean="0"/>
              <a:t>Jeder denkt sofort an </a:t>
            </a:r>
            <a:r>
              <a:rPr lang="de-DE" sz="2800" dirty="0" smtClean="0"/>
              <a:t>Urankraftwerke … </a:t>
            </a:r>
            <a:r>
              <a:rPr lang="de-DE" sz="2800" dirty="0" smtClean="0"/>
              <a:t>das Beste, was wir zurzeit haben, </a:t>
            </a:r>
            <a:br>
              <a:rPr lang="de-DE" sz="2800" dirty="0" smtClean="0"/>
            </a:br>
            <a:r>
              <a:rPr lang="de-DE" sz="2800" dirty="0" smtClean="0"/>
              <a:t>aber es ist nicht das Gelbe vom Ei: Da ist die Frage der  „Endlagerung“ (die </a:t>
            </a:r>
          </a:p>
          <a:p>
            <a:r>
              <a:rPr lang="de-DE" sz="2800" dirty="0" smtClean="0"/>
              <a:t>man in einigen Jahrzehnten problemlos lösen) wird. Oder die „große Gefahr“ </a:t>
            </a:r>
            <a:br>
              <a:rPr lang="de-DE" sz="2800" dirty="0" smtClean="0"/>
            </a:br>
            <a:r>
              <a:rPr lang="de-DE" sz="2800" dirty="0" smtClean="0"/>
              <a:t>einer Kernschmelze. Aber:</a:t>
            </a:r>
            <a:endParaRPr lang="de-DE" sz="2800" dirty="0"/>
          </a:p>
        </p:txBody>
      </p:sp>
      <p:sp>
        <p:nvSpPr>
          <p:cNvPr id="5" name="Textfeld 4"/>
          <p:cNvSpPr txBox="1"/>
          <p:nvPr/>
        </p:nvSpPr>
        <p:spPr>
          <a:xfrm>
            <a:off x="171450" y="4556669"/>
            <a:ext cx="12037975" cy="1384995"/>
          </a:xfrm>
          <a:prstGeom prst="rect">
            <a:avLst/>
          </a:prstGeom>
          <a:noFill/>
        </p:spPr>
        <p:txBody>
          <a:bodyPr wrap="none" rtlCol="0">
            <a:spAutoFit/>
          </a:bodyPr>
          <a:lstStyle/>
          <a:p>
            <a:r>
              <a:rPr lang="de-DE" sz="2800" dirty="0" smtClean="0"/>
              <a:t>Vielleicht sollten wir doch noch etwas Geduld haben, und auf Fusionskraftwerke </a:t>
            </a:r>
          </a:p>
          <a:p>
            <a:r>
              <a:rPr lang="de-DE" sz="2800" dirty="0" smtClean="0"/>
              <a:t>warten? Warum nicht gleich auf </a:t>
            </a:r>
            <a:r>
              <a:rPr lang="de-DE" sz="2800" dirty="0"/>
              <a:t>H</a:t>
            </a:r>
            <a:r>
              <a:rPr lang="de-DE" sz="2800" dirty="0" smtClean="0"/>
              <a:t>elium-3 Fusion? Wer ahnt warum die </a:t>
            </a:r>
            <a:r>
              <a:rPr lang="de-DE" sz="2800" dirty="0"/>
              <a:t>C</a:t>
            </a:r>
            <a:r>
              <a:rPr lang="de-DE" sz="2800" dirty="0" smtClean="0"/>
              <a:t>hinesen </a:t>
            </a:r>
          </a:p>
          <a:p>
            <a:r>
              <a:rPr lang="de-DE" sz="2800" dirty="0" smtClean="0"/>
              <a:t>am Mondsüdpol ein permanente Station errichten werden?</a:t>
            </a:r>
            <a:endParaRPr lang="de-DE" sz="2800" dirty="0"/>
          </a:p>
        </p:txBody>
      </p:sp>
      <p:sp>
        <p:nvSpPr>
          <p:cNvPr id="7" name="Textfeld 6"/>
          <p:cNvSpPr txBox="1"/>
          <p:nvPr/>
        </p:nvSpPr>
        <p:spPr>
          <a:xfrm>
            <a:off x="171450" y="6273225"/>
            <a:ext cx="10536667" cy="584775"/>
          </a:xfrm>
          <a:prstGeom prst="rect">
            <a:avLst/>
          </a:prstGeom>
          <a:noFill/>
        </p:spPr>
        <p:txBody>
          <a:bodyPr wrap="none" rtlCol="0">
            <a:spAutoFit/>
          </a:bodyPr>
          <a:lstStyle/>
          <a:p>
            <a:r>
              <a:rPr lang="de-DE" sz="3200" dirty="0" smtClean="0"/>
              <a:t>Ich verrate es: Dort gibt es viel Wasser und Helium-3 Minerale!</a:t>
            </a:r>
            <a:endParaRPr lang="de-DE" sz="3200" dirty="0"/>
          </a:p>
        </p:txBody>
      </p:sp>
      <p:sp>
        <p:nvSpPr>
          <p:cNvPr id="4" name="Textfeld 3"/>
          <p:cNvSpPr txBox="1"/>
          <p:nvPr/>
        </p:nvSpPr>
        <p:spPr>
          <a:xfrm>
            <a:off x="428625" y="3025274"/>
            <a:ext cx="10739863" cy="830997"/>
          </a:xfrm>
          <a:prstGeom prst="rect">
            <a:avLst/>
          </a:prstGeom>
          <a:noFill/>
        </p:spPr>
        <p:txBody>
          <a:bodyPr wrap="none" rtlCol="0">
            <a:spAutoFit/>
          </a:bodyPr>
          <a:lstStyle/>
          <a:p>
            <a:r>
              <a:rPr lang="de-DE" sz="2400" dirty="0">
                <a:solidFill>
                  <a:srgbClr val="C00000"/>
                </a:solidFill>
              </a:rPr>
              <a:t>Von 2015 bis heute starben weltweit durch Autounfälle:            4, 000. 000 Menschen</a:t>
            </a:r>
          </a:p>
          <a:p>
            <a:r>
              <a:rPr lang="de-DE" sz="2400" dirty="0">
                <a:solidFill>
                  <a:srgbClr val="C00000"/>
                </a:solidFill>
              </a:rPr>
              <a:t>Von 2015 bis heute starben durch schlechte Luft nur in der EU: 2, 000.000 </a:t>
            </a:r>
            <a:r>
              <a:rPr lang="de-DE" sz="2400" dirty="0" smtClean="0">
                <a:solidFill>
                  <a:srgbClr val="C00000"/>
                </a:solidFill>
              </a:rPr>
              <a:t>Menschen</a:t>
            </a:r>
            <a:endParaRPr lang="de-DE" dirty="0"/>
          </a:p>
        </p:txBody>
      </p:sp>
      <p:sp>
        <p:nvSpPr>
          <p:cNvPr id="8" name="Textfeld 7"/>
          <p:cNvSpPr txBox="1"/>
          <p:nvPr/>
        </p:nvSpPr>
        <p:spPr>
          <a:xfrm>
            <a:off x="424778" y="3789314"/>
            <a:ext cx="10743710" cy="738664"/>
          </a:xfrm>
          <a:prstGeom prst="rect">
            <a:avLst/>
          </a:prstGeom>
          <a:noFill/>
        </p:spPr>
        <p:txBody>
          <a:bodyPr wrap="none" rtlCol="0">
            <a:spAutoFit/>
          </a:bodyPr>
          <a:lstStyle/>
          <a:p>
            <a:r>
              <a:rPr lang="de-DE" sz="2400" dirty="0">
                <a:solidFill>
                  <a:srgbClr val="C00000"/>
                </a:solidFill>
              </a:rPr>
              <a:t>Von 2015 bis heute starben weltweit durch Kernenergie:                             0 Menschen</a:t>
            </a:r>
          </a:p>
          <a:p>
            <a:endParaRPr lang="de-DE" dirty="0"/>
          </a:p>
        </p:txBody>
      </p:sp>
    </p:spTree>
    <p:extLst>
      <p:ext uri="{BB962C8B-B14F-4D97-AF65-F5344CB8AC3E}">
        <p14:creationId xmlns:p14="http://schemas.microsoft.com/office/powerpoint/2010/main" val="32487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100" y="136506"/>
            <a:ext cx="7182287" cy="954107"/>
          </a:xfrm>
          <a:prstGeom prst="rect">
            <a:avLst/>
          </a:prstGeom>
          <a:noFill/>
        </p:spPr>
        <p:txBody>
          <a:bodyPr wrap="none" rtlCol="0">
            <a:spAutoFit/>
          </a:bodyPr>
          <a:lstStyle/>
          <a:p>
            <a:r>
              <a:rPr lang="de-DE" sz="2800" dirty="0" smtClean="0"/>
              <a:t>Aber wir müssen nicht auf Fusion warten. </a:t>
            </a:r>
            <a:br>
              <a:rPr lang="de-DE" sz="2800" dirty="0" smtClean="0"/>
            </a:br>
            <a:r>
              <a:rPr lang="de-DE" sz="2800" dirty="0" smtClean="0"/>
              <a:t>Wie wäre es mit Flüssigsalz-</a:t>
            </a:r>
            <a:r>
              <a:rPr lang="de-DE" sz="2800" dirty="0" err="1" smtClean="0"/>
              <a:t>Thoriumreaktoren</a:t>
            </a:r>
            <a:r>
              <a:rPr lang="de-DE" sz="2800" dirty="0" smtClean="0"/>
              <a:t>?</a:t>
            </a:r>
            <a:endParaRPr lang="de-DE" sz="2800" dirty="0"/>
          </a:p>
        </p:txBody>
      </p:sp>
      <p:sp>
        <p:nvSpPr>
          <p:cNvPr id="3" name="Textfeld 2"/>
          <p:cNvSpPr txBox="1"/>
          <p:nvPr/>
        </p:nvSpPr>
        <p:spPr>
          <a:xfrm>
            <a:off x="419100" y="1228725"/>
            <a:ext cx="8538107" cy="1815882"/>
          </a:xfrm>
          <a:prstGeom prst="rect">
            <a:avLst/>
          </a:prstGeom>
          <a:noFill/>
        </p:spPr>
        <p:txBody>
          <a:bodyPr wrap="none" rtlCol="0">
            <a:spAutoFit/>
          </a:bodyPr>
          <a:lstStyle/>
          <a:p>
            <a:r>
              <a:rPr lang="de-DE" sz="2800" b="1" dirty="0" smtClean="0"/>
              <a:t>Vorteile:</a:t>
            </a:r>
          </a:p>
          <a:p>
            <a:r>
              <a:rPr lang="de-DE" sz="2800" dirty="0" smtClean="0"/>
              <a:t>Thorium ist billiger (7% im Erz, statt 0,3% im Uran)</a:t>
            </a:r>
          </a:p>
          <a:p>
            <a:r>
              <a:rPr lang="de-DE" sz="2800" dirty="0" smtClean="0"/>
              <a:t>Der Reaktor kann keine Kernschmelze haben</a:t>
            </a:r>
            <a:r>
              <a:rPr lang="de-DE" sz="2800" dirty="0"/>
              <a:t/>
            </a:r>
            <a:br>
              <a:rPr lang="de-DE" sz="2800" dirty="0"/>
            </a:br>
            <a:r>
              <a:rPr lang="de-DE" sz="2800" dirty="0" smtClean="0"/>
              <a:t>Die Abfallprodukte strahlen  weniger und sind kurzlebiger</a:t>
            </a:r>
          </a:p>
        </p:txBody>
      </p:sp>
      <p:sp>
        <p:nvSpPr>
          <p:cNvPr id="5" name="Textfeld 4"/>
          <p:cNvSpPr txBox="1"/>
          <p:nvPr/>
        </p:nvSpPr>
        <p:spPr>
          <a:xfrm>
            <a:off x="419100" y="3362325"/>
            <a:ext cx="10934700" cy="1384995"/>
          </a:xfrm>
          <a:prstGeom prst="rect">
            <a:avLst/>
          </a:prstGeom>
          <a:noFill/>
        </p:spPr>
        <p:txBody>
          <a:bodyPr wrap="square" rtlCol="0">
            <a:spAutoFit/>
          </a:bodyPr>
          <a:lstStyle/>
          <a:p>
            <a:r>
              <a:rPr lang="de-DE" sz="2800" b="1" dirty="0" smtClean="0"/>
              <a:t>Nachteile:</a:t>
            </a:r>
          </a:p>
          <a:p>
            <a:r>
              <a:rPr lang="de-DE" sz="2800" dirty="0" smtClean="0"/>
              <a:t>Weniger erforscht, weniger damit experimentiert. Sie wollen wissen warum? Ahnen Sie es nicht?</a:t>
            </a:r>
            <a:endParaRPr lang="de-DE" sz="2800" dirty="0"/>
          </a:p>
        </p:txBody>
      </p:sp>
      <p:sp>
        <p:nvSpPr>
          <p:cNvPr id="6" name="Textfeld 5"/>
          <p:cNvSpPr txBox="1"/>
          <p:nvPr/>
        </p:nvSpPr>
        <p:spPr>
          <a:xfrm>
            <a:off x="419100" y="4931689"/>
            <a:ext cx="11658320" cy="1815882"/>
          </a:xfrm>
          <a:prstGeom prst="rect">
            <a:avLst/>
          </a:prstGeom>
          <a:noFill/>
        </p:spPr>
        <p:txBody>
          <a:bodyPr wrap="none" rtlCol="0">
            <a:spAutoFit/>
          </a:bodyPr>
          <a:lstStyle/>
          <a:p>
            <a:r>
              <a:rPr lang="de-DE" sz="2800" dirty="0" smtClean="0"/>
              <a:t>Alle Nationen, die Atomreaktoren bauten wollten ursprünglich nicht</a:t>
            </a:r>
            <a:br>
              <a:rPr lang="de-DE" sz="2800" dirty="0" smtClean="0"/>
            </a:br>
            <a:r>
              <a:rPr lang="de-DE" sz="2800" dirty="0" smtClean="0"/>
              <a:t>Energie erzeugen, sondern Atombomben! (USA, Russland, England, Frankreich, </a:t>
            </a:r>
          </a:p>
          <a:p>
            <a:r>
              <a:rPr lang="de-DE" sz="2800" dirty="0" smtClean="0"/>
              <a:t>China, Pakistan, Israel, Iran, Nordkorea,….). So verschwand das militärische </a:t>
            </a:r>
            <a:br>
              <a:rPr lang="de-DE" sz="2800" dirty="0" smtClean="0"/>
            </a:br>
            <a:r>
              <a:rPr lang="de-DE" sz="2800" dirty="0" smtClean="0"/>
              <a:t>Budget in Uranreaktoren, nicht in </a:t>
            </a:r>
            <a:r>
              <a:rPr lang="de-DE" sz="2800" dirty="0" err="1" smtClean="0"/>
              <a:t>Thoriumreaktoren</a:t>
            </a:r>
            <a:r>
              <a:rPr lang="de-DE" sz="2800" dirty="0" smtClean="0"/>
              <a:t>!!!</a:t>
            </a:r>
            <a:endParaRPr lang="de-DE" sz="2800" dirty="0"/>
          </a:p>
        </p:txBody>
      </p:sp>
    </p:spTree>
    <p:extLst>
      <p:ext uri="{BB962C8B-B14F-4D97-AF65-F5344CB8AC3E}">
        <p14:creationId xmlns:p14="http://schemas.microsoft.com/office/powerpoint/2010/main" val="20528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14400" y="1181100"/>
            <a:ext cx="8562409" cy="1569660"/>
          </a:xfrm>
          <a:prstGeom prst="rect">
            <a:avLst/>
          </a:prstGeom>
          <a:noFill/>
        </p:spPr>
        <p:txBody>
          <a:bodyPr wrap="none" rtlCol="0">
            <a:spAutoFit/>
          </a:bodyPr>
          <a:lstStyle/>
          <a:p>
            <a:r>
              <a:rPr lang="de-DE" sz="3200" dirty="0" smtClean="0"/>
              <a:t>Auf jeden Fall: </a:t>
            </a:r>
          </a:p>
          <a:p>
            <a:endParaRPr lang="de-DE" sz="3200" dirty="0"/>
          </a:p>
          <a:p>
            <a:r>
              <a:rPr lang="de-DE" sz="3200" dirty="0" smtClean="0"/>
              <a:t>Alle die sagen „Atomenergie kann man vergessen“</a:t>
            </a:r>
          </a:p>
        </p:txBody>
      </p:sp>
      <p:sp>
        <p:nvSpPr>
          <p:cNvPr id="8" name="Textfeld 7"/>
          <p:cNvSpPr txBox="1"/>
          <p:nvPr/>
        </p:nvSpPr>
        <p:spPr>
          <a:xfrm>
            <a:off x="819150" y="3448050"/>
            <a:ext cx="11102206" cy="2339102"/>
          </a:xfrm>
          <a:prstGeom prst="rect">
            <a:avLst/>
          </a:prstGeom>
          <a:noFill/>
        </p:spPr>
        <p:txBody>
          <a:bodyPr wrap="none" rtlCol="0">
            <a:spAutoFit/>
          </a:bodyPr>
          <a:lstStyle/>
          <a:p>
            <a:r>
              <a:rPr lang="de-DE" sz="3200" dirty="0" smtClean="0"/>
              <a:t>… haben vor allem auf ihr Hirn vergessen:</a:t>
            </a:r>
          </a:p>
          <a:p>
            <a:endParaRPr lang="de-DE" sz="3200" dirty="0"/>
          </a:p>
          <a:p>
            <a:r>
              <a:rPr lang="de-DE" sz="3200" dirty="0" smtClean="0"/>
              <a:t>Haben </a:t>
            </a:r>
            <a:r>
              <a:rPr lang="de-DE" sz="3200" dirty="0"/>
              <a:t>nie nachgedacht, dass in </a:t>
            </a:r>
            <a:r>
              <a:rPr lang="de-DE" sz="3200" dirty="0" smtClean="0"/>
              <a:t>Wahrheit unser Leben direkt </a:t>
            </a:r>
            <a:r>
              <a:rPr lang="de-DE" sz="3200" dirty="0"/>
              <a:t>von </a:t>
            </a:r>
            <a:r>
              <a:rPr lang="de-DE" sz="3200" dirty="0" smtClean="0"/>
              <a:t/>
            </a:r>
            <a:br>
              <a:rPr lang="de-DE" sz="3200" dirty="0" smtClean="0"/>
            </a:br>
            <a:r>
              <a:rPr lang="de-DE" sz="3200" dirty="0" smtClean="0"/>
              <a:t>der  Sonne</a:t>
            </a:r>
            <a:r>
              <a:rPr lang="de-DE" sz="3200" dirty="0"/>
              <a:t>, der größten </a:t>
            </a:r>
            <a:r>
              <a:rPr lang="de-DE" sz="3200" dirty="0" smtClean="0"/>
              <a:t>aber atomaren Energiequelle </a:t>
            </a:r>
            <a:r>
              <a:rPr lang="de-DE" sz="3200" dirty="0"/>
              <a:t>abhängt</a:t>
            </a:r>
            <a:r>
              <a:rPr lang="de-DE" sz="2800" dirty="0"/>
              <a:t>. </a:t>
            </a:r>
          </a:p>
          <a:p>
            <a:endParaRPr lang="de-DE" dirty="0"/>
          </a:p>
        </p:txBody>
      </p:sp>
    </p:spTree>
    <p:extLst>
      <p:ext uri="{BB962C8B-B14F-4D97-AF65-F5344CB8AC3E}">
        <p14:creationId xmlns:p14="http://schemas.microsoft.com/office/powerpoint/2010/main" val="317658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66700" y="662315"/>
            <a:ext cx="10010882" cy="584775"/>
          </a:xfrm>
          <a:prstGeom prst="rect">
            <a:avLst/>
          </a:prstGeom>
          <a:noFill/>
        </p:spPr>
        <p:txBody>
          <a:bodyPr wrap="none" rtlCol="0">
            <a:spAutoFit/>
          </a:bodyPr>
          <a:lstStyle/>
          <a:p>
            <a:r>
              <a:rPr lang="de-DE" sz="3200" dirty="0" smtClean="0"/>
              <a:t>Eines meiner Lieblingsthemen: Ist CO2  Freund oder Feind?</a:t>
            </a:r>
            <a:endParaRPr lang="de-DE" sz="3200" dirty="0"/>
          </a:p>
        </p:txBody>
      </p:sp>
      <p:sp>
        <p:nvSpPr>
          <p:cNvPr id="3" name="Textfeld 2"/>
          <p:cNvSpPr txBox="1"/>
          <p:nvPr/>
        </p:nvSpPr>
        <p:spPr>
          <a:xfrm>
            <a:off x="439359" y="2152650"/>
            <a:ext cx="10241137" cy="3108543"/>
          </a:xfrm>
          <a:prstGeom prst="rect">
            <a:avLst/>
          </a:prstGeom>
          <a:noFill/>
        </p:spPr>
        <p:txBody>
          <a:bodyPr wrap="none" rtlCol="0">
            <a:spAutoFit/>
          </a:bodyPr>
          <a:lstStyle/>
          <a:p>
            <a:r>
              <a:rPr lang="de-DE" sz="2800" dirty="0" smtClean="0"/>
              <a:t>--- Ohne CO2 gäbe es kein Leben</a:t>
            </a:r>
          </a:p>
          <a:p>
            <a:r>
              <a:rPr lang="de-DE" sz="2800" dirty="0" smtClean="0"/>
              <a:t>--- CO2 ist erst bei sehr hohen Konzentrationen giftig</a:t>
            </a:r>
          </a:p>
          <a:p>
            <a:r>
              <a:rPr lang="de-DE" sz="2800" dirty="0" smtClean="0"/>
              <a:t>--- Konzentration zurzeit 0,04 % (400 ppm), steigt zurzeit rasch, </a:t>
            </a:r>
            <a:br>
              <a:rPr lang="de-DE" sz="2800" dirty="0" smtClean="0"/>
            </a:br>
            <a:r>
              <a:rPr lang="de-DE" sz="2800" dirty="0" smtClean="0"/>
              <a:t>     war aber auch schon 20x höher </a:t>
            </a:r>
          </a:p>
          <a:p>
            <a:r>
              <a:rPr lang="de-DE" sz="2800" dirty="0" smtClean="0"/>
              <a:t>--- Beschleunigt  pflanzliches </a:t>
            </a:r>
            <a:r>
              <a:rPr lang="de-DE" sz="2800" dirty="0"/>
              <a:t>Wachstum</a:t>
            </a:r>
            <a:br>
              <a:rPr lang="de-DE" sz="2800" dirty="0"/>
            </a:br>
            <a:r>
              <a:rPr lang="de-DE" sz="2800" dirty="0">
                <a:solidFill>
                  <a:srgbClr val="C00000"/>
                </a:solidFill>
              </a:rPr>
              <a:t>--- Konzentration </a:t>
            </a:r>
            <a:r>
              <a:rPr lang="de-DE" sz="2800" dirty="0" smtClean="0">
                <a:solidFill>
                  <a:srgbClr val="C00000"/>
                </a:solidFill>
              </a:rPr>
              <a:t>von CO2 in </a:t>
            </a:r>
            <a:r>
              <a:rPr lang="de-DE" sz="2800" dirty="0">
                <a:solidFill>
                  <a:srgbClr val="C00000"/>
                </a:solidFill>
              </a:rPr>
              <a:t>Luft durch Filterung  </a:t>
            </a:r>
            <a:r>
              <a:rPr lang="de-DE" sz="2800" dirty="0" smtClean="0">
                <a:solidFill>
                  <a:srgbClr val="C00000"/>
                </a:solidFill>
              </a:rPr>
              <a:t>prinzipiell steuerbar</a:t>
            </a:r>
            <a:endParaRPr lang="de-DE" sz="2800" dirty="0">
              <a:solidFill>
                <a:srgbClr val="C00000"/>
              </a:solidFill>
            </a:endParaRPr>
          </a:p>
          <a:p>
            <a:endParaRPr lang="de-DE" sz="2800" dirty="0" smtClean="0"/>
          </a:p>
        </p:txBody>
      </p:sp>
      <p:sp>
        <p:nvSpPr>
          <p:cNvPr id="4" name="Textfeld 3"/>
          <p:cNvSpPr txBox="1"/>
          <p:nvPr/>
        </p:nvSpPr>
        <p:spPr>
          <a:xfrm>
            <a:off x="3981450" y="1550357"/>
            <a:ext cx="2526589" cy="523220"/>
          </a:xfrm>
          <a:prstGeom prst="rect">
            <a:avLst/>
          </a:prstGeom>
          <a:noFill/>
        </p:spPr>
        <p:txBody>
          <a:bodyPr wrap="none" rtlCol="0">
            <a:spAutoFit/>
          </a:bodyPr>
          <a:lstStyle/>
          <a:p>
            <a:r>
              <a:rPr lang="de-DE" sz="2800" dirty="0" smtClean="0"/>
              <a:t>Für CO2 spricht:</a:t>
            </a:r>
            <a:endParaRPr lang="de-DE" sz="2800" dirty="0"/>
          </a:p>
        </p:txBody>
      </p:sp>
      <p:sp>
        <p:nvSpPr>
          <p:cNvPr id="5" name="Textfeld 4"/>
          <p:cNvSpPr txBox="1"/>
          <p:nvPr/>
        </p:nvSpPr>
        <p:spPr>
          <a:xfrm>
            <a:off x="439359" y="5473005"/>
            <a:ext cx="11728135" cy="1384995"/>
          </a:xfrm>
          <a:prstGeom prst="rect">
            <a:avLst/>
          </a:prstGeom>
          <a:noFill/>
        </p:spPr>
        <p:txBody>
          <a:bodyPr wrap="square" rtlCol="0">
            <a:spAutoFit/>
          </a:bodyPr>
          <a:lstStyle/>
          <a:p>
            <a:r>
              <a:rPr lang="de-DE" sz="2800" dirty="0" smtClean="0"/>
              <a:t>---</a:t>
            </a:r>
            <a:r>
              <a:rPr lang="de-DE" sz="2800" dirty="0" smtClean="0">
                <a:solidFill>
                  <a:srgbClr val="C00000"/>
                </a:solidFill>
              </a:rPr>
              <a:t> </a:t>
            </a:r>
            <a:r>
              <a:rPr lang="de-DE" sz="2800" dirty="0" smtClean="0"/>
              <a:t>Mit Energieeinsatz wird CO2 ein sehr flexibler Rohstoff: Darauf komme ich noch zurück.  Engpass leider: </a:t>
            </a:r>
            <a:r>
              <a:rPr lang="de-DE" sz="2800" dirty="0" smtClean="0">
                <a:solidFill>
                  <a:srgbClr val="C00000"/>
                </a:solidFill>
              </a:rPr>
              <a:t>Saubere </a:t>
            </a:r>
            <a:r>
              <a:rPr lang="de-DE" sz="2800" dirty="0">
                <a:solidFill>
                  <a:srgbClr val="C00000"/>
                </a:solidFill>
              </a:rPr>
              <a:t>Energie! </a:t>
            </a:r>
            <a:br>
              <a:rPr lang="de-DE" sz="2800" dirty="0">
                <a:solidFill>
                  <a:srgbClr val="C00000"/>
                </a:solidFill>
              </a:rPr>
            </a:br>
            <a:endParaRPr lang="de-DE" sz="2800" dirty="0"/>
          </a:p>
        </p:txBody>
      </p:sp>
    </p:spTree>
    <p:extLst>
      <p:ext uri="{BB962C8B-B14F-4D97-AF65-F5344CB8AC3E}">
        <p14:creationId xmlns:p14="http://schemas.microsoft.com/office/powerpoint/2010/main" val="24662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14400" y="857250"/>
            <a:ext cx="9136347" cy="954107"/>
          </a:xfrm>
          <a:prstGeom prst="rect">
            <a:avLst/>
          </a:prstGeom>
          <a:noFill/>
        </p:spPr>
        <p:txBody>
          <a:bodyPr wrap="none" rtlCol="0">
            <a:spAutoFit/>
          </a:bodyPr>
          <a:lstStyle/>
          <a:p>
            <a:r>
              <a:rPr lang="de-DE" sz="2800" dirty="0" smtClean="0"/>
              <a:t>Neues Thema: Gegenwärtiges Schlagwort: </a:t>
            </a:r>
            <a:r>
              <a:rPr lang="de-DE" sz="2800" b="1" dirty="0" smtClean="0"/>
              <a:t>Big Data Analysis</a:t>
            </a:r>
            <a:r>
              <a:rPr lang="de-DE" sz="2800" dirty="0" smtClean="0"/>
              <a:t>.</a:t>
            </a:r>
          </a:p>
          <a:p>
            <a:r>
              <a:rPr lang="de-DE" sz="2800" dirty="0" smtClean="0"/>
              <a:t>Idee: Man erkennt damit wichtige Zusammenhänge</a:t>
            </a:r>
            <a:endParaRPr lang="de-DE" sz="2800" dirty="0"/>
          </a:p>
        </p:txBody>
      </p:sp>
      <p:sp>
        <p:nvSpPr>
          <p:cNvPr id="3" name="Textfeld 2"/>
          <p:cNvSpPr txBox="1"/>
          <p:nvPr/>
        </p:nvSpPr>
        <p:spPr>
          <a:xfrm>
            <a:off x="914400" y="2143125"/>
            <a:ext cx="9176423" cy="523220"/>
          </a:xfrm>
          <a:prstGeom prst="rect">
            <a:avLst/>
          </a:prstGeom>
          <a:noFill/>
        </p:spPr>
        <p:txBody>
          <a:bodyPr wrap="none" rtlCol="0">
            <a:spAutoFit/>
          </a:bodyPr>
          <a:lstStyle/>
          <a:p>
            <a:r>
              <a:rPr lang="de-DE" sz="2800" dirty="0" smtClean="0"/>
              <a:t>Große Gefahr: Die Zusammenhänge müssen nicht kausal sein.</a:t>
            </a:r>
            <a:endParaRPr lang="de-DE" sz="2800" dirty="0"/>
          </a:p>
        </p:txBody>
      </p:sp>
      <p:sp>
        <p:nvSpPr>
          <p:cNvPr id="4" name="Textfeld 3"/>
          <p:cNvSpPr txBox="1"/>
          <p:nvPr/>
        </p:nvSpPr>
        <p:spPr>
          <a:xfrm>
            <a:off x="914400" y="2998113"/>
            <a:ext cx="10741530" cy="2616101"/>
          </a:xfrm>
          <a:prstGeom prst="rect">
            <a:avLst/>
          </a:prstGeom>
          <a:noFill/>
        </p:spPr>
        <p:txBody>
          <a:bodyPr wrap="none" rtlCol="0">
            <a:spAutoFit/>
          </a:bodyPr>
          <a:lstStyle/>
          <a:p>
            <a:r>
              <a:rPr lang="de-DE" sz="2800" b="1" dirty="0" smtClean="0"/>
              <a:t>Witziges Beispiel, das ich gerne verwende:</a:t>
            </a:r>
          </a:p>
          <a:p>
            <a:r>
              <a:rPr lang="de-DE" sz="2800" dirty="0" smtClean="0"/>
              <a:t>Pro Kopf der Bevölkerung gibt es im B mehr Störche als sonst in Ö</a:t>
            </a:r>
          </a:p>
          <a:p>
            <a:r>
              <a:rPr lang="de-DE" sz="2800" dirty="0"/>
              <a:t>Pro Kopf der Bevölkerung gibt es im </a:t>
            </a:r>
            <a:r>
              <a:rPr lang="de-DE" sz="2800" dirty="0" smtClean="0"/>
              <a:t>B mehr Babys </a:t>
            </a:r>
            <a:r>
              <a:rPr lang="de-DE" sz="2800" dirty="0"/>
              <a:t>als sonst in Ö</a:t>
            </a:r>
          </a:p>
          <a:p>
            <a:endParaRPr lang="de-DE" sz="2400" dirty="0" smtClean="0"/>
          </a:p>
          <a:p>
            <a:r>
              <a:rPr lang="de-DE" sz="2800" dirty="0" smtClean="0"/>
              <a:t>Trotzdem wird in dem Fall wohl niemand die Störche für die mehr Babys </a:t>
            </a:r>
            <a:br>
              <a:rPr lang="de-DE" sz="2800" dirty="0" smtClean="0"/>
            </a:br>
            <a:r>
              <a:rPr lang="de-DE" sz="2800" dirty="0" smtClean="0"/>
              <a:t>verantwortlich machen. Nur gibt es eben Fälle die viel subtiler sind. </a:t>
            </a:r>
            <a:endParaRPr lang="de-DE" sz="2800" dirty="0"/>
          </a:p>
        </p:txBody>
      </p:sp>
    </p:spTree>
    <p:extLst>
      <p:ext uri="{BB962C8B-B14F-4D97-AF65-F5344CB8AC3E}">
        <p14:creationId xmlns:p14="http://schemas.microsoft.com/office/powerpoint/2010/main" val="2228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57200" y="190500"/>
            <a:ext cx="11440311" cy="1384995"/>
          </a:xfrm>
          <a:prstGeom prst="rect">
            <a:avLst/>
          </a:prstGeom>
          <a:noFill/>
        </p:spPr>
        <p:txBody>
          <a:bodyPr wrap="none" rtlCol="0">
            <a:spAutoFit/>
          </a:bodyPr>
          <a:lstStyle/>
          <a:p>
            <a:r>
              <a:rPr lang="de-DE" sz="2800" b="1" dirty="0" smtClean="0"/>
              <a:t>Statistisch nachweisbar:</a:t>
            </a:r>
          </a:p>
          <a:p>
            <a:r>
              <a:rPr lang="de-DE" sz="2800" dirty="0" smtClean="0"/>
              <a:t>Es gibt (zum Glück) noch große saubere Gebiet in den  Ozeanen.</a:t>
            </a:r>
          </a:p>
          <a:p>
            <a:r>
              <a:rPr lang="de-DE" sz="2800" dirty="0" smtClean="0"/>
              <a:t>Es sind die sauberen Gebiete, wo besonders viele Piratenüberfälle stattfinden.</a:t>
            </a:r>
            <a:endParaRPr lang="de-DE" sz="2800" dirty="0"/>
          </a:p>
        </p:txBody>
      </p:sp>
      <p:sp>
        <p:nvSpPr>
          <p:cNvPr id="3" name="Textfeld 2"/>
          <p:cNvSpPr txBox="1"/>
          <p:nvPr/>
        </p:nvSpPr>
        <p:spPr>
          <a:xfrm>
            <a:off x="457200" y="1581150"/>
            <a:ext cx="10051791" cy="523220"/>
          </a:xfrm>
          <a:prstGeom prst="rect">
            <a:avLst/>
          </a:prstGeom>
          <a:noFill/>
        </p:spPr>
        <p:txBody>
          <a:bodyPr wrap="none" rtlCol="0">
            <a:spAutoFit/>
          </a:bodyPr>
          <a:lstStyle/>
          <a:p>
            <a:r>
              <a:rPr lang="de-DE" sz="2800" dirty="0" smtClean="0"/>
              <a:t>Gilt also: „saubere Gebiete im Meer“ führen zu mehr Piraterie???</a:t>
            </a:r>
            <a:endParaRPr lang="de-DE" sz="2800" dirty="0"/>
          </a:p>
        </p:txBody>
      </p:sp>
      <p:sp>
        <p:nvSpPr>
          <p:cNvPr id="5" name="Textfeld 4"/>
          <p:cNvSpPr txBox="1"/>
          <p:nvPr/>
        </p:nvSpPr>
        <p:spPr>
          <a:xfrm>
            <a:off x="457200" y="2512337"/>
            <a:ext cx="10706392" cy="1384995"/>
          </a:xfrm>
          <a:prstGeom prst="rect">
            <a:avLst/>
          </a:prstGeom>
          <a:noFill/>
        </p:spPr>
        <p:txBody>
          <a:bodyPr wrap="none" rtlCol="0">
            <a:spAutoFit/>
          </a:bodyPr>
          <a:lstStyle/>
          <a:p>
            <a:r>
              <a:rPr lang="de-DE" sz="2800" b="1" dirty="0" smtClean="0"/>
              <a:t>Nein:</a:t>
            </a:r>
          </a:p>
          <a:p>
            <a:r>
              <a:rPr lang="de-DE" sz="2800" dirty="0" smtClean="0"/>
              <a:t>Es gibt einsame Stellen in den Ozeanen, die von großen Schmutzquellen </a:t>
            </a:r>
          </a:p>
          <a:p>
            <a:r>
              <a:rPr lang="de-DE" sz="2800" dirty="0" smtClean="0"/>
              <a:t>(Städten, Containerschiffrouten) weit entfernt sind . </a:t>
            </a:r>
          </a:p>
        </p:txBody>
      </p:sp>
      <p:sp>
        <p:nvSpPr>
          <p:cNvPr id="6" name="Textfeld 5"/>
          <p:cNvSpPr txBox="1"/>
          <p:nvPr/>
        </p:nvSpPr>
        <p:spPr>
          <a:xfrm>
            <a:off x="457200" y="4305299"/>
            <a:ext cx="11506200" cy="1815882"/>
          </a:xfrm>
          <a:prstGeom prst="rect">
            <a:avLst/>
          </a:prstGeom>
          <a:noFill/>
        </p:spPr>
        <p:txBody>
          <a:bodyPr wrap="square" rtlCol="0">
            <a:spAutoFit/>
          </a:bodyPr>
          <a:lstStyle/>
          <a:p>
            <a:r>
              <a:rPr lang="de-DE" sz="2800" b="1" dirty="0" smtClean="0"/>
              <a:t>Daher:</a:t>
            </a:r>
            <a:r>
              <a:rPr lang="de-DE" sz="2800" dirty="0" smtClean="0"/>
              <a:t>  Diese einsame Stellen haben saubere Umgebung, diese Einsamkeit lässt Piraten ungestört arbeiten, das ist der „kausale Zusammenhang“, der oft nicht so leicht zu erkennen ist wie hier,  und dadurch schon Fehlentscheidungen getroffen wurden. </a:t>
            </a:r>
            <a:endParaRPr lang="de-DE" sz="2800" dirty="0"/>
          </a:p>
        </p:txBody>
      </p:sp>
    </p:spTree>
    <p:extLst>
      <p:ext uri="{BB962C8B-B14F-4D97-AF65-F5344CB8AC3E}">
        <p14:creationId xmlns:p14="http://schemas.microsoft.com/office/powerpoint/2010/main" val="30903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0500" y="352425"/>
            <a:ext cx="11651203" cy="954107"/>
          </a:xfrm>
          <a:prstGeom prst="rect">
            <a:avLst/>
          </a:prstGeom>
          <a:noFill/>
        </p:spPr>
        <p:txBody>
          <a:bodyPr wrap="none" rtlCol="0">
            <a:spAutoFit/>
          </a:bodyPr>
          <a:lstStyle/>
          <a:p>
            <a:r>
              <a:rPr lang="de-DE" sz="2800" dirty="0" smtClean="0"/>
              <a:t>Ähnlicher Fall, der viel zu wenig beachtet wird.  Autoverkehr und  </a:t>
            </a:r>
            <a:br>
              <a:rPr lang="de-DE" sz="2800" dirty="0" smtClean="0"/>
            </a:br>
            <a:r>
              <a:rPr lang="de-DE" sz="2800" dirty="0" smtClean="0"/>
              <a:t>Energieerzeugung produzieren  CO2. Wir erleben globalen Temperaturzuwachs</a:t>
            </a:r>
            <a:endParaRPr lang="de-DE" sz="2800" dirty="0"/>
          </a:p>
        </p:txBody>
      </p:sp>
      <p:sp>
        <p:nvSpPr>
          <p:cNvPr id="3" name="Textfeld 2"/>
          <p:cNvSpPr txBox="1"/>
          <p:nvPr/>
        </p:nvSpPr>
        <p:spPr>
          <a:xfrm>
            <a:off x="190500" y="1707355"/>
            <a:ext cx="12215524" cy="523220"/>
          </a:xfrm>
          <a:prstGeom prst="rect">
            <a:avLst/>
          </a:prstGeom>
          <a:noFill/>
        </p:spPr>
        <p:txBody>
          <a:bodyPr wrap="none" rtlCol="0">
            <a:spAutoFit/>
          </a:bodyPr>
          <a:lstStyle/>
          <a:p>
            <a:r>
              <a:rPr lang="de-DE" sz="2800" dirty="0" smtClean="0"/>
              <a:t>Also üblicher Schluss:  Autoverkehr ist für Temperaturanstieg (mit)verantwortlich.</a:t>
            </a:r>
            <a:endParaRPr lang="de-DE" sz="2800" dirty="0"/>
          </a:p>
        </p:txBody>
      </p:sp>
      <p:sp>
        <p:nvSpPr>
          <p:cNvPr id="4" name="Textfeld 3"/>
          <p:cNvSpPr txBox="1"/>
          <p:nvPr/>
        </p:nvSpPr>
        <p:spPr>
          <a:xfrm>
            <a:off x="190500" y="2390536"/>
            <a:ext cx="11839575" cy="1384995"/>
          </a:xfrm>
          <a:prstGeom prst="rect">
            <a:avLst/>
          </a:prstGeom>
          <a:noFill/>
        </p:spPr>
        <p:txBody>
          <a:bodyPr wrap="square" rtlCol="0">
            <a:spAutoFit/>
          </a:bodyPr>
          <a:lstStyle/>
          <a:p>
            <a:r>
              <a:rPr lang="de-DE" sz="2800" dirty="0" smtClean="0"/>
              <a:t>Es gilt aber leider:</a:t>
            </a:r>
            <a:endParaRPr lang="de-DE" sz="2800" dirty="0"/>
          </a:p>
          <a:p>
            <a:r>
              <a:rPr lang="de-DE" sz="2800" dirty="0" smtClean="0"/>
              <a:t>Mehr Menschen und höherer Lebensstandards benötigen mehr Ressourcen. Seit 1950 ist die Erdbevölkerung von 2,5 auf 7,7 Milliarden gestiegen. </a:t>
            </a:r>
            <a:endParaRPr lang="de-DE" sz="2800" dirty="0"/>
          </a:p>
        </p:txBody>
      </p:sp>
      <p:sp>
        <p:nvSpPr>
          <p:cNvPr id="5" name="Textfeld 4"/>
          <p:cNvSpPr txBox="1"/>
          <p:nvPr/>
        </p:nvSpPr>
        <p:spPr>
          <a:xfrm>
            <a:off x="190500" y="3944358"/>
            <a:ext cx="11088164" cy="1384995"/>
          </a:xfrm>
          <a:prstGeom prst="rect">
            <a:avLst/>
          </a:prstGeom>
          <a:noFill/>
        </p:spPr>
        <p:txBody>
          <a:bodyPr wrap="none" rtlCol="0">
            <a:spAutoFit/>
          </a:bodyPr>
          <a:lstStyle/>
          <a:p>
            <a:r>
              <a:rPr lang="de-DE" sz="2800" dirty="0" smtClean="0">
                <a:solidFill>
                  <a:srgbClr val="C00000"/>
                </a:solidFill>
              </a:rPr>
              <a:t>Also gilt in Wahrheit:</a:t>
            </a:r>
          </a:p>
          <a:p>
            <a:r>
              <a:rPr lang="de-DE" sz="2800" dirty="0" smtClean="0">
                <a:solidFill>
                  <a:srgbClr val="C00000"/>
                </a:solidFill>
              </a:rPr>
              <a:t>Bevölkerungswachstum und steigender Lebensstandard tragen massiv zur </a:t>
            </a:r>
          </a:p>
          <a:p>
            <a:r>
              <a:rPr lang="de-DE" sz="2800" dirty="0" smtClean="0">
                <a:solidFill>
                  <a:srgbClr val="C00000"/>
                </a:solidFill>
              </a:rPr>
              <a:t>Umweltbelastung (auch mit CO2) zu.</a:t>
            </a:r>
          </a:p>
        </p:txBody>
      </p:sp>
      <p:sp>
        <p:nvSpPr>
          <p:cNvPr id="6" name="Textfeld 5"/>
          <p:cNvSpPr txBox="1"/>
          <p:nvPr/>
        </p:nvSpPr>
        <p:spPr>
          <a:xfrm>
            <a:off x="258287" y="5592422"/>
            <a:ext cx="3625544" cy="523220"/>
          </a:xfrm>
          <a:prstGeom prst="rect">
            <a:avLst/>
          </a:prstGeom>
          <a:noFill/>
        </p:spPr>
        <p:txBody>
          <a:bodyPr wrap="none" rtlCol="0">
            <a:spAutoFit/>
          </a:bodyPr>
          <a:lstStyle/>
          <a:p>
            <a:r>
              <a:rPr lang="de-DE" sz="2800" dirty="0" smtClean="0">
                <a:hlinkClick r:id="rId3"/>
              </a:rPr>
              <a:t>Bevölkerungswachstum</a:t>
            </a:r>
            <a:endParaRPr lang="de-DE" dirty="0"/>
          </a:p>
        </p:txBody>
      </p:sp>
    </p:spTree>
    <p:extLst>
      <p:ext uri="{BB962C8B-B14F-4D97-AF65-F5344CB8AC3E}">
        <p14:creationId xmlns:p14="http://schemas.microsoft.com/office/powerpoint/2010/main" val="5682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5249" y="95250"/>
            <a:ext cx="11730558" cy="2246769"/>
          </a:xfrm>
          <a:prstGeom prst="rect">
            <a:avLst/>
          </a:prstGeom>
          <a:noFill/>
        </p:spPr>
        <p:txBody>
          <a:bodyPr wrap="square" rtlCol="0">
            <a:spAutoFit/>
          </a:bodyPr>
          <a:lstStyle/>
          <a:p>
            <a:r>
              <a:rPr lang="de-DE" sz="2800" dirty="0" smtClean="0"/>
              <a:t>Damit neues Thema mit offensichtlichen Fragen:</a:t>
            </a:r>
          </a:p>
          <a:p>
            <a:endParaRPr lang="de-DE" sz="2800" dirty="0" smtClean="0"/>
          </a:p>
          <a:p>
            <a:pPr marL="342900" indent="-342900">
              <a:buAutoNum type="arabicParenBoth"/>
            </a:pPr>
            <a:r>
              <a:rPr lang="de-DE" sz="2800" dirty="0" smtClean="0"/>
              <a:t> Warum redet man wenig über die Gefahr der Bevölkerungsexplosion?</a:t>
            </a:r>
          </a:p>
          <a:p>
            <a:pPr marL="342900" indent="-342900">
              <a:buAutoNum type="arabicParenBoth"/>
            </a:pPr>
            <a:r>
              <a:rPr lang="de-DE" sz="2800" dirty="0"/>
              <a:t> </a:t>
            </a:r>
            <a:r>
              <a:rPr lang="de-DE" sz="2800" dirty="0" smtClean="0"/>
              <a:t>Dass diese eine größere Flüchtlingswelle bescheren wird als es gab?</a:t>
            </a:r>
          </a:p>
          <a:p>
            <a:pPr marL="342900" indent="-342900">
              <a:buAutoNum type="arabicParenBoth"/>
            </a:pPr>
            <a:r>
              <a:rPr lang="de-DE" sz="2800" dirty="0" smtClean="0"/>
              <a:t> Warum keine Vorschläge um Wachstum zu bremsen oder </a:t>
            </a:r>
            <a:r>
              <a:rPr lang="de-DE" sz="2800" dirty="0" smtClean="0"/>
              <a:t>umzukehren?</a:t>
            </a:r>
            <a:endParaRPr lang="de-DE" sz="2800" dirty="0"/>
          </a:p>
        </p:txBody>
      </p:sp>
      <p:sp>
        <p:nvSpPr>
          <p:cNvPr id="3" name="Textfeld 2"/>
          <p:cNvSpPr txBox="1"/>
          <p:nvPr/>
        </p:nvSpPr>
        <p:spPr>
          <a:xfrm>
            <a:off x="95250" y="2688028"/>
            <a:ext cx="7494167" cy="523220"/>
          </a:xfrm>
          <a:prstGeom prst="rect">
            <a:avLst/>
          </a:prstGeom>
          <a:noFill/>
        </p:spPr>
        <p:txBody>
          <a:bodyPr wrap="none" rtlCol="0">
            <a:spAutoFit/>
          </a:bodyPr>
          <a:lstStyle/>
          <a:p>
            <a:r>
              <a:rPr lang="de-DE" sz="2800" dirty="0" smtClean="0"/>
              <a:t>Einige Zahlen und eine wichtigen neue Erkenntnis:</a:t>
            </a:r>
            <a:endParaRPr lang="de-DE" sz="2800" dirty="0"/>
          </a:p>
        </p:txBody>
      </p:sp>
      <p:sp>
        <p:nvSpPr>
          <p:cNvPr id="4" name="Textfeld 3"/>
          <p:cNvSpPr txBox="1"/>
          <p:nvPr/>
        </p:nvSpPr>
        <p:spPr>
          <a:xfrm>
            <a:off x="95249" y="3200876"/>
            <a:ext cx="3857625" cy="2677656"/>
          </a:xfrm>
          <a:prstGeom prst="rect">
            <a:avLst/>
          </a:prstGeom>
          <a:noFill/>
        </p:spPr>
        <p:txBody>
          <a:bodyPr wrap="square" rtlCol="0">
            <a:spAutoFit/>
          </a:bodyPr>
          <a:lstStyle/>
          <a:p>
            <a:r>
              <a:rPr lang="de-AT" sz="2800" dirty="0" smtClean="0"/>
              <a:t>Weltbevölkerung </a:t>
            </a:r>
            <a:endParaRPr lang="de-AT" sz="2800" dirty="0"/>
          </a:p>
          <a:p>
            <a:r>
              <a:rPr lang="de-AT" sz="2800" dirty="0"/>
              <a:t>1900 </a:t>
            </a:r>
            <a:r>
              <a:rPr lang="de-AT" sz="2800" dirty="0" smtClean="0"/>
              <a:t>    ---  </a:t>
            </a:r>
            <a:r>
              <a:rPr lang="de-AT" sz="2800" dirty="0"/>
              <a:t>1    </a:t>
            </a:r>
            <a:r>
              <a:rPr lang="de-AT" sz="2800" dirty="0" smtClean="0"/>
              <a:t>Milliarde                    </a:t>
            </a:r>
            <a:br>
              <a:rPr lang="de-AT" sz="2800" dirty="0" smtClean="0"/>
            </a:br>
            <a:r>
              <a:rPr lang="de-AT" sz="2800" dirty="0" smtClean="0"/>
              <a:t>1950    --- 2,5  Milliarden </a:t>
            </a:r>
          </a:p>
          <a:p>
            <a:r>
              <a:rPr lang="de-AT" sz="2800" dirty="0" smtClean="0"/>
              <a:t>Heute  </a:t>
            </a:r>
            <a:r>
              <a:rPr lang="de-AT" sz="2800" dirty="0"/>
              <a:t>--- </a:t>
            </a:r>
            <a:r>
              <a:rPr lang="de-AT" sz="2800" dirty="0" smtClean="0"/>
              <a:t>7.7  Milliarden</a:t>
            </a:r>
            <a:endParaRPr lang="de-AT" sz="2800" dirty="0"/>
          </a:p>
          <a:p>
            <a:r>
              <a:rPr lang="de-AT" sz="2800" dirty="0"/>
              <a:t>2050 </a:t>
            </a:r>
            <a:r>
              <a:rPr lang="de-AT" sz="2800" dirty="0" smtClean="0"/>
              <a:t>   --- 10.2 Milliarden               </a:t>
            </a:r>
            <a:br>
              <a:rPr lang="de-AT" sz="2800" dirty="0" smtClean="0"/>
            </a:br>
            <a:r>
              <a:rPr lang="de-AT" sz="2800" dirty="0" smtClean="0"/>
              <a:t>2100     --- 12  Milliarden </a:t>
            </a:r>
            <a:endParaRPr lang="de-DE" sz="2800" dirty="0"/>
          </a:p>
        </p:txBody>
      </p:sp>
      <p:sp>
        <p:nvSpPr>
          <p:cNvPr id="6" name="Textfeld 5"/>
          <p:cNvSpPr txBox="1"/>
          <p:nvPr/>
        </p:nvSpPr>
        <p:spPr>
          <a:xfrm>
            <a:off x="4124325" y="3221620"/>
            <a:ext cx="8389925" cy="2677656"/>
          </a:xfrm>
          <a:prstGeom prst="rect">
            <a:avLst/>
          </a:prstGeom>
          <a:noFill/>
        </p:spPr>
        <p:txBody>
          <a:bodyPr wrap="none" rtlCol="0">
            <a:spAutoFit/>
          </a:bodyPr>
          <a:lstStyle/>
          <a:p>
            <a:r>
              <a:rPr lang="de-DE" sz="2800" dirty="0" smtClean="0">
                <a:solidFill>
                  <a:srgbClr val="C00000"/>
                </a:solidFill>
              </a:rPr>
              <a:t>Neu:</a:t>
            </a:r>
          </a:p>
          <a:p>
            <a:r>
              <a:rPr lang="de-DE" sz="2800" dirty="0" smtClean="0">
                <a:solidFill>
                  <a:srgbClr val="C00000"/>
                </a:solidFill>
              </a:rPr>
              <a:t>Zuwachs pro Jahr 1,1%  (2019) und allmählich sinkend</a:t>
            </a:r>
          </a:p>
          <a:p>
            <a:r>
              <a:rPr lang="de-DE" sz="2800" dirty="0" smtClean="0">
                <a:solidFill>
                  <a:srgbClr val="C00000"/>
                </a:solidFill>
              </a:rPr>
              <a:t>Aber: Absolute Zahlen bleiben bei 82 Million pro Jahr</a:t>
            </a:r>
          </a:p>
          <a:p>
            <a:r>
              <a:rPr lang="de-DE" sz="2800" dirty="0" smtClean="0">
                <a:solidFill>
                  <a:srgbClr val="C00000"/>
                </a:solidFill>
              </a:rPr>
              <a:t>(d.h. 2050 nach 30 Jahren gibt es 30 x 82 Million mehr</a:t>
            </a:r>
          </a:p>
          <a:p>
            <a:r>
              <a:rPr lang="de-DE" sz="2800" dirty="0" smtClean="0">
                <a:solidFill>
                  <a:srgbClr val="C00000"/>
                </a:solidFill>
              </a:rPr>
              <a:t>Menschen, dass sind die 10.2 Milliarden, obwohl </a:t>
            </a:r>
          </a:p>
          <a:p>
            <a:r>
              <a:rPr lang="de-DE" sz="2800" dirty="0" smtClean="0">
                <a:solidFill>
                  <a:srgbClr val="C00000"/>
                </a:solidFill>
              </a:rPr>
              <a:t>Wachstum  auf 0.8% gesunken ist)</a:t>
            </a:r>
            <a:endParaRPr lang="de-DE" sz="2800" dirty="0">
              <a:solidFill>
                <a:srgbClr val="C00000"/>
              </a:solidFill>
            </a:endParaRPr>
          </a:p>
        </p:txBody>
      </p:sp>
      <p:sp>
        <p:nvSpPr>
          <p:cNvPr id="7" name="Textfeld 6"/>
          <p:cNvSpPr txBox="1"/>
          <p:nvPr/>
        </p:nvSpPr>
        <p:spPr>
          <a:xfrm>
            <a:off x="209550" y="6034858"/>
            <a:ext cx="11616257" cy="584775"/>
          </a:xfrm>
          <a:prstGeom prst="rect">
            <a:avLst/>
          </a:prstGeom>
          <a:noFill/>
        </p:spPr>
        <p:txBody>
          <a:bodyPr wrap="none" rtlCol="0">
            <a:spAutoFit/>
          </a:bodyPr>
          <a:lstStyle/>
          <a:p>
            <a:r>
              <a:rPr lang="de-DE" sz="3200" b="1" dirty="0" smtClean="0"/>
              <a:t>  Besonders kritisch: Lebensstandard steigt jährlich um 3% pro Jahr!</a:t>
            </a:r>
            <a:endParaRPr lang="de-DE" sz="3200" b="1" dirty="0"/>
          </a:p>
        </p:txBody>
      </p:sp>
    </p:spTree>
    <p:extLst>
      <p:ext uri="{BB962C8B-B14F-4D97-AF65-F5344CB8AC3E}">
        <p14:creationId xmlns:p14="http://schemas.microsoft.com/office/powerpoint/2010/main" val="5791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7580" y="676275"/>
            <a:ext cx="10290189" cy="954107"/>
          </a:xfrm>
          <a:prstGeom prst="rect">
            <a:avLst/>
          </a:prstGeom>
          <a:noFill/>
        </p:spPr>
        <p:txBody>
          <a:bodyPr wrap="none" rtlCol="0">
            <a:spAutoFit/>
          </a:bodyPr>
          <a:lstStyle/>
          <a:p>
            <a:r>
              <a:rPr lang="de-DE" sz="2800" dirty="0" smtClean="0"/>
              <a:t>Ansatz 1:   Die reicheren Staaten der Erde verdreifachen die Summen </a:t>
            </a:r>
          </a:p>
          <a:p>
            <a:r>
              <a:rPr lang="de-DE" sz="2800" dirty="0" smtClean="0"/>
              <a:t>für Entwicklungshilfe.  ABER:</a:t>
            </a:r>
            <a:endParaRPr lang="de-DE" sz="2800" dirty="0"/>
          </a:p>
        </p:txBody>
      </p:sp>
      <p:sp>
        <p:nvSpPr>
          <p:cNvPr id="3" name="Textfeld 2"/>
          <p:cNvSpPr txBox="1"/>
          <p:nvPr/>
        </p:nvSpPr>
        <p:spPr>
          <a:xfrm>
            <a:off x="352425" y="1630382"/>
            <a:ext cx="9897261" cy="2246769"/>
          </a:xfrm>
          <a:prstGeom prst="rect">
            <a:avLst/>
          </a:prstGeom>
          <a:noFill/>
        </p:spPr>
        <p:txBody>
          <a:bodyPr wrap="square" rtlCol="0">
            <a:spAutoFit/>
          </a:bodyPr>
          <a:lstStyle/>
          <a:p>
            <a:r>
              <a:rPr lang="de-DE" sz="2800" dirty="0" smtClean="0"/>
              <a:t>Das Geld wird nicht an irgendwelche (korrupten) Regierungen ausgezahlt, sondern über einen internationalen Fonds nur </a:t>
            </a:r>
          </a:p>
          <a:p>
            <a:r>
              <a:rPr lang="de-DE" sz="2800" dirty="0" smtClean="0"/>
              <a:t>an Menschen/ Familien mit maximal 2 Kindern. Und zwar:</a:t>
            </a:r>
          </a:p>
          <a:p>
            <a:r>
              <a:rPr lang="de-DE" sz="2800" dirty="0" smtClean="0"/>
              <a:t>--- Für medizinische Betreuung </a:t>
            </a:r>
            <a:endParaRPr lang="de-DE" sz="2800" dirty="0"/>
          </a:p>
          <a:p>
            <a:r>
              <a:rPr lang="de-DE" sz="2800" dirty="0" smtClean="0"/>
              <a:t>--- Für eine garantiert Pension ab Alter 65</a:t>
            </a:r>
          </a:p>
        </p:txBody>
      </p:sp>
      <p:sp>
        <p:nvSpPr>
          <p:cNvPr id="4" name="Textfeld 3"/>
          <p:cNvSpPr txBox="1"/>
          <p:nvPr/>
        </p:nvSpPr>
        <p:spPr>
          <a:xfrm>
            <a:off x="352425" y="3877151"/>
            <a:ext cx="11630025" cy="954107"/>
          </a:xfrm>
          <a:prstGeom prst="rect">
            <a:avLst/>
          </a:prstGeom>
          <a:noFill/>
        </p:spPr>
        <p:txBody>
          <a:bodyPr wrap="square" rtlCol="0">
            <a:spAutoFit/>
          </a:bodyPr>
          <a:lstStyle/>
          <a:p>
            <a:r>
              <a:rPr lang="de-DE" sz="2800" dirty="0" smtClean="0">
                <a:solidFill>
                  <a:srgbClr val="C00000"/>
                </a:solidFill>
              </a:rPr>
              <a:t>Die Motivation: „viele Kinder“ als Alters- oder Gesundheitsversorgung in die</a:t>
            </a:r>
          </a:p>
          <a:p>
            <a:r>
              <a:rPr lang="de-DE" sz="2800" dirty="0" smtClean="0">
                <a:solidFill>
                  <a:srgbClr val="C00000"/>
                </a:solidFill>
              </a:rPr>
              <a:t>Welt zu setzen entfällt damit.</a:t>
            </a:r>
          </a:p>
        </p:txBody>
      </p:sp>
      <p:sp>
        <p:nvSpPr>
          <p:cNvPr id="5" name="Textfeld 4"/>
          <p:cNvSpPr txBox="1"/>
          <p:nvPr/>
        </p:nvSpPr>
        <p:spPr>
          <a:xfrm>
            <a:off x="352425" y="5181600"/>
            <a:ext cx="11004423" cy="1815882"/>
          </a:xfrm>
          <a:prstGeom prst="rect">
            <a:avLst/>
          </a:prstGeom>
          <a:noFill/>
        </p:spPr>
        <p:txBody>
          <a:bodyPr wrap="none" rtlCol="0">
            <a:spAutoFit/>
          </a:bodyPr>
          <a:lstStyle/>
          <a:p>
            <a:r>
              <a:rPr lang="de-DE" sz="2800" dirty="0">
                <a:solidFill>
                  <a:srgbClr val="C00000"/>
                </a:solidFill>
              </a:rPr>
              <a:t>Zudem wird Medikament entwickelt, das Frauen / Männer 5 Jahre lang </a:t>
            </a:r>
            <a:r>
              <a:rPr lang="de-DE" sz="2800" dirty="0" smtClean="0">
                <a:solidFill>
                  <a:srgbClr val="C00000"/>
                </a:solidFill>
              </a:rPr>
              <a:t/>
            </a:r>
            <a:br>
              <a:rPr lang="de-DE" sz="2800" dirty="0" smtClean="0">
                <a:solidFill>
                  <a:srgbClr val="C00000"/>
                </a:solidFill>
              </a:rPr>
            </a:br>
            <a:r>
              <a:rPr lang="de-DE" sz="2800" dirty="0" smtClean="0">
                <a:solidFill>
                  <a:srgbClr val="C00000"/>
                </a:solidFill>
              </a:rPr>
              <a:t>unfruchtbar </a:t>
            </a:r>
            <a:r>
              <a:rPr lang="de-DE" sz="2800" dirty="0">
                <a:solidFill>
                  <a:srgbClr val="C00000"/>
                </a:solidFill>
              </a:rPr>
              <a:t>macht: Sie bekommen diese </a:t>
            </a:r>
            <a:r>
              <a:rPr lang="de-DE" sz="2800" dirty="0" smtClean="0">
                <a:solidFill>
                  <a:srgbClr val="C00000"/>
                </a:solidFill>
              </a:rPr>
              <a:t>Langzeit-Anti-Baby </a:t>
            </a:r>
            <a:r>
              <a:rPr lang="de-DE" sz="2800" dirty="0">
                <a:solidFill>
                  <a:srgbClr val="C00000"/>
                </a:solidFill>
              </a:rPr>
              <a:t>Pille nicht nur</a:t>
            </a:r>
          </a:p>
          <a:p>
            <a:r>
              <a:rPr lang="de-DE" sz="2800" dirty="0">
                <a:solidFill>
                  <a:srgbClr val="C00000"/>
                </a:solidFill>
              </a:rPr>
              <a:t>gratis, sie bekommen bei der Einnahme sogar eine Prämie.</a:t>
            </a:r>
          </a:p>
          <a:p>
            <a:endParaRPr lang="de-DE" sz="2800" dirty="0"/>
          </a:p>
        </p:txBody>
      </p:sp>
    </p:spTree>
    <p:extLst>
      <p:ext uri="{BB962C8B-B14F-4D97-AF65-F5344CB8AC3E}">
        <p14:creationId xmlns:p14="http://schemas.microsoft.com/office/powerpoint/2010/main" val="106024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4825" y="628650"/>
            <a:ext cx="11353800" cy="2246769"/>
          </a:xfrm>
          <a:prstGeom prst="rect">
            <a:avLst/>
          </a:prstGeom>
          <a:noFill/>
        </p:spPr>
        <p:txBody>
          <a:bodyPr wrap="square" rtlCol="0">
            <a:spAutoFit/>
          </a:bodyPr>
          <a:lstStyle/>
          <a:p>
            <a:r>
              <a:rPr lang="de-DE" sz="2800" dirty="0" smtClean="0"/>
              <a:t>Ansatz 2 für Hilfe für überbevölkerte </a:t>
            </a:r>
            <a:r>
              <a:rPr lang="de-DE" sz="2800" dirty="0" err="1" smtClean="0"/>
              <a:t>Staten</a:t>
            </a:r>
            <a:r>
              <a:rPr lang="de-DE" sz="2800" dirty="0" smtClean="0"/>
              <a:t> : Mit Geld aus Entwicklungshilfe werden </a:t>
            </a:r>
            <a:r>
              <a:rPr lang="de-DE" sz="2800" dirty="0" err="1" smtClean="0"/>
              <a:t>Desalinierungsanlagen</a:t>
            </a:r>
            <a:r>
              <a:rPr lang="de-DE" sz="2800" dirty="0" smtClean="0"/>
              <a:t> gebaut. </a:t>
            </a:r>
          </a:p>
          <a:p>
            <a:endParaRPr lang="de-DE" sz="2800" dirty="0"/>
          </a:p>
          <a:p>
            <a:r>
              <a:rPr lang="de-DE" sz="2800" dirty="0" smtClean="0"/>
              <a:t>Pro Kopf bekommt jeder Menschen pro Tag 25 l sauberes Wasser.  Kostet anfangs ca. € 5.- /Tag, viel weniger als etwaige Versorgung der Menschen. </a:t>
            </a:r>
            <a:endParaRPr lang="de-DE" sz="2800" dirty="0"/>
          </a:p>
        </p:txBody>
      </p:sp>
      <p:sp>
        <p:nvSpPr>
          <p:cNvPr id="3" name="Textfeld 2"/>
          <p:cNvSpPr txBox="1"/>
          <p:nvPr/>
        </p:nvSpPr>
        <p:spPr>
          <a:xfrm>
            <a:off x="504825" y="3490020"/>
            <a:ext cx="7665304" cy="1384995"/>
          </a:xfrm>
          <a:prstGeom prst="rect">
            <a:avLst/>
          </a:prstGeom>
          <a:noFill/>
        </p:spPr>
        <p:txBody>
          <a:bodyPr wrap="none" rtlCol="0">
            <a:spAutoFit/>
          </a:bodyPr>
          <a:lstStyle/>
          <a:p>
            <a:r>
              <a:rPr lang="de-DE" sz="2800" dirty="0" smtClean="0"/>
              <a:t>Genug zum Waschen und Kochen!</a:t>
            </a:r>
          </a:p>
          <a:p>
            <a:endParaRPr lang="de-DE" sz="2800" dirty="0" smtClean="0"/>
          </a:p>
          <a:p>
            <a:r>
              <a:rPr lang="de-DE" sz="2800" dirty="0" smtClean="0"/>
              <a:t>Abwasser für Zucht von  Gemüse, Trockenmais, etc.</a:t>
            </a:r>
          </a:p>
        </p:txBody>
      </p:sp>
      <p:sp>
        <p:nvSpPr>
          <p:cNvPr id="8" name="Textfeld 7"/>
          <p:cNvSpPr txBox="1"/>
          <p:nvPr/>
        </p:nvSpPr>
        <p:spPr>
          <a:xfrm>
            <a:off x="438150" y="5489616"/>
            <a:ext cx="11593045" cy="954107"/>
          </a:xfrm>
          <a:prstGeom prst="rect">
            <a:avLst/>
          </a:prstGeom>
          <a:noFill/>
        </p:spPr>
        <p:txBody>
          <a:bodyPr wrap="none" rtlCol="0">
            <a:spAutoFit/>
          </a:bodyPr>
          <a:lstStyle/>
          <a:p>
            <a:r>
              <a:rPr lang="de-DE" sz="2800" dirty="0">
                <a:solidFill>
                  <a:srgbClr val="C00000"/>
                </a:solidFill>
              </a:rPr>
              <a:t>In flachen Meeresbecken: </a:t>
            </a:r>
            <a:r>
              <a:rPr lang="de-DE" sz="2800" dirty="0" smtClean="0">
                <a:solidFill>
                  <a:srgbClr val="C00000"/>
                </a:solidFill>
              </a:rPr>
              <a:t>Zucht von Blaualgen, die Meerwasser vertragen und</a:t>
            </a:r>
            <a:br>
              <a:rPr lang="de-DE" sz="2800" dirty="0" smtClean="0">
                <a:solidFill>
                  <a:srgbClr val="C00000"/>
                </a:solidFill>
              </a:rPr>
            </a:br>
            <a:r>
              <a:rPr lang="de-DE" sz="2800" dirty="0" smtClean="0">
                <a:solidFill>
                  <a:srgbClr val="C00000"/>
                </a:solidFill>
              </a:rPr>
              <a:t>10 x mehr CO2 binden als jedes Blatt, jede Pflanze.</a:t>
            </a:r>
            <a:endParaRPr lang="de-DE" dirty="0"/>
          </a:p>
        </p:txBody>
      </p:sp>
    </p:spTree>
    <p:extLst>
      <p:ext uri="{BB962C8B-B14F-4D97-AF65-F5344CB8AC3E}">
        <p14:creationId xmlns:p14="http://schemas.microsoft.com/office/powerpoint/2010/main" val="37829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9575" y="552450"/>
            <a:ext cx="11563350" cy="1815882"/>
          </a:xfrm>
          <a:prstGeom prst="rect">
            <a:avLst/>
          </a:prstGeom>
          <a:noFill/>
        </p:spPr>
        <p:txBody>
          <a:bodyPr wrap="square" rtlCol="0">
            <a:spAutoFit/>
          </a:bodyPr>
          <a:lstStyle/>
          <a:p>
            <a:r>
              <a:rPr lang="de-DE" sz="2800" dirty="0" smtClean="0"/>
              <a:t>Ansatz 3: Europa pachtet von z.B. Belgisch Kongo 400.000 km  (von den 2,4 Millionen) für 99 Jahre, garantiert Grenzen diese künstlichen Staates und erlaubt Immigration von Flüchtlingen,  die eine Menschenrechtscharter anerkennen. Grenzüberwachung: Drohnen.</a:t>
            </a:r>
            <a:endParaRPr lang="de-DE" sz="2800" dirty="0"/>
          </a:p>
        </p:txBody>
      </p:sp>
      <p:sp>
        <p:nvSpPr>
          <p:cNvPr id="4" name="Textfeld 3"/>
          <p:cNvSpPr txBox="1"/>
          <p:nvPr/>
        </p:nvSpPr>
        <p:spPr>
          <a:xfrm>
            <a:off x="409575" y="2743200"/>
            <a:ext cx="11652357" cy="3816429"/>
          </a:xfrm>
          <a:prstGeom prst="rect">
            <a:avLst/>
          </a:prstGeom>
          <a:noFill/>
        </p:spPr>
        <p:txBody>
          <a:bodyPr wrap="none" rtlCol="0">
            <a:spAutoFit/>
          </a:bodyPr>
          <a:lstStyle/>
          <a:p>
            <a:r>
              <a:rPr lang="de-DE" sz="2800" dirty="0" smtClean="0"/>
              <a:t>Urwald wird geschlägert. 10</a:t>
            </a:r>
            <a:r>
              <a:rPr lang="de-DE" sz="2800" dirty="0"/>
              <a:t>% </a:t>
            </a:r>
            <a:r>
              <a:rPr lang="de-DE" sz="2800" dirty="0" smtClean="0"/>
              <a:t>werden zu </a:t>
            </a:r>
            <a:r>
              <a:rPr lang="de-DE" sz="2800" dirty="0"/>
              <a:t>Algenfarmen (binden soviel </a:t>
            </a:r>
            <a:endParaRPr lang="de-DE" sz="2800" dirty="0" smtClean="0"/>
          </a:p>
          <a:p>
            <a:r>
              <a:rPr lang="de-DE" sz="2800" dirty="0" smtClean="0"/>
              <a:t>CO2 </a:t>
            </a:r>
            <a:r>
              <a:rPr lang="de-DE" sz="2800" dirty="0"/>
              <a:t>wie vorher der ganze </a:t>
            </a:r>
            <a:r>
              <a:rPr lang="de-DE" sz="2800" dirty="0" smtClean="0"/>
              <a:t>Wald.)</a:t>
            </a:r>
          </a:p>
          <a:p>
            <a:endParaRPr lang="de-DE" sz="2800" dirty="0" smtClean="0"/>
          </a:p>
          <a:p>
            <a:r>
              <a:rPr lang="de-DE" sz="2800" dirty="0" smtClean="0"/>
              <a:t>Auf den restlichen 360.000 km  wird moderne Landwirtschaft betrieben: </a:t>
            </a:r>
          </a:p>
          <a:p>
            <a:r>
              <a:rPr lang="de-DE" sz="2800" dirty="0" smtClean="0"/>
              <a:t>1 Mensch erzeugt Nahrung für 100.  </a:t>
            </a:r>
          </a:p>
          <a:p>
            <a:endParaRPr lang="de-DE" sz="2800" dirty="0" smtClean="0"/>
          </a:p>
          <a:p>
            <a:r>
              <a:rPr lang="de-DE" sz="2800" dirty="0"/>
              <a:t>1</a:t>
            </a:r>
            <a:r>
              <a:rPr lang="de-DE" sz="2800" dirty="0" smtClean="0"/>
              <a:t>00 EW/km gibt Platz für 36 </a:t>
            </a:r>
            <a:r>
              <a:rPr lang="de-DE" sz="2800" dirty="0" err="1" smtClean="0"/>
              <a:t>Mio</a:t>
            </a:r>
            <a:r>
              <a:rPr lang="de-DE" sz="2800" dirty="0" smtClean="0"/>
              <a:t> Flüchtlinge, die von 360.000 ernährt werden. </a:t>
            </a:r>
            <a:br>
              <a:rPr lang="de-DE" sz="2800" dirty="0" smtClean="0"/>
            </a:br>
            <a:r>
              <a:rPr lang="de-DE" sz="2800" dirty="0" smtClean="0"/>
              <a:t>Zusätzlicher Export von Nahrung gibt eine blühende Wirtschaft.  </a:t>
            </a:r>
            <a:endParaRPr lang="de-DE" sz="2800" dirty="0"/>
          </a:p>
          <a:p>
            <a:endParaRPr lang="de-DE" dirty="0"/>
          </a:p>
        </p:txBody>
      </p:sp>
      <p:sp>
        <p:nvSpPr>
          <p:cNvPr id="3" name="Textfeld 2"/>
          <p:cNvSpPr txBox="1"/>
          <p:nvPr/>
        </p:nvSpPr>
        <p:spPr>
          <a:xfrm>
            <a:off x="9220200" y="552450"/>
            <a:ext cx="407484" cy="369332"/>
          </a:xfrm>
          <a:prstGeom prst="rect">
            <a:avLst/>
          </a:prstGeom>
          <a:noFill/>
        </p:spPr>
        <p:txBody>
          <a:bodyPr wrap="none" rtlCol="0">
            <a:spAutoFit/>
          </a:bodyPr>
          <a:lstStyle/>
          <a:p>
            <a:r>
              <a:rPr lang="de-DE" dirty="0" smtClean="0"/>
              <a:t>2  </a:t>
            </a:r>
            <a:endParaRPr lang="de-DE" dirty="0"/>
          </a:p>
        </p:txBody>
      </p:sp>
      <p:sp>
        <p:nvSpPr>
          <p:cNvPr id="5" name="Textfeld 4"/>
          <p:cNvSpPr txBox="1"/>
          <p:nvPr/>
        </p:nvSpPr>
        <p:spPr>
          <a:xfrm>
            <a:off x="4781550" y="4000500"/>
            <a:ext cx="301686" cy="369332"/>
          </a:xfrm>
          <a:prstGeom prst="rect">
            <a:avLst/>
          </a:prstGeom>
          <a:noFill/>
        </p:spPr>
        <p:txBody>
          <a:bodyPr wrap="none" rtlCol="0">
            <a:spAutoFit/>
          </a:bodyPr>
          <a:lstStyle/>
          <a:p>
            <a:r>
              <a:rPr lang="de-DE" dirty="0" smtClean="0"/>
              <a:t>2</a:t>
            </a:r>
            <a:endParaRPr lang="de-DE" dirty="0"/>
          </a:p>
        </p:txBody>
      </p:sp>
      <p:sp>
        <p:nvSpPr>
          <p:cNvPr id="6" name="Textfeld 5"/>
          <p:cNvSpPr txBox="1"/>
          <p:nvPr/>
        </p:nvSpPr>
        <p:spPr>
          <a:xfrm>
            <a:off x="2076450" y="5276850"/>
            <a:ext cx="301686" cy="369332"/>
          </a:xfrm>
          <a:prstGeom prst="rect">
            <a:avLst/>
          </a:prstGeom>
          <a:noFill/>
        </p:spPr>
        <p:txBody>
          <a:bodyPr wrap="none" rtlCol="0">
            <a:spAutoFit/>
          </a:bodyPr>
          <a:lstStyle/>
          <a:p>
            <a:r>
              <a:rPr lang="de-DE" dirty="0" smtClean="0"/>
              <a:t>2</a:t>
            </a:r>
            <a:endParaRPr lang="de-DE" dirty="0"/>
          </a:p>
        </p:txBody>
      </p:sp>
    </p:spTree>
    <p:extLst>
      <p:ext uri="{BB962C8B-B14F-4D97-AF65-F5344CB8AC3E}">
        <p14:creationId xmlns:p14="http://schemas.microsoft.com/office/powerpoint/2010/main" val="20661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1095" y="609600"/>
            <a:ext cx="11466665" cy="1384995"/>
          </a:xfrm>
          <a:prstGeom prst="rect">
            <a:avLst/>
          </a:prstGeom>
          <a:noFill/>
        </p:spPr>
        <p:txBody>
          <a:bodyPr wrap="none" rtlCol="0">
            <a:spAutoFit/>
          </a:bodyPr>
          <a:lstStyle/>
          <a:p>
            <a:r>
              <a:rPr lang="de-DE" sz="2800" dirty="0" smtClean="0"/>
              <a:t>Es mag sein,  dass man nicht einen, sondern mehrere solche neue (kleinere?) </a:t>
            </a:r>
            <a:br>
              <a:rPr lang="de-DE" sz="2800" dirty="0" smtClean="0"/>
            </a:br>
            <a:r>
              <a:rPr lang="de-DE" sz="2800" dirty="0" smtClean="0"/>
              <a:t>Staaten in Afrika aufbauen sollte, um ethnische/religiöse Befindlichkeiten </a:t>
            </a:r>
          </a:p>
          <a:p>
            <a:r>
              <a:rPr lang="de-DE" sz="2800" dirty="0" smtClean="0"/>
              <a:t>zu berücksichtigen. </a:t>
            </a:r>
            <a:endParaRPr lang="de-DE" sz="2800" dirty="0"/>
          </a:p>
        </p:txBody>
      </p:sp>
      <p:sp>
        <p:nvSpPr>
          <p:cNvPr id="3" name="Textfeld 2"/>
          <p:cNvSpPr txBox="1"/>
          <p:nvPr/>
        </p:nvSpPr>
        <p:spPr>
          <a:xfrm>
            <a:off x="407940" y="1994595"/>
            <a:ext cx="11468100" cy="954107"/>
          </a:xfrm>
          <a:prstGeom prst="rect">
            <a:avLst/>
          </a:prstGeom>
          <a:noFill/>
        </p:spPr>
        <p:txBody>
          <a:bodyPr wrap="square" rtlCol="0">
            <a:spAutoFit/>
          </a:bodyPr>
          <a:lstStyle/>
          <a:p>
            <a:r>
              <a:rPr lang="de-DE" sz="2800" dirty="0" smtClean="0"/>
              <a:t>Zurück zur Problematik der Überbevölkerung. Gibt es da potentiell auch andere Lösungen?</a:t>
            </a:r>
            <a:endParaRPr lang="de-DE" sz="2800" dirty="0"/>
          </a:p>
        </p:txBody>
      </p:sp>
      <p:sp>
        <p:nvSpPr>
          <p:cNvPr id="5" name="Textfeld 4"/>
          <p:cNvSpPr txBox="1"/>
          <p:nvPr/>
        </p:nvSpPr>
        <p:spPr>
          <a:xfrm>
            <a:off x="312690" y="3129527"/>
            <a:ext cx="11408957" cy="3108543"/>
          </a:xfrm>
          <a:prstGeom prst="rect">
            <a:avLst/>
          </a:prstGeom>
          <a:noFill/>
        </p:spPr>
        <p:txBody>
          <a:bodyPr wrap="none" rtlCol="0">
            <a:spAutoFit/>
          </a:bodyPr>
          <a:lstStyle/>
          <a:p>
            <a:r>
              <a:rPr lang="de-DE" sz="2800" dirty="0" smtClean="0">
                <a:solidFill>
                  <a:srgbClr val="C00000"/>
                </a:solidFill>
              </a:rPr>
              <a:t>Radikale andere Idee: Menschen wurden in den letzten 100 Jahren um ca. </a:t>
            </a:r>
          </a:p>
          <a:p>
            <a:r>
              <a:rPr lang="de-DE" sz="2800" dirty="0" smtClean="0">
                <a:solidFill>
                  <a:srgbClr val="C00000"/>
                </a:solidFill>
              </a:rPr>
              <a:t>10% größer (und verbrauchen daher ca. 33% -  nämlich 1.1  - mehr Kalorien).  </a:t>
            </a:r>
          </a:p>
          <a:p>
            <a:r>
              <a:rPr lang="de-DE" sz="2800" dirty="0" smtClean="0">
                <a:solidFill>
                  <a:srgbClr val="C00000"/>
                </a:solidFill>
              </a:rPr>
              <a:t>Drehen wir den Trend um: Die Medizin entwickelt ein Präparat das bewirkt, </a:t>
            </a:r>
            <a:br>
              <a:rPr lang="de-DE" sz="2800" dirty="0" smtClean="0">
                <a:solidFill>
                  <a:srgbClr val="C00000"/>
                </a:solidFill>
              </a:rPr>
            </a:br>
            <a:r>
              <a:rPr lang="de-DE" sz="2800" dirty="0" smtClean="0">
                <a:solidFill>
                  <a:srgbClr val="C00000"/>
                </a:solidFill>
              </a:rPr>
              <a:t>dass Menschen pro Generation 3-4 % kleiner sind. </a:t>
            </a:r>
          </a:p>
          <a:p>
            <a:endParaRPr lang="de-DE" sz="2800" dirty="0">
              <a:solidFill>
                <a:srgbClr val="C00000"/>
              </a:solidFill>
            </a:endParaRPr>
          </a:p>
          <a:p>
            <a:r>
              <a:rPr lang="de-DE" sz="2800" dirty="0" smtClean="0">
                <a:solidFill>
                  <a:srgbClr val="C00000"/>
                </a:solidFill>
              </a:rPr>
              <a:t>In </a:t>
            </a:r>
            <a:r>
              <a:rPr lang="de-DE" sz="2800" dirty="0">
                <a:solidFill>
                  <a:srgbClr val="C00000"/>
                </a:solidFill>
              </a:rPr>
              <a:t>3</a:t>
            </a:r>
            <a:r>
              <a:rPr lang="de-DE" sz="2800" dirty="0" smtClean="0">
                <a:solidFill>
                  <a:srgbClr val="C00000"/>
                </a:solidFill>
              </a:rPr>
              <a:t>00 Jahren sind Menschen nur mehr ½ so groß wie heute, verbrauchen </a:t>
            </a:r>
          </a:p>
          <a:p>
            <a:r>
              <a:rPr lang="de-DE" sz="2800" dirty="0" smtClean="0">
                <a:solidFill>
                  <a:srgbClr val="C00000"/>
                </a:solidFill>
              </a:rPr>
              <a:t>nur mehr 1/8 Nahrung, benötigen viel weniger Platz</a:t>
            </a:r>
            <a:r>
              <a:rPr lang="de-DE" dirty="0" smtClean="0">
                <a:solidFill>
                  <a:srgbClr val="C00000"/>
                </a:solidFill>
              </a:rPr>
              <a:t>.  </a:t>
            </a:r>
          </a:p>
        </p:txBody>
      </p:sp>
      <p:sp>
        <p:nvSpPr>
          <p:cNvPr id="4" name="Textfeld 3"/>
          <p:cNvSpPr txBox="1"/>
          <p:nvPr/>
        </p:nvSpPr>
        <p:spPr>
          <a:xfrm>
            <a:off x="8715375" y="3492624"/>
            <a:ext cx="301686" cy="369332"/>
          </a:xfrm>
          <a:prstGeom prst="rect">
            <a:avLst/>
          </a:prstGeom>
          <a:noFill/>
        </p:spPr>
        <p:txBody>
          <a:bodyPr wrap="none" rtlCol="0">
            <a:spAutoFit/>
          </a:bodyPr>
          <a:lstStyle/>
          <a:p>
            <a:r>
              <a:rPr lang="de-DE" dirty="0" smtClean="0">
                <a:solidFill>
                  <a:srgbClr val="C00000"/>
                </a:solidFill>
              </a:rPr>
              <a:t>3</a:t>
            </a:r>
            <a:endParaRPr lang="de-DE" dirty="0">
              <a:solidFill>
                <a:srgbClr val="C00000"/>
              </a:solidFill>
            </a:endParaRPr>
          </a:p>
        </p:txBody>
      </p:sp>
    </p:spTree>
    <p:extLst>
      <p:ext uri="{BB962C8B-B14F-4D97-AF65-F5344CB8AC3E}">
        <p14:creationId xmlns:p14="http://schemas.microsoft.com/office/powerpoint/2010/main" val="21912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47675" y="533400"/>
            <a:ext cx="10457991" cy="954107"/>
          </a:xfrm>
          <a:prstGeom prst="rect">
            <a:avLst/>
          </a:prstGeom>
          <a:noFill/>
        </p:spPr>
        <p:txBody>
          <a:bodyPr wrap="none" rtlCol="0">
            <a:spAutoFit/>
          </a:bodyPr>
          <a:lstStyle/>
          <a:p>
            <a:r>
              <a:rPr lang="de-DE" sz="2800" dirty="0" smtClean="0"/>
              <a:t>Ich habe auch versprochen, über Entwicklungen zu sprechen, die trotz </a:t>
            </a:r>
            <a:br>
              <a:rPr lang="de-DE" sz="2800" dirty="0" smtClean="0"/>
            </a:br>
            <a:r>
              <a:rPr lang="de-DE" sz="2800" dirty="0" smtClean="0"/>
              <a:t>Vorhersage nicht eingetreten sind:</a:t>
            </a:r>
            <a:endParaRPr lang="de-DE" sz="2800" dirty="0"/>
          </a:p>
        </p:txBody>
      </p:sp>
      <p:sp>
        <p:nvSpPr>
          <p:cNvPr id="6" name="Textfeld 5"/>
          <p:cNvSpPr txBox="1"/>
          <p:nvPr/>
        </p:nvSpPr>
        <p:spPr>
          <a:xfrm>
            <a:off x="447675" y="1895475"/>
            <a:ext cx="11624464" cy="1815882"/>
          </a:xfrm>
          <a:prstGeom prst="rect">
            <a:avLst/>
          </a:prstGeom>
          <a:noFill/>
        </p:spPr>
        <p:txBody>
          <a:bodyPr wrap="none" rtlCol="0">
            <a:spAutoFit/>
          </a:bodyPr>
          <a:lstStyle/>
          <a:p>
            <a:r>
              <a:rPr lang="de-DE" sz="2800" dirty="0" smtClean="0"/>
              <a:t>Habe immer an Fusionsreaktoren geglaubt (sie auch heute wieder erwähnt). </a:t>
            </a:r>
            <a:br>
              <a:rPr lang="de-DE" sz="2800" dirty="0" smtClean="0"/>
            </a:br>
            <a:r>
              <a:rPr lang="de-DE" sz="2800" dirty="0" smtClean="0"/>
              <a:t>Sie werden 100% bis 2035 gehen. Aber, sie könnten so teuer sein, dass andere </a:t>
            </a:r>
          </a:p>
          <a:p>
            <a:r>
              <a:rPr lang="de-DE" sz="2800" dirty="0" smtClean="0"/>
              <a:t>Methoden der Energieerzeugung (Gezeiten und Meeresströmungskraftwerke)</a:t>
            </a:r>
          </a:p>
          <a:p>
            <a:r>
              <a:rPr lang="de-DE" sz="2800" dirty="0" smtClean="0"/>
              <a:t>zum </a:t>
            </a:r>
            <a:r>
              <a:rPr lang="de-DE" sz="2800" dirty="0"/>
              <a:t>S</a:t>
            </a:r>
            <a:r>
              <a:rPr lang="de-DE" sz="2800" dirty="0" smtClean="0"/>
              <a:t>chluss doch realistischer sind. </a:t>
            </a:r>
            <a:endParaRPr lang="de-DE" sz="2800" dirty="0"/>
          </a:p>
        </p:txBody>
      </p:sp>
      <p:sp>
        <p:nvSpPr>
          <p:cNvPr id="2" name="Textfeld 1"/>
          <p:cNvSpPr txBox="1"/>
          <p:nvPr/>
        </p:nvSpPr>
        <p:spPr>
          <a:xfrm>
            <a:off x="447675" y="3903345"/>
            <a:ext cx="11696700" cy="2954655"/>
          </a:xfrm>
          <a:prstGeom prst="rect">
            <a:avLst/>
          </a:prstGeom>
          <a:noFill/>
        </p:spPr>
        <p:txBody>
          <a:bodyPr wrap="square" rtlCol="0">
            <a:spAutoFit/>
          </a:bodyPr>
          <a:lstStyle/>
          <a:p>
            <a:r>
              <a:rPr lang="de-DE" sz="2800" dirty="0"/>
              <a:t>2004 wurde in Manchester Grafenoxid entwickelt. Ein atomdickes Material, das</a:t>
            </a:r>
          </a:p>
          <a:p>
            <a:r>
              <a:rPr lang="de-DE" sz="2800" dirty="0" smtClean="0"/>
              <a:t>so </a:t>
            </a:r>
            <a:r>
              <a:rPr lang="de-DE" sz="2800" dirty="0"/>
              <a:t>kleine Poren hast, dass es H2O aber keine andere </a:t>
            </a:r>
            <a:r>
              <a:rPr lang="de-DE" sz="2800" dirty="0" smtClean="0"/>
              <a:t>Verunreinigung </a:t>
            </a:r>
            <a:r>
              <a:rPr lang="de-DE" sz="2800" dirty="0"/>
              <a:t>durchlässt. Prototyp ¼ </a:t>
            </a:r>
            <a:r>
              <a:rPr lang="de-DE" sz="2800" dirty="0" err="1"/>
              <a:t>qu</a:t>
            </a:r>
            <a:r>
              <a:rPr lang="de-DE" sz="2800" dirty="0"/>
              <a:t> m damals: 500.000 Euro.  Heute nicht </a:t>
            </a:r>
            <a:r>
              <a:rPr lang="de-DE" sz="2800" dirty="0" smtClean="0"/>
              <a:t>viel </a:t>
            </a:r>
            <a:r>
              <a:rPr lang="de-DE" sz="2800" dirty="0"/>
              <a:t>billiger! Nach 15 Jahren Experimenten verschwindet das Vertrauen, dass </a:t>
            </a:r>
            <a:r>
              <a:rPr lang="de-DE" sz="2800" dirty="0" smtClean="0"/>
              <a:t>damit </a:t>
            </a:r>
            <a:r>
              <a:rPr lang="de-DE" sz="2800" dirty="0"/>
              <a:t>die Meerwasserentsalzung bzw. die Reinigung des Wassers ökonomisch </a:t>
            </a:r>
          </a:p>
          <a:p>
            <a:r>
              <a:rPr lang="de-DE" sz="2800" dirty="0" smtClean="0"/>
              <a:t>möglich  </a:t>
            </a:r>
            <a:r>
              <a:rPr lang="de-DE" sz="2800" dirty="0"/>
              <a:t>ist!</a:t>
            </a:r>
          </a:p>
          <a:p>
            <a:endParaRPr lang="de-DE" dirty="0"/>
          </a:p>
        </p:txBody>
      </p:sp>
    </p:spTree>
    <p:extLst>
      <p:ext uri="{BB962C8B-B14F-4D97-AF65-F5344CB8AC3E}">
        <p14:creationId xmlns:p14="http://schemas.microsoft.com/office/powerpoint/2010/main" val="12369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11157"/>
            <a:ext cx="12192000" cy="523220"/>
          </a:xfrm>
          <a:prstGeom prst="rect">
            <a:avLst/>
          </a:prstGeom>
          <a:noFill/>
        </p:spPr>
        <p:txBody>
          <a:bodyPr wrap="square" rtlCol="0">
            <a:spAutoFit/>
          </a:bodyPr>
          <a:lstStyle/>
          <a:p>
            <a:r>
              <a:rPr lang="de-DE" sz="2800" dirty="0" smtClean="0"/>
              <a:t>Noch einige Prototyp-Entwicklungen, die sich nicht durchzusetzen scheinen.  </a:t>
            </a:r>
            <a:endParaRPr lang="de-DE" sz="28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0" y="797626"/>
            <a:ext cx="5448301" cy="2717903"/>
          </a:xfrm>
          <a:prstGeom prst="rect">
            <a:avLst/>
          </a:prstGeom>
        </p:spPr>
      </p:pic>
      <p:sp>
        <p:nvSpPr>
          <p:cNvPr id="5" name="Textfeld 4"/>
          <p:cNvSpPr txBox="1"/>
          <p:nvPr/>
        </p:nvSpPr>
        <p:spPr>
          <a:xfrm>
            <a:off x="5719761" y="734377"/>
            <a:ext cx="6472239" cy="1661993"/>
          </a:xfrm>
          <a:prstGeom prst="rect">
            <a:avLst/>
          </a:prstGeom>
          <a:noFill/>
        </p:spPr>
        <p:txBody>
          <a:bodyPr wrap="square" rtlCol="0">
            <a:spAutoFit/>
          </a:bodyPr>
          <a:lstStyle/>
          <a:p>
            <a:r>
              <a:rPr lang="de-DE" sz="2800" dirty="0" smtClean="0">
                <a:sym typeface="Wingdings" panose="05000000000000000000" pitchFamily="2" charset="2"/>
              </a:rPr>
              <a:t> </a:t>
            </a:r>
            <a:r>
              <a:rPr lang="de-DE" sz="2800" dirty="0" smtClean="0"/>
              <a:t>Gebäude </a:t>
            </a:r>
            <a:r>
              <a:rPr lang="de-DE" sz="2800" dirty="0"/>
              <a:t>aus </a:t>
            </a:r>
            <a:r>
              <a:rPr lang="de-DE" sz="2800" dirty="0" smtClean="0"/>
              <a:t>Plastikblasen</a:t>
            </a:r>
            <a:br>
              <a:rPr lang="de-DE" sz="2800" dirty="0" smtClean="0"/>
            </a:br>
            <a:r>
              <a:rPr lang="de-DE" sz="2800" dirty="0" smtClean="0"/>
              <a:t>(</a:t>
            </a:r>
            <a:r>
              <a:rPr lang="de-DE" sz="2800" dirty="0"/>
              <a:t>Professor Denis </a:t>
            </a:r>
            <a:r>
              <a:rPr lang="de-DE" sz="2800" dirty="0" err="1" smtClean="0"/>
              <a:t>Weaire</a:t>
            </a:r>
            <a:r>
              <a:rPr lang="de-DE" sz="2800" dirty="0" smtClean="0"/>
              <a:t>, </a:t>
            </a:r>
            <a:r>
              <a:rPr lang="de-DE" sz="2800" dirty="0" err="1" smtClean="0"/>
              <a:t>Bejing</a:t>
            </a:r>
            <a:r>
              <a:rPr lang="de-DE" sz="2800" dirty="0" smtClean="0"/>
              <a:t> </a:t>
            </a:r>
            <a:r>
              <a:rPr lang="de-DE" sz="2800" dirty="0" err="1"/>
              <a:t>Aquatic</a:t>
            </a:r>
            <a:r>
              <a:rPr lang="de-DE" sz="2800" dirty="0"/>
              <a:t> </a:t>
            </a:r>
            <a:r>
              <a:rPr lang="de-DE" sz="2800" dirty="0" smtClean="0"/>
              <a:t>Center)</a:t>
            </a:r>
            <a:endParaRPr lang="de-DE" sz="2800" dirty="0"/>
          </a:p>
          <a:p>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066" y="2156577"/>
            <a:ext cx="3759726" cy="4572000"/>
          </a:xfrm>
          <a:prstGeom prst="rect">
            <a:avLst/>
          </a:prstGeom>
        </p:spPr>
      </p:pic>
      <p:sp>
        <p:nvSpPr>
          <p:cNvPr id="8" name="Textfeld 7"/>
          <p:cNvSpPr txBox="1"/>
          <p:nvPr/>
        </p:nvSpPr>
        <p:spPr>
          <a:xfrm>
            <a:off x="3834129" y="3762375"/>
            <a:ext cx="3499804" cy="2092881"/>
          </a:xfrm>
          <a:prstGeom prst="rect">
            <a:avLst/>
          </a:prstGeom>
          <a:noFill/>
        </p:spPr>
        <p:txBody>
          <a:bodyPr wrap="none" rtlCol="0">
            <a:spAutoFit/>
          </a:bodyPr>
          <a:lstStyle/>
          <a:p>
            <a:r>
              <a:rPr lang="de-DE" sz="2800" dirty="0"/>
              <a:t>Geschäumtes </a:t>
            </a:r>
            <a:r>
              <a:rPr lang="de-DE" sz="2800" dirty="0" smtClean="0"/>
              <a:t/>
            </a:r>
            <a:br>
              <a:rPr lang="de-DE" sz="2800" dirty="0" smtClean="0"/>
            </a:br>
            <a:r>
              <a:rPr lang="de-DE" sz="2800" dirty="0" smtClean="0"/>
              <a:t>kristallisiertes </a:t>
            </a:r>
            <a:r>
              <a:rPr lang="de-DE" sz="2800" dirty="0"/>
              <a:t/>
            </a:r>
            <a:br>
              <a:rPr lang="de-DE" sz="2800" dirty="0"/>
            </a:br>
            <a:r>
              <a:rPr lang="de-DE" sz="2800" dirty="0"/>
              <a:t>Metall (99% </a:t>
            </a:r>
            <a:r>
              <a:rPr lang="de-DE" sz="2800" dirty="0" smtClean="0"/>
              <a:t>Luft, aber </a:t>
            </a:r>
          </a:p>
          <a:p>
            <a:r>
              <a:rPr lang="de-DE" sz="2800" dirty="0" smtClean="0"/>
              <a:t>stabil wie Metall!) </a:t>
            </a:r>
            <a:r>
              <a:rPr lang="de-DE" sz="2800" dirty="0" smtClean="0">
                <a:sym typeface="Wingdings" panose="05000000000000000000" pitchFamily="2" charset="2"/>
              </a:rPr>
              <a:t></a:t>
            </a:r>
            <a:endParaRPr lang="de-DE" sz="2800" dirty="0"/>
          </a:p>
          <a:p>
            <a:endParaRPr lang="de-DE" dirty="0"/>
          </a:p>
        </p:txBody>
      </p:sp>
      <p:sp>
        <p:nvSpPr>
          <p:cNvPr id="9" name="Textfeld 8"/>
          <p:cNvSpPr txBox="1"/>
          <p:nvPr/>
        </p:nvSpPr>
        <p:spPr>
          <a:xfrm>
            <a:off x="230898" y="5897196"/>
            <a:ext cx="7103035" cy="646331"/>
          </a:xfrm>
          <a:prstGeom prst="rect">
            <a:avLst/>
          </a:prstGeom>
          <a:noFill/>
        </p:spPr>
        <p:txBody>
          <a:bodyPr wrap="none" rtlCol="0">
            <a:spAutoFit/>
          </a:bodyPr>
          <a:lstStyle/>
          <a:p>
            <a:r>
              <a:rPr lang="de-DE" sz="3600" dirty="0" smtClean="0">
                <a:solidFill>
                  <a:srgbClr val="FF0000"/>
                </a:solidFill>
              </a:rPr>
              <a:t>Nun aber zu Informatik und Internet!</a:t>
            </a:r>
            <a:endParaRPr lang="de-DE" sz="3600" dirty="0">
              <a:solidFill>
                <a:srgbClr val="FF0000"/>
              </a:solidFill>
            </a:endParaRPr>
          </a:p>
        </p:txBody>
      </p:sp>
    </p:spTree>
    <p:extLst>
      <p:ext uri="{BB962C8B-B14F-4D97-AF65-F5344CB8AC3E}">
        <p14:creationId xmlns:p14="http://schemas.microsoft.com/office/powerpoint/2010/main" val="37546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00166" y="244186"/>
            <a:ext cx="3332387" cy="584775"/>
          </a:xfrm>
          <a:prstGeom prst="rect">
            <a:avLst/>
          </a:prstGeom>
          <a:noFill/>
        </p:spPr>
        <p:txBody>
          <a:bodyPr wrap="none" rtlCol="0">
            <a:spAutoFit/>
          </a:bodyPr>
          <a:lstStyle/>
          <a:p>
            <a:r>
              <a:rPr lang="de-DE" sz="3200" dirty="0" smtClean="0"/>
              <a:t>Probleme mit  CO2</a:t>
            </a:r>
            <a:endParaRPr lang="de-DE" sz="3200" dirty="0"/>
          </a:p>
        </p:txBody>
      </p:sp>
      <p:sp>
        <p:nvSpPr>
          <p:cNvPr id="3" name="Textfeld 2"/>
          <p:cNvSpPr txBox="1"/>
          <p:nvPr/>
        </p:nvSpPr>
        <p:spPr>
          <a:xfrm>
            <a:off x="244351" y="867400"/>
            <a:ext cx="11199230" cy="584775"/>
          </a:xfrm>
          <a:prstGeom prst="rect">
            <a:avLst/>
          </a:prstGeom>
          <a:noFill/>
        </p:spPr>
        <p:txBody>
          <a:bodyPr wrap="square" rtlCol="0">
            <a:spAutoFit/>
          </a:bodyPr>
          <a:lstStyle/>
          <a:p>
            <a:r>
              <a:rPr lang="de-DE" sz="3200" dirty="0" smtClean="0"/>
              <a:t>Hauptargument gegen CO2:  Trägt zur globalen Erwärmung bei</a:t>
            </a:r>
          </a:p>
        </p:txBody>
      </p:sp>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5" name="Textfeld 4"/>
          <p:cNvSpPr txBox="1"/>
          <p:nvPr/>
        </p:nvSpPr>
        <p:spPr>
          <a:xfrm>
            <a:off x="90535" y="2101945"/>
            <a:ext cx="11606635" cy="3785652"/>
          </a:xfrm>
          <a:prstGeom prst="rect">
            <a:avLst/>
          </a:prstGeom>
          <a:noFill/>
        </p:spPr>
        <p:txBody>
          <a:bodyPr wrap="square" rtlCol="0">
            <a:spAutoFit/>
          </a:bodyPr>
          <a:lstStyle/>
          <a:p>
            <a:r>
              <a:rPr lang="de-DE" sz="2400" dirty="0" smtClean="0"/>
              <a:t>Aber: Ist globale Erwärmung wirklich schlecht? </a:t>
            </a:r>
          </a:p>
          <a:p>
            <a:endParaRPr lang="de-DE" sz="2400" dirty="0" smtClean="0"/>
          </a:p>
          <a:p>
            <a:pPr marL="457200" indent="-457200">
              <a:buAutoNum type="alphaLcParenBoth"/>
            </a:pPr>
            <a:r>
              <a:rPr lang="de-DE" sz="2400" dirty="0" smtClean="0"/>
              <a:t>Manche Teile der Erde werden (vielleicht) schlechter bewohnbar</a:t>
            </a:r>
          </a:p>
          <a:p>
            <a:pPr marL="457200" indent="-457200">
              <a:buAutoNum type="alphaLcParenBoth"/>
            </a:pPr>
            <a:r>
              <a:rPr lang="de-DE" sz="2400" dirty="0" smtClean="0"/>
              <a:t>Hohe Temperaturen erhöhen Wasserdampf in der Luft (Regen). Kann Tunesien wieder eine Kornkammer werden wie zu römischen Zeiten?</a:t>
            </a:r>
          </a:p>
          <a:p>
            <a:pPr marL="457200" indent="-457200">
              <a:buAutoNum type="alphaLcParenBoth"/>
            </a:pPr>
            <a:r>
              <a:rPr lang="de-DE" sz="2400" dirty="0"/>
              <a:t>A</a:t>
            </a:r>
            <a:r>
              <a:rPr lang="de-DE" sz="2400" dirty="0" smtClean="0"/>
              <a:t>ndere Teile der Erde werden besser verwendbar/bewohnbar: Sibirien, Nordkanada</a:t>
            </a:r>
          </a:p>
          <a:p>
            <a:pPr marL="457200" indent="-457200">
              <a:buAutoNum type="alphaLcParenBoth"/>
            </a:pPr>
            <a:r>
              <a:rPr lang="de-DE" sz="2400" dirty="0" smtClean="0"/>
              <a:t>Brauchen wir Gletscher? Die Welt kam lange Zeit ohne jede Vergletscherung aus (Pole!)</a:t>
            </a:r>
          </a:p>
          <a:p>
            <a:pPr marL="457200" indent="-457200">
              <a:buAutoNum type="alphaLcParenBoth"/>
            </a:pPr>
            <a:r>
              <a:rPr lang="de-DE" sz="2400" dirty="0" smtClean="0"/>
              <a:t>Sind Tornados in den USA häufiger geworden?</a:t>
            </a:r>
          </a:p>
          <a:p>
            <a:pPr marL="457200" indent="-457200">
              <a:buAutoNum type="alphaLcParenBoth" startAt="6"/>
            </a:pPr>
            <a:r>
              <a:rPr lang="de-DE" sz="2400" dirty="0" smtClean="0"/>
              <a:t>Die dauernd wachsende Zahl von Medienkanälen braucht Katastrophen. Sind es wirklich</a:t>
            </a:r>
          </a:p>
          <a:p>
            <a:r>
              <a:rPr lang="de-DE" sz="2400" dirty="0"/>
              <a:t> </a:t>
            </a:r>
            <a:r>
              <a:rPr lang="de-DE" sz="2400" dirty="0" smtClean="0"/>
              <a:t>      mehr geworden, oder nur unser oberflächliches Wissen darüber? </a:t>
            </a:r>
          </a:p>
        </p:txBody>
      </p:sp>
      <p:sp>
        <p:nvSpPr>
          <p:cNvPr id="10" name="Textfeld 9"/>
          <p:cNvSpPr txBox="1"/>
          <p:nvPr/>
        </p:nvSpPr>
        <p:spPr>
          <a:xfrm>
            <a:off x="90535" y="6249298"/>
            <a:ext cx="12056506" cy="430887"/>
          </a:xfrm>
          <a:prstGeom prst="rect">
            <a:avLst/>
          </a:prstGeom>
          <a:noFill/>
        </p:spPr>
        <p:txBody>
          <a:bodyPr wrap="none" rtlCol="0">
            <a:spAutoFit/>
          </a:bodyPr>
          <a:lstStyle/>
          <a:p>
            <a:r>
              <a:rPr lang="de-DE" sz="1100" dirty="0" smtClean="0"/>
              <a:t>Note: </a:t>
            </a:r>
            <a:r>
              <a:rPr lang="de-DE" sz="1100" dirty="0" err="1" smtClean="0"/>
              <a:t>Figures</a:t>
            </a:r>
            <a:r>
              <a:rPr lang="de-DE" sz="1100" dirty="0" smtClean="0"/>
              <a:t>  </a:t>
            </a:r>
            <a:r>
              <a:rPr lang="de-DE" sz="1100" dirty="0" err="1" smtClean="0"/>
              <a:t>for</a:t>
            </a:r>
            <a:r>
              <a:rPr lang="de-DE" sz="1100" dirty="0" smtClean="0"/>
              <a:t> CO2 </a:t>
            </a:r>
            <a:r>
              <a:rPr lang="de-DE" sz="1100" dirty="0" err="1" smtClean="0"/>
              <a:t>emissions</a:t>
            </a:r>
            <a:r>
              <a:rPr lang="de-DE" sz="1100" dirty="0" smtClean="0"/>
              <a:t> </a:t>
            </a:r>
            <a:r>
              <a:rPr lang="de-DE" sz="1100" dirty="0" err="1" smtClean="0"/>
              <a:t>vary</a:t>
            </a:r>
            <a:r>
              <a:rPr lang="de-DE" sz="1100" dirty="0" smtClean="0"/>
              <a:t> a </a:t>
            </a:r>
            <a:r>
              <a:rPr lang="de-DE" sz="1100" dirty="0" err="1" smtClean="0"/>
              <a:t>lot</a:t>
            </a:r>
            <a:r>
              <a:rPr lang="de-DE" sz="1100" dirty="0" smtClean="0"/>
              <a:t> </a:t>
            </a:r>
            <a:r>
              <a:rPr lang="de-DE" sz="1100" dirty="0" err="1" smtClean="0"/>
              <a:t>by</a:t>
            </a:r>
            <a:r>
              <a:rPr lang="de-DE" sz="1100" dirty="0" smtClean="0"/>
              <a:t> </a:t>
            </a:r>
            <a:r>
              <a:rPr lang="de-DE" sz="1100" dirty="0" err="1" smtClean="0"/>
              <a:t>source</a:t>
            </a:r>
            <a:r>
              <a:rPr lang="de-DE" sz="1100" dirty="0" smtClean="0"/>
              <a:t>. Also, </a:t>
            </a:r>
            <a:r>
              <a:rPr lang="de-DE" sz="1100" dirty="0" err="1" smtClean="0"/>
              <a:t>some</a:t>
            </a:r>
            <a:r>
              <a:rPr lang="de-DE" sz="1100" dirty="0" smtClean="0"/>
              <a:t> </a:t>
            </a:r>
            <a:r>
              <a:rPr lang="de-DE" sz="1100" dirty="0" err="1" smtClean="0"/>
              <a:t>gasses</a:t>
            </a:r>
            <a:r>
              <a:rPr lang="de-DE" sz="1100" dirty="0" smtClean="0"/>
              <a:t>, </a:t>
            </a:r>
            <a:r>
              <a:rPr lang="de-DE" sz="1100" dirty="0" err="1" smtClean="0"/>
              <a:t>although</a:t>
            </a:r>
            <a:r>
              <a:rPr lang="de-DE" sz="1100" dirty="0" smtClean="0"/>
              <a:t> </a:t>
            </a:r>
            <a:r>
              <a:rPr lang="de-DE" sz="1100" dirty="0" err="1" smtClean="0"/>
              <a:t>available</a:t>
            </a:r>
            <a:r>
              <a:rPr lang="de-DE" sz="1100" dirty="0" smtClean="0"/>
              <a:t> in larger </a:t>
            </a:r>
            <a:r>
              <a:rPr lang="de-DE" sz="1100" dirty="0" err="1" smtClean="0"/>
              <a:t>quantities</a:t>
            </a:r>
            <a:r>
              <a:rPr lang="de-DE" sz="1100" dirty="0" smtClean="0"/>
              <a:t> </a:t>
            </a:r>
            <a:r>
              <a:rPr lang="de-DE" sz="1100" dirty="0" err="1" smtClean="0"/>
              <a:t>affect</a:t>
            </a:r>
            <a:r>
              <a:rPr lang="de-DE" sz="1100" dirty="0" smtClean="0"/>
              <a:t> </a:t>
            </a:r>
            <a:r>
              <a:rPr lang="de-DE" sz="1100" dirty="0" err="1" smtClean="0"/>
              <a:t>the</a:t>
            </a:r>
            <a:r>
              <a:rPr lang="de-DE" sz="1100" dirty="0" smtClean="0"/>
              <a:t> </a:t>
            </a:r>
            <a:r>
              <a:rPr lang="de-DE" sz="1100" dirty="0" err="1" smtClean="0"/>
              <a:t>warming</a:t>
            </a:r>
            <a:r>
              <a:rPr lang="de-DE" sz="1100" dirty="0" smtClean="0"/>
              <a:t> </a:t>
            </a:r>
            <a:r>
              <a:rPr lang="de-DE" sz="1100" dirty="0" err="1" smtClean="0"/>
              <a:t>less</a:t>
            </a:r>
            <a:r>
              <a:rPr lang="de-DE" sz="1100" dirty="0" smtClean="0"/>
              <a:t> </a:t>
            </a:r>
            <a:r>
              <a:rPr lang="de-DE" sz="1100" dirty="0" err="1" smtClean="0"/>
              <a:t>than</a:t>
            </a:r>
            <a:r>
              <a:rPr lang="de-DE" sz="1100" dirty="0" smtClean="0"/>
              <a:t> </a:t>
            </a:r>
            <a:r>
              <a:rPr lang="de-DE" sz="1100" dirty="0" err="1" smtClean="0"/>
              <a:t>others</a:t>
            </a:r>
            <a:r>
              <a:rPr lang="de-DE" sz="1100" dirty="0" smtClean="0"/>
              <a:t>, </a:t>
            </a:r>
            <a:r>
              <a:rPr lang="de-DE" sz="1100" dirty="0" err="1" smtClean="0"/>
              <a:t>hence</a:t>
            </a:r>
            <a:r>
              <a:rPr lang="de-DE" sz="1100" dirty="0" smtClean="0"/>
              <a:t> </a:t>
            </a:r>
            <a:r>
              <a:rPr lang="de-DE" sz="1100" dirty="0" err="1" smtClean="0"/>
              <a:t>the</a:t>
            </a:r>
            <a:r>
              <a:rPr lang="de-DE" sz="1100" dirty="0" smtClean="0"/>
              <a:t> +/- </a:t>
            </a:r>
            <a:r>
              <a:rPr lang="de-DE" sz="1100" dirty="0" err="1" smtClean="0"/>
              <a:t>estimates</a:t>
            </a:r>
            <a:r>
              <a:rPr lang="de-DE" sz="1100" dirty="0" smtClean="0"/>
              <a:t>. The total </a:t>
            </a:r>
            <a:r>
              <a:rPr lang="de-DE" sz="1100" dirty="0" err="1" smtClean="0"/>
              <a:t>situation</a:t>
            </a:r>
            <a:r>
              <a:rPr lang="de-DE" sz="1100" dirty="0" smtClean="0"/>
              <a:t> </a:t>
            </a:r>
            <a:r>
              <a:rPr lang="de-DE" sz="1100" dirty="0" err="1" smtClean="0"/>
              <a:t>is</a:t>
            </a:r>
            <a:r>
              <a:rPr lang="de-DE" sz="1100" dirty="0" smtClean="0"/>
              <a:t> </a:t>
            </a:r>
            <a:r>
              <a:rPr lang="de-DE" sz="1100" dirty="0" err="1" smtClean="0"/>
              <a:t>more</a:t>
            </a:r>
            <a:r>
              <a:rPr lang="de-DE" sz="1100" dirty="0" smtClean="0"/>
              <a:t> </a:t>
            </a:r>
            <a:r>
              <a:rPr lang="de-DE" sz="1100" dirty="0" err="1" smtClean="0"/>
              <a:t>complex</a:t>
            </a:r>
            <a:endParaRPr lang="de-DE" sz="1100" dirty="0" smtClean="0"/>
          </a:p>
          <a:p>
            <a:r>
              <a:rPr lang="de-DE" sz="1100" dirty="0" err="1" smtClean="0"/>
              <a:t>than</a:t>
            </a:r>
            <a:r>
              <a:rPr lang="de-DE" sz="1100" dirty="0" smtClean="0"/>
              <a:t> </a:t>
            </a:r>
            <a:r>
              <a:rPr lang="de-DE" sz="1100" dirty="0" err="1" smtClean="0"/>
              <a:t>can</a:t>
            </a:r>
            <a:r>
              <a:rPr lang="de-DE" sz="1100" dirty="0" smtClean="0"/>
              <a:t> </a:t>
            </a:r>
            <a:r>
              <a:rPr lang="de-DE" sz="1100" dirty="0" err="1" smtClean="0"/>
              <a:t>be</a:t>
            </a:r>
            <a:r>
              <a:rPr lang="de-DE" sz="1100" dirty="0" smtClean="0"/>
              <a:t> </a:t>
            </a:r>
            <a:r>
              <a:rPr lang="de-DE" sz="1100" dirty="0" err="1" smtClean="0"/>
              <a:t>described</a:t>
            </a:r>
            <a:r>
              <a:rPr lang="de-DE" sz="1100" dirty="0"/>
              <a:t> </a:t>
            </a:r>
            <a:r>
              <a:rPr lang="de-DE" sz="1100" dirty="0" err="1" smtClean="0"/>
              <a:t>here</a:t>
            </a:r>
            <a:r>
              <a:rPr lang="de-DE" sz="1100" dirty="0" smtClean="0"/>
              <a:t>. </a:t>
            </a:r>
            <a:r>
              <a:rPr lang="de-DE" sz="1100" dirty="0" err="1" smtClean="0"/>
              <a:t>One</a:t>
            </a:r>
            <a:r>
              <a:rPr lang="de-DE" sz="1100" dirty="0" smtClean="0"/>
              <a:t> </a:t>
            </a:r>
            <a:r>
              <a:rPr lang="de-DE" sz="1100" dirty="0" err="1" smtClean="0"/>
              <a:t>example</a:t>
            </a:r>
            <a:r>
              <a:rPr lang="de-DE" sz="1100" dirty="0" smtClean="0"/>
              <a:t> </a:t>
            </a:r>
            <a:r>
              <a:rPr lang="de-DE" sz="1100" dirty="0" err="1" smtClean="0"/>
              <a:t>should</a:t>
            </a:r>
            <a:r>
              <a:rPr lang="de-DE" sz="1100" dirty="0" smtClean="0"/>
              <a:t> </a:t>
            </a:r>
            <a:r>
              <a:rPr lang="de-DE" sz="1100" dirty="0" err="1" smtClean="0"/>
              <a:t>be</a:t>
            </a:r>
            <a:r>
              <a:rPr lang="de-DE" sz="1100" dirty="0" smtClean="0"/>
              <a:t> </a:t>
            </a:r>
            <a:r>
              <a:rPr lang="de-DE" sz="1100" dirty="0" err="1" smtClean="0"/>
              <a:t>enough</a:t>
            </a:r>
            <a:r>
              <a:rPr lang="de-DE" sz="1100" dirty="0" smtClean="0"/>
              <a:t>: The large </a:t>
            </a:r>
            <a:r>
              <a:rPr lang="de-DE" sz="1100" dirty="0" err="1" smtClean="0"/>
              <a:t>forest</a:t>
            </a:r>
            <a:r>
              <a:rPr lang="de-DE" sz="1100" dirty="0" smtClean="0"/>
              <a:t> </a:t>
            </a:r>
            <a:r>
              <a:rPr lang="de-DE" sz="1100" dirty="0" err="1" smtClean="0"/>
              <a:t>fires</a:t>
            </a:r>
            <a:r>
              <a:rPr lang="de-DE" sz="1100" dirty="0" smtClean="0"/>
              <a:t> in </a:t>
            </a:r>
            <a:r>
              <a:rPr lang="de-DE" sz="1100" dirty="0" err="1" smtClean="0"/>
              <a:t>Siberia</a:t>
            </a:r>
            <a:r>
              <a:rPr lang="de-DE" sz="1100" dirty="0" smtClean="0"/>
              <a:t> in 2019 </a:t>
            </a:r>
            <a:r>
              <a:rPr lang="de-DE" sz="1100" dirty="0" err="1" smtClean="0"/>
              <a:t>have</a:t>
            </a:r>
            <a:r>
              <a:rPr lang="de-DE" sz="1100" dirty="0" smtClean="0"/>
              <a:t> </a:t>
            </a:r>
            <a:r>
              <a:rPr lang="de-DE" sz="1100" dirty="0" err="1" smtClean="0"/>
              <a:t>created</a:t>
            </a:r>
            <a:r>
              <a:rPr lang="de-DE" sz="1100" dirty="0" smtClean="0"/>
              <a:t> </a:t>
            </a:r>
            <a:r>
              <a:rPr lang="de-DE" sz="1100" dirty="0" err="1" smtClean="0"/>
              <a:t>enormous</a:t>
            </a:r>
            <a:r>
              <a:rPr lang="de-DE" sz="1100" dirty="0" smtClean="0"/>
              <a:t> </a:t>
            </a:r>
            <a:r>
              <a:rPr lang="de-DE" sz="1100" dirty="0" err="1" smtClean="0"/>
              <a:t>amounts</a:t>
            </a:r>
            <a:r>
              <a:rPr lang="de-DE" sz="1100" dirty="0" smtClean="0"/>
              <a:t> </a:t>
            </a:r>
            <a:r>
              <a:rPr lang="de-DE" sz="1100" dirty="0" err="1" smtClean="0"/>
              <a:t>of</a:t>
            </a:r>
            <a:r>
              <a:rPr lang="de-DE" sz="1100" dirty="0" smtClean="0"/>
              <a:t> CO2, </a:t>
            </a:r>
            <a:r>
              <a:rPr lang="de-DE" sz="1100" dirty="0" err="1" smtClean="0"/>
              <a:t>yet</a:t>
            </a:r>
            <a:r>
              <a:rPr lang="de-DE" sz="1100" dirty="0" smtClean="0"/>
              <a:t> </a:t>
            </a:r>
            <a:r>
              <a:rPr lang="de-DE" sz="1100" dirty="0" err="1" smtClean="0"/>
              <a:t>the</a:t>
            </a:r>
            <a:r>
              <a:rPr lang="de-DE" sz="1100" dirty="0" smtClean="0"/>
              <a:t> </a:t>
            </a:r>
            <a:r>
              <a:rPr lang="de-DE" sz="1100" dirty="0" err="1" smtClean="0"/>
              <a:t>re-growth</a:t>
            </a:r>
            <a:r>
              <a:rPr lang="de-DE" sz="1100" dirty="0" smtClean="0"/>
              <a:t> will </a:t>
            </a:r>
            <a:r>
              <a:rPr lang="de-DE" sz="1100" dirty="0" err="1" smtClean="0"/>
              <a:t>take</a:t>
            </a:r>
            <a:r>
              <a:rPr lang="de-DE" sz="1100" dirty="0" smtClean="0"/>
              <a:t> care </a:t>
            </a:r>
            <a:r>
              <a:rPr lang="de-DE" sz="1100" dirty="0" err="1" smtClean="0"/>
              <a:t>of</a:t>
            </a:r>
            <a:r>
              <a:rPr lang="de-DE" sz="1100" dirty="0" smtClean="0"/>
              <a:t> </a:t>
            </a:r>
            <a:r>
              <a:rPr lang="de-DE" sz="1100" dirty="0" err="1" smtClean="0"/>
              <a:t>some</a:t>
            </a:r>
            <a:r>
              <a:rPr lang="de-DE" sz="1100" dirty="0" smtClean="0"/>
              <a:t> </a:t>
            </a:r>
            <a:r>
              <a:rPr lang="de-DE" sz="1100" dirty="0" err="1" smtClean="0"/>
              <a:t>of</a:t>
            </a:r>
            <a:r>
              <a:rPr lang="de-DE" sz="1100" dirty="0" smtClean="0"/>
              <a:t> </a:t>
            </a:r>
            <a:r>
              <a:rPr lang="de-DE" sz="1100" dirty="0" err="1" smtClean="0"/>
              <a:t>it!</a:t>
            </a:r>
            <a:endParaRPr lang="de-DE" sz="1100" dirty="0"/>
          </a:p>
        </p:txBody>
      </p:sp>
    </p:spTree>
    <p:extLst>
      <p:ext uri="{BB962C8B-B14F-4D97-AF65-F5344CB8AC3E}">
        <p14:creationId xmlns:p14="http://schemas.microsoft.com/office/powerpoint/2010/main" val="25690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sp>
        <p:nvSpPr>
          <p:cNvPr id="3" name="Textfeld 2"/>
          <p:cNvSpPr txBox="1"/>
          <p:nvPr/>
        </p:nvSpPr>
        <p:spPr>
          <a:xfrm>
            <a:off x="95250" y="94003"/>
            <a:ext cx="4795793" cy="2677656"/>
          </a:xfrm>
          <a:prstGeom prst="rect">
            <a:avLst/>
          </a:prstGeom>
          <a:noFill/>
        </p:spPr>
        <p:txBody>
          <a:bodyPr wrap="square" rtlCol="0">
            <a:spAutoFit/>
          </a:bodyPr>
          <a:lstStyle/>
          <a:p>
            <a:r>
              <a:rPr lang="de-DE" sz="2800" dirty="0"/>
              <a:t>Eine der Gefahren des </a:t>
            </a:r>
          </a:p>
          <a:p>
            <a:r>
              <a:rPr lang="de-DE" sz="2800" dirty="0"/>
              <a:t>Internets: Man braucht nichts  mehr  wissen, man kann immer im Internet nachsehen.</a:t>
            </a:r>
          </a:p>
          <a:p>
            <a:endParaRPr lang="de-DE" sz="2800" dirty="0"/>
          </a:p>
          <a:p>
            <a:r>
              <a:rPr lang="de-DE" sz="2800" dirty="0"/>
              <a:t>Führt das zur </a:t>
            </a:r>
            <a:r>
              <a:rPr lang="de-DE" sz="2800" dirty="0" smtClean="0"/>
              <a:t> Verdummung</a:t>
            </a:r>
            <a:r>
              <a:rPr lang="de-DE" sz="2800" dirty="0"/>
              <a:t>?</a:t>
            </a:r>
          </a:p>
        </p:txBody>
      </p:sp>
      <p:pic>
        <p:nvPicPr>
          <p:cNvPr id="4" name="Grafik 3"/>
          <p:cNvPicPr>
            <a:picLocks noChangeAspect="1"/>
          </p:cNvPicPr>
          <p:nvPr/>
        </p:nvPicPr>
        <p:blipFill>
          <a:blip r:embed="rId3"/>
          <a:stretch>
            <a:fillRect/>
          </a:stretch>
        </p:blipFill>
        <p:spPr>
          <a:xfrm>
            <a:off x="5103540" y="55398"/>
            <a:ext cx="5384999" cy="6660579"/>
          </a:xfrm>
          <a:prstGeom prst="rect">
            <a:avLst/>
          </a:prstGeom>
        </p:spPr>
      </p:pic>
      <p:sp>
        <p:nvSpPr>
          <p:cNvPr id="5" name="Textfeld 4"/>
          <p:cNvSpPr txBox="1"/>
          <p:nvPr/>
        </p:nvSpPr>
        <p:spPr>
          <a:xfrm>
            <a:off x="213645" y="4174176"/>
            <a:ext cx="4677398" cy="1815882"/>
          </a:xfrm>
          <a:prstGeom prst="rect">
            <a:avLst/>
          </a:prstGeom>
          <a:noFill/>
        </p:spPr>
        <p:txBody>
          <a:bodyPr wrap="square" rtlCol="0">
            <a:spAutoFit/>
          </a:bodyPr>
          <a:lstStyle/>
          <a:p>
            <a:r>
              <a:rPr lang="de-DE" sz="2800" dirty="0"/>
              <a:t>Man kann immer </a:t>
            </a:r>
          </a:p>
          <a:p>
            <a:r>
              <a:rPr lang="de-DE" sz="2800" dirty="0"/>
              <a:t>z. B. Google fragen, </a:t>
            </a:r>
            <a:br>
              <a:rPr lang="de-DE" sz="2800" dirty="0"/>
            </a:br>
            <a:r>
              <a:rPr lang="de-DE" sz="2800" dirty="0"/>
              <a:t>auch durch Sprechen.</a:t>
            </a:r>
          </a:p>
          <a:p>
            <a:endParaRPr lang="de-DE" sz="2800" dirty="0"/>
          </a:p>
        </p:txBody>
      </p:sp>
    </p:spTree>
    <p:extLst>
      <p:ext uri="{BB962C8B-B14F-4D97-AF65-F5344CB8AC3E}">
        <p14:creationId xmlns:p14="http://schemas.microsoft.com/office/powerpoint/2010/main" val="41582844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sp>
        <p:nvSpPr>
          <p:cNvPr id="3" name="Textfeld 2"/>
          <p:cNvSpPr txBox="1"/>
          <p:nvPr/>
        </p:nvSpPr>
        <p:spPr>
          <a:xfrm>
            <a:off x="255366" y="143966"/>
            <a:ext cx="2827825" cy="584775"/>
          </a:xfrm>
          <a:prstGeom prst="rect">
            <a:avLst/>
          </a:prstGeom>
          <a:noFill/>
        </p:spPr>
        <p:txBody>
          <a:bodyPr wrap="none" rtlCol="0">
            <a:spAutoFit/>
          </a:bodyPr>
          <a:lstStyle/>
          <a:p>
            <a:r>
              <a:rPr lang="de-DE" sz="3200" dirty="0"/>
              <a:t>Computerspiele</a:t>
            </a:r>
          </a:p>
        </p:txBody>
      </p:sp>
      <p:sp>
        <p:nvSpPr>
          <p:cNvPr id="7" name="Textfeld 6"/>
          <p:cNvSpPr txBox="1"/>
          <p:nvPr/>
        </p:nvSpPr>
        <p:spPr>
          <a:xfrm>
            <a:off x="353020" y="609074"/>
            <a:ext cx="10032298" cy="1323439"/>
          </a:xfrm>
          <a:prstGeom prst="rect">
            <a:avLst/>
          </a:prstGeom>
          <a:noFill/>
        </p:spPr>
        <p:txBody>
          <a:bodyPr wrap="none" rtlCol="0">
            <a:spAutoFit/>
          </a:bodyPr>
          <a:lstStyle/>
          <a:p>
            <a:r>
              <a:rPr lang="de-DE" sz="2800" dirty="0"/>
              <a:t>--- Führen fallweise zu echter Sucht</a:t>
            </a:r>
          </a:p>
          <a:p>
            <a:r>
              <a:rPr lang="de-DE" sz="2800" dirty="0"/>
              <a:t>--- Viele (auf einem einzigen Server 700, s.u.) Gewalt verherrlichend</a:t>
            </a:r>
          </a:p>
          <a:p>
            <a:endParaRPr lang="de-DE" sz="2400" dirty="0"/>
          </a:p>
        </p:txBody>
      </p:sp>
      <p:pic>
        <p:nvPicPr>
          <p:cNvPr id="8" name="Grafik 7"/>
          <p:cNvPicPr>
            <a:picLocks noChangeAspect="1"/>
          </p:cNvPicPr>
          <p:nvPr/>
        </p:nvPicPr>
        <p:blipFill>
          <a:blip r:embed="rId3"/>
          <a:stretch>
            <a:fillRect/>
          </a:stretch>
        </p:blipFill>
        <p:spPr>
          <a:xfrm>
            <a:off x="1524001" y="1803164"/>
            <a:ext cx="9170057" cy="4994154"/>
          </a:xfrm>
          <a:prstGeom prst="rect">
            <a:avLst/>
          </a:prstGeom>
        </p:spPr>
      </p:pic>
    </p:spTree>
    <p:extLst>
      <p:ext uri="{BB962C8B-B14F-4D97-AF65-F5344CB8AC3E}">
        <p14:creationId xmlns:p14="http://schemas.microsoft.com/office/powerpoint/2010/main" val="215859076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5800" y="1019175"/>
            <a:ext cx="11134908" cy="954107"/>
          </a:xfrm>
          <a:prstGeom prst="rect">
            <a:avLst/>
          </a:prstGeom>
          <a:noFill/>
        </p:spPr>
        <p:txBody>
          <a:bodyPr wrap="none" rtlCol="0">
            <a:spAutoFit/>
          </a:bodyPr>
          <a:lstStyle/>
          <a:p>
            <a:r>
              <a:rPr lang="de-DE" sz="2800" dirty="0" smtClean="0"/>
              <a:t>Es gibt keinen Zweifel, dass gewisse kognitive Fähigkeiten (Rechnen, </a:t>
            </a:r>
            <a:br>
              <a:rPr lang="de-DE" sz="2800" dirty="0" smtClean="0"/>
            </a:br>
            <a:r>
              <a:rPr lang="de-DE" sz="2800" dirty="0" smtClean="0"/>
              <a:t>Rechtschreiben, u. v. m.) durch Computer und Internet verringert werden.</a:t>
            </a:r>
          </a:p>
        </p:txBody>
      </p:sp>
      <p:sp>
        <p:nvSpPr>
          <p:cNvPr id="3" name="Textfeld 2"/>
          <p:cNvSpPr txBox="1"/>
          <p:nvPr/>
        </p:nvSpPr>
        <p:spPr>
          <a:xfrm>
            <a:off x="685800" y="2305050"/>
            <a:ext cx="11271547" cy="1508105"/>
          </a:xfrm>
          <a:prstGeom prst="rect">
            <a:avLst/>
          </a:prstGeom>
          <a:noFill/>
        </p:spPr>
        <p:txBody>
          <a:bodyPr wrap="none" rtlCol="0">
            <a:spAutoFit/>
          </a:bodyPr>
          <a:lstStyle/>
          <a:p>
            <a:r>
              <a:rPr lang="de-DE" sz="2800" dirty="0" smtClean="0"/>
              <a:t>Aber solange das durch die entstehende Technologie überkompensiert wird,</a:t>
            </a:r>
          </a:p>
          <a:p>
            <a:r>
              <a:rPr lang="de-DE" sz="2800" dirty="0" smtClean="0"/>
              <a:t>ist das kein echtes Problem. </a:t>
            </a:r>
            <a:endParaRPr lang="de-DE" dirty="0" smtClean="0"/>
          </a:p>
          <a:p>
            <a:endParaRPr lang="de-DE" dirty="0"/>
          </a:p>
          <a:p>
            <a:endParaRPr lang="de-DE" dirty="0"/>
          </a:p>
        </p:txBody>
      </p:sp>
      <p:sp>
        <p:nvSpPr>
          <p:cNvPr id="4" name="Textfeld 3"/>
          <p:cNvSpPr txBox="1"/>
          <p:nvPr/>
        </p:nvSpPr>
        <p:spPr>
          <a:xfrm>
            <a:off x="685800" y="3813155"/>
            <a:ext cx="11020261" cy="954107"/>
          </a:xfrm>
          <a:prstGeom prst="rect">
            <a:avLst/>
          </a:prstGeom>
          <a:noFill/>
        </p:spPr>
        <p:txBody>
          <a:bodyPr wrap="none" rtlCol="0">
            <a:spAutoFit/>
          </a:bodyPr>
          <a:lstStyle/>
          <a:p>
            <a:r>
              <a:rPr lang="de-DE" sz="2800" dirty="0" smtClean="0"/>
              <a:t>Mein Vater konnte viel besser mit einer Sense Gras mähen als ich es kann. </a:t>
            </a:r>
            <a:br>
              <a:rPr lang="de-DE" sz="2800" dirty="0" smtClean="0"/>
            </a:br>
            <a:r>
              <a:rPr lang="de-DE" sz="2800" dirty="0" smtClean="0"/>
              <a:t>Aber ich verwende eben einen Rasenmäher.</a:t>
            </a:r>
            <a:endParaRPr lang="de-DE" sz="2800" dirty="0"/>
          </a:p>
        </p:txBody>
      </p:sp>
      <p:sp>
        <p:nvSpPr>
          <p:cNvPr id="5" name="Textfeld 4"/>
          <p:cNvSpPr txBox="1"/>
          <p:nvPr/>
        </p:nvSpPr>
        <p:spPr>
          <a:xfrm>
            <a:off x="685800" y="5229225"/>
            <a:ext cx="11509754" cy="954107"/>
          </a:xfrm>
          <a:prstGeom prst="rect">
            <a:avLst/>
          </a:prstGeom>
          <a:noFill/>
        </p:spPr>
        <p:txBody>
          <a:bodyPr wrap="none" rtlCol="0">
            <a:spAutoFit/>
          </a:bodyPr>
          <a:lstStyle/>
          <a:p>
            <a:r>
              <a:rPr lang="de-DE" sz="2800" dirty="0" smtClean="0"/>
              <a:t>Nur: Ist der Rückgang der ernsthaft </a:t>
            </a:r>
            <a:r>
              <a:rPr lang="de-DE" sz="2800" dirty="0"/>
              <a:t>L</a:t>
            </a:r>
            <a:r>
              <a:rPr lang="de-DE" sz="2800" dirty="0" smtClean="0"/>
              <a:t>esenden in den letzten 5 Jahren mit 32% </a:t>
            </a:r>
          </a:p>
          <a:p>
            <a:r>
              <a:rPr lang="de-DE" sz="2800" dirty="0"/>
              <a:t>n</a:t>
            </a:r>
            <a:r>
              <a:rPr lang="de-DE" sz="2800" dirty="0" smtClean="0"/>
              <a:t>icht doch erschreckend? Erleben wir das Ende des gedruckten Buches?</a:t>
            </a:r>
            <a:endParaRPr lang="de-DE" sz="2800" dirty="0"/>
          </a:p>
        </p:txBody>
      </p:sp>
    </p:spTree>
    <p:extLst>
      <p:ext uri="{BB962C8B-B14F-4D97-AF65-F5344CB8AC3E}">
        <p14:creationId xmlns:p14="http://schemas.microsoft.com/office/powerpoint/2010/main" val="29511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05971" y="0"/>
            <a:ext cx="10980057" cy="6858000"/>
          </a:xfrm>
          <a:prstGeom prst="rect">
            <a:avLst/>
          </a:prstGeom>
        </p:spPr>
      </p:pic>
    </p:spTree>
    <p:extLst>
      <p:ext uri="{BB962C8B-B14F-4D97-AF65-F5344CB8AC3E}">
        <p14:creationId xmlns:p14="http://schemas.microsoft.com/office/powerpoint/2010/main" val="2165271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sp>
        <p:nvSpPr>
          <p:cNvPr id="2" name="Textfeld 1"/>
          <p:cNvSpPr txBox="1"/>
          <p:nvPr/>
        </p:nvSpPr>
        <p:spPr>
          <a:xfrm>
            <a:off x="1397744" y="285099"/>
            <a:ext cx="9721251" cy="523220"/>
          </a:xfrm>
          <a:prstGeom prst="rect">
            <a:avLst/>
          </a:prstGeom>
          <a:noFill/>
        </p:spPr>
        <p:txBody>
          <a:bodyPr wrap="none" rtlCol="0">
            <a:spAutoFit/>
          </a:bodyPr>
          <a:lstStyle/>
          <a:p>
            <a:r>
              <a:rPr lang="de-DE" sz="2800" dirty="0" smtClean="0"/>
              <a:t>Der Begriff „Künstliche Intelligenz“  </a:t>
            </a:r>
            <a:r>
              <a:rPr lang="de-DE" sz="2800" dirty="0"/>
              <a:t>(</a:t>
            </a:r>
            <a:r>
              <a:rPr lang="de-DE" sz="2800" dirty="0" smtClean="0"/>
              <a:t>KI) sollte entzaubert werden</a:t>
            </a:r>
            <a:endParaRPr lang="de-DE" sz="2800" dirty="0"/>
          </a:p>
        </p:txBody>
      </p:sp>
      <p:sp>
        <p:nvSpPr>
          <p:cNvPr id="3" name="Textfeld 2"/>
          <p:cNvSpPr txBox="1"/>
          <p:nvPr/>
        </p:nvSpPr>
        <p:spPr>
          <a:xfrm>
            <a:off x="1397744" y="1059228"/>
            <a:ext cx="7167411" cy="523220"/>
          </a:xfrm>
          <a:prstGeom prst="rect">
            <a:avLst/>
          </a:prstGeom>
          <a:noFill/>
        </p:spPr>
        <p:txBody>
          <a:bodyPr wrap="none" rtlCol="0">
            <a:spAutoFit/>
          </a:bodyPr>
          <a:lstStyle/>
          <a:p>
            <a:r>
              <a:rPr lang="de-DE" sz="2800" dirty="0"/>
              <a:t>Grundproblem: Nicht </a:t>
            </a:r>
            <a:r>
              <a:rPr lang="de-DE" sz="2800" dirty="0" smtClean="0"/>
              <a:t>definierbar, nicht messbar</a:t>
            </a:r>
            <a:endParaRPr lang="de-DE" sz="2800" dirty="0"/>
          </a:p>
        </p:txBody>
      </p:sp>
      <p:sp>
        <p:nvSpPr>
          <p:cNvPr id="4" name="Textfeld 3"/>
          <p:cNvSpPr txBox="1"/>
          <p:nvPr/>
        </p:nvSpPr>
        <p:spPr>
          <a:xfrm>
            <a:off x="1470589" y="1659910"/>
            <a:ext cx="8511611" cy="2246769"/>
          </a:xfrm>
          <a:prstGeom prst="rect">
            <a:avLst/>
          </a:prstGeom>
          <a:noFill/>
        </p:spPr>
        <p:txBody>
          <a:bodyPr wrap="square" rtlCol="0">
            <a:spAutoFit/>
          </a:bodyPr>
          <a:lstStyle/>
          <a:p>
            <a:r>
              <a:rPr lang="de-DE" sz="2800" dirty="0"/>
              <a:t>In der Informatik: KI wird als (spezielle) KI verstanden, angewandt auf spezielle Probleme. Mit neuen Methoden</a:t>
            </a:r>
          </a:p>
          <a:p>
            <a:r>
              <a:rPr lang="de-DE" sz="2800" dirty="0"/>
              <a:t>(</a:t>
            </a:r>
            <a:r>
              <a:rPr lang="de-DE" sz="2800" dirty="0" err="1"/>
              <a:t>deep</a:t>
            </a:r>
            <a:r>
              <a:rPr lang="de-DE" sz="2800" dirty="0"/>
              <a:t> </a:t>
            </a:r>
            <a:r>
              <a:rPr lang="de-DE" sz="2800" dirty="0" err="1"/>
              <a:t>learning</a:t>
            </a:r>
            <a:r>
              <a:rPr lang="de-DE" sz="2800" dirty="0"/>
              <a:t>, neuronale Netzwerke, Datenanalyse) übertreffen da Computerprogramme Menschen bei weitem.</a:t>
            </a:r>
          </a:p>
        </p:txBody>
      </p:sp>
      <p:sp>
        <p:nvSpPr>
          <p:cNvPr id="5" name="Textfeld 4"/>
          <p:cNvSpPr txBox="1"/>
          <p:nvPr/>
        </p:nvSpPr>
        <p:spPr>
          <a:xfrm>
            <a:off x="1470589" y="3984141"/>
            <a:ext cx="8203962" cy="954107"/>
          </a:xfrm>
          <a:prstGeom prst="rect">
            <a:avLst/>
          </a:prstGeom>
          <a:noFill/>
        </p:spPr>
        <p:txBody>
          <a:bodyPr wrap="square" rtlCol="0">
            <a:spAutoFit/>
          </a:bodyPr>
          <a:lstStyle/>
          <a:p>
            <a:r>
              <a:rPr lang="de-DE" sz="2800" dirty="0"/>
              <a:t>Können Computer „allgemein intelligenter als Menschen werden“, einmal gar die Welt beherrschen?</a:t>
            </a:r>
          </a:p>
        </p:txBody>
      </p:sp>
      <p:sp>
        <p:nvSpPr>
          <p:cNvPr id="6" name="Textfeld 5"/>
          <p:cNvSpPr txBox="1"/>
          <p:nvPr/>
        </p:nvSpPr>
        <p:spPr>
          <a:xfrm>
            <a:off x="1491508" y="5092005"/>
            <a:ext cx="8345554" cy="1384995"/>
          </a:xfrm>
          <a:prstGeom prst="rect">
            <a:avLst/>
          </a:prstGeom>
          <a:noFill/>
        </p:spPr>
        <p:txBody>
          <a:bodyPr wrap="none" rtlCol="0">
            <a:spAutoFit/>
          </a:bodyPr>
          <a:lstStyle/>
          <a:p>
            <a:r>
              <a:rPr lang="de-DE" sz="2800" dirty="0"/>
              <a:t>Diskussion offen. Aber ich bin überzeugt: Lange </a:t>
            </a:r>
            <a:r>
              <a:rPr lang="de-DE" sz="2800" dirty="0" smtClean="0"/>
              <a:t>vorher</a:t>
            </a:r>
            <a:endParaRPr lang="de-DE" sz="2800" dirty="0"/>
          </a:p>
          <a:p>
            <a:r>
              <a:rPr lang="de-DE" sz="2800" dirty="0"/>
              <a:t>wird eine Gruppe von Menschen mit Hilfe von KI alles</a:t>
            </a:r>
          </a:p>
          <a:p>
            <a:r>
              <a:rPr lang="de-DE" sz="2800" dirty="0"/>
              <a:t>machen können, auch die Welt beherrschen. </a:t>
            </a:r>
          </a:p>
        </p:txBody>
      </p:sp>
    </p:spTree>
    <p:extLst>
      <p:ext uri="{BB962C8B-B14F-4D97-AF65-F5344CB8AC3E}">
        <p14:creationId xmlns:p14="http://schemas.microsoft.com/office/powerpoint/2010/main" val="122505071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23875" y="609600"/>
            <a:ext cx="11716413" cy="1661993"/>
          </a:xfrm>
          <a:prstGeom prst="rect">
            <a:avLst/>
          </a:prstGeom>
          <a:noFill/>
        </p:spPr>
        <p:txBody>
          <a:bodyPr wrap="none" rtlCol="0">
            <a:spAutoFit/>
          </a:bodyPr>
          <a:lstStyle/>
          <a:p>
            <a:r>
              <a:rPr lang="de-DE" sz="2800" dirty="0" smtClean="0"/>
              <a:t>Aber: Gleichgültig wie sich die „Künstliche </a:t>
            </a:r>
            <a:r>
              <a:rPr lang="de-DE" sz="2800" dirty="0"/>
              <a:t>I</a:t>
            </a:r>
            <a:r>
              <a:rPr lang="de-DE" sz="2800" dirty="0" smtClean="0"/>
              <a:t>ntelligenz“ entwickelt: </a:t>
            </a:r>
            <a:r>
              <a:rPr lang="de-AT" sz="2800" dirty="0"/>
              <a:t>Es ist klar, </a:t>
            </a:r>
            <a:r>
              <a:rPr lang="de-AT" sz="2800" dirty="0" smtClean="0"/>
              <a:t/>
            </a:r>
            <a:br>
              <a:rPr lang="de-AT" sz="2800" dirty="0" smtClean="0"/>
            </a:br>
            <a:r>
              <a:rPr lang="de-AT" sz="2800" dirty="0" smtClean="0"/>
              <a:t>dass </a:t>
            </a:r>
            <a:r>
              <a:rPr lang="de-AT" sz="2800" dirty="0"/>
              <a:t>die Automatisierung weiter steigen wird. Es gibt immer die </a:t>
            </a:r>
            <a:r>
              <a:rPr lang="de-AT" sz="2800" dirty="0" smtClean="0"/>
              <a:t>Behauptung,</a:t>
            </a:r>
            <a:endParaRPr lang="de-AT" sz="2800" dirty="0"/>
          </a:p>
          <a:p>
            <a:r>
              <a:rPr lang="de-AT" sz="2800" dirty="0" smtClean="0"/>
              <a:t>dass damit  zwar </a:t>
            </a:r>
            <a:r>
              <a:rPr lang="de-AT" sz="2800" dirty="0"/>
              <a:t>Jobs verloren werden </a:t>
            </a:r>
            <a:r>
              <a:rPr lang="de-AT" sz="2800" dirty="0" smtClean="0"/>
              <a:t>aber mehr  andere gewonnen </a:t>
            </a:r>
            <a:r>
              <a:rPr lang="de-AT" sz="2800" dirty="0"/>
              <a:t>werden.</a:t>
            </a:r>
          </a:p>
          <a:p>
            <a:endParaRPr lang="de-DE" dirty="0"/>
          </a:p>
        </p:txBody>
      </p:sp>
      <p:sp>
        <p:nvSpPr>
          <p:cNvPr id="3" name="Textfeld 2"/>
          <p:cNvSpPr txBox="1"/>
          <p:nvPr/>
        </p:nvSpPr>
        <p:spPr>
          <a:xfrm>
            <a:off x="523875" y="2271593"/>
            <a:ext cx="10934700" cy="1384995"/>
          </a:xfrm>
          <a:prstGeom prst="rect">
            <a:avLst/>
          </a:prstGeom>
          <a:noFill/>
        </p:spPr>
        <p:txBody>
          <a:bodyPr wrap="square" rtlCol="0">
            <a:spAutoFit/>
          </a:bodyPr>
          <a:lstStyle/>
          <a:p>
            <a:r>
              <a:rPr lang="de-AT" sz="2800" dirty="0" smtClean="0"/>
              <a:t>Das ist eine Lüge: Mein </a:t>
            </a:r>
            <a:r>
              <a:rPr lang="de-AT" sz="2800" dirty="0"/>
              <a:t>Großvater </a:t>
            </a:r>
            <a:r>
              <a:rPr lang="de-AT" sz="2800" dirty="0" smtClean="0"/>
              <a:t>arbeitete 3.200 </a:t>
            </a:r>
            <a:r>
              <a:rPr lang="de-AT" sz="2800" dirty="0"/>
              <a:t>h / </a:t>
            </a:r>
            <a:r>
              <a:rPr lang="de-AT" sz="2800" dirty="0" smtClean="0"/>
              <a:t>Jahr, </a:t>
            </a:r>
            <a:r>
              <a:rPr lang="de-AT" sz="2800" dirty="0"/>
              <a:t>der durchschnittliche Mensch heute </a:t>
            </a:r>
            <a:r>
              <a:rPr lang="de-AT" sz="2800" dirty="0" smtClean="0"/>
              <a:t>nur  mehr </a:t>
            </a:r>
            <a:r>
              <a:rPr lang="de-AT" sz="2800" dirty="0"/>
              <a:t>1.600. Und es ist klar, dass sich diese Zahl weiter reduzieren wird.</a:t>
            </a:r>
            <a:endParaRPr lang="de-DE" sz="2800" dirty="0"/>
          </a:p>
        </p:txBody>
      </p:sp>
      <p:sp>
        <p:nvSpPr>
          <p:cNvPr id="4" name="Textfeld 3"/>
          <p:cNvSpPr txBox="1"/>
          <p:nvPr/>
        </p:nvSpPr>
        <p:spPr>
          <a:xfrm>
            <a:off x="523875" y="4071372"/>
            <a:ext cx="3126818" cy="800219"/>
          </a:xfrm>
          <a:prstGeom prst="rect">
            <a:avLst/>
          </a:prstGeom>
          <a:noFill/>
        </p:spPr>
        <p:txBody>
          <a:bodyPr wrap="none" rtlCol="0">
            <a:spAutoFit/>
          </a:bodyPr>
          <a:lstStyle/>
          <a:p>
            <a:r>
              <a:rPr lang="de-AT" sz="2800" dirty="0" smtClean="0"/>
              <a:t>Was </a:t>
            </a:r>
            <a:r>
              <a:rPr lang="de-AT" sz="2800" dirty="0"/>
              <a:t>sind Lösungen?</a:t>
            </a:r>
          </a:p>
          <a:p>
            <a:endParaRPr lang="de-DE" dirty="0"/>
          </a:p>
        </p:txBody>
      </p:sp>
      <p:sp>
        <p:nvSpPr>
          <p:cNvPr id="5" name="Textfeld 4"/>
          <p:cNvSpPr txBox="1"/>
          <p:nvPr/>
        </p:nvSpPr>
        <p:spPr>
          <a:xfrm>
            <a:off x="523875" y="4791075"/>
            <a:ext cx="12056955" cy="1815882"/>
          </a:xfrm>
          <a:prstGeom prst="rect">
            <a:avLst/>
          </a:prstGeom>
          <a:noFill/>
        </p:spPr>
        <p:txBody>
          <a:bodyPr wrap="none" rtlCol="0">
            <a:spAutoFit/>
          </a:bodyPr>
          <a:lstStyle/>
          <a:p>
            <a:r>
              <a:rPr lang="de-DE" sz="2800" dirty="0">
                <a:solidFill>
                  <a:srgbClr val="C00000"/>
                </a:solidFill>
              </a:rPr>
              <a:t>Erstens, keine Angst vor zu wenig Arbeit! </a:t>
            </a:r>
            <a:r>
              <a:rPr lang="de-DE" sz="2800" dirty="0" smtClean="0">
                <a:solidFill>
                  <a:srgbClr val="C00000"/>
                </a:solidFill>
              </a:rPr>
              <a:t>Es gibt befriedigende Aufgaben, </a:t>
            </a:r>
            <a:r>
              <a:rPr lang="de-DE" sz="2800" dirty="0">
                <a:solidFill>
                  <a:srgbClr val="C00000"/>
                </a:solidFill>
              </a:rPr>
              <a:t>die </a:t>
            </a:r>
            <a:endParaRPr lang="de-DE" sz="2800" dirty="0" smtClean="0">
              <a:solidFill>
                <a:srgbClr val="C00000"/>
              </a:solidFill>
            </a:endParaRPr>
          </a:p>
          <a:p>
            <a:r>
              <a:rPr lang="de-DE" sz="2800" dirty="0" smtClean="0">
                <a:solidFill>
                  <a:srgbClr val="C00000"/>
                </a:solidFill>
              </a:rPr>
              <a:t>glücklich </a:t>
            </a:r>
            <a:r>
              <a:rPr lang="de-DE" sz="2800" dirty="0">
                <a:solidFill>
                  <a:srgbClr val="C00000"/>
                </a:solidFill>
              </a:rPr>
              <a:t>machen</a:t>
            </a:r>
            <a:r>
              <a:rPr lang="de-DE" sz="2800" dirty="0" smtClean="0">
                <a:solidFill>
                  <a:srgbClr val="C00000"/>
                </a:solidFill>
              </a:rPr>
              <a:t>. Und verbleibende Erwerbsarbeit/ Grundeinkommen werden</a:t>
            </a:r>
          </a:p>
          <a:p>
            <a:r>
              <a:rPr lang="de-DE" sz="2800" dirty="0" smtClean="0">
                <a:solidFill>
                  <a:srgbClr val="C00000"/>
                </a:solidFill>
              </a:rPr>
              <a:t>Existenz sichern.</a:t>
            </a:r>
            <a:endParaRPr lang="de-DE" sz="2800" dirty="0">
              <a:solidFill>
                <a:srgbClr val="C00000"/>
              </a:solidFill>
            </a:endParaRPr>
          </a:p>
          <a:p>
            <a:endParaRPr lang="de-DE" sz="2800" dirty="0"/>
          </a:p>
        </p:txBody>
      </p:sp>
    </p:spTree>
    <p:extLst>
      <p:ext uri="{BB962C8B-B14F-4D97-AF65-F5344CB8AC3E}">
        <p14:creationId xmlns:p14="http://schemas.microsoft.com/office/powerpoint/2010/main" val="42408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4325" y="476250"/>
            <a:ext cx="11642354" cy="1231106"/>
          </a:xfrm>
          <a:prstGeom prst="rect">
            <a:avLst/>
          </a:prstGeom>
          <a:noFill/>
        </p:spPr>
        <p:txBody>
          <a:bodyPr wrap="none" rtlCol="0">
            <a:spAutoFit/>
          </a:bodyPr>
          <a:lstStyle/>
          <a:p>
            <a:r>
              <a:rPr lang="de-DE" sz="2800" dirty="0" smtClean="0">
                <a:solidFill>
                  <a:srgbClr val="C00000"/>
                </a:solidFill>
              </a:rPr>
              <a:t>Zweitens, </a:t>
            </a:r>
            <a:r>
              <a:rPr lang="de-DE" sz="2800" dirty="0">
                <a:solidFill>
                  <a:srgbClr val="C00000"/>
                </a:solidFill>
              </a:rPr>
              <a:t>es wird ganz wichtig sein, dass wir die Fähigkeiten von Jugendlichen </a:t>
            </a:r>
            <a:r>
              <a:rPr lang="de-DE" sz="2800" dirty="0" smtClean="0">
                <a:solidFill>
                  <a:srgbClr val="C00000"/>
                </a:solidFill>
              </a:rPr>
              <a:t/>
            </a:r>
            <a:br>
              <a:rPr lang="de-DE" sz="2800" dirty="0" smtClean="0">
                <a:solidFill>
                  <a:srgbClr val="C00000"/>
                </a:solidFill>
              </a:rPr>
            </a:br>
            <a:r>
              <a:rPr lang="de-DE" sz="2800" dirty="0" smtClean="0">
                <a:solidFill>
                  <a:srgbClr val="C00000"/>
                </a:solidFill>
              </a:rPr>
              <a:t>möglichst </a:t>
            </a:r>
            <a:r>
              <a:rPr lang="de-DE" sz="2800" dirty="0">
                <a:solidFill>
                  <a:srgbClr val="C00000"/>
                </a:solidFill>
              </a:rPr>
              <a:t>bald erkennen, </a:t>
            </a:r>
            <a:r>
              <a:rPr lang="de-DE" sz="2800" dirty="0" smtClean="0">
                <a:solidFill>
                  <a:srgbClr val="C00000"/>
                </a:solidFill>
              </a:rPr>
              <a:t>und </a:t>
            </a:r>
            <a:r>
              <a:rPr lang="de-DE" sz="2800" dirty="0">
                <a:solidFill>
                  <a:srgbClr val="C00000"/>
                </a:solidFill>
              </a:rPr>
              <a:t>sie dann entsprechen </a:t>
            </a:r>
            <a:r>
              <a:rPr lang="de-DE" sz="2800" dirty="0" smtClean="0">
                <a:solidFill>
                  <a:srgbClr val="C00000"/>
                </a:solidFill>
              </a:rPr>
              <a:t>auszubilden</a:t>
            </a:r>
            <a:r>
              <a:rPr lang="de-DE" dirty="0"/>
              <a:t>.</a:t>
            </a:r>
            <a:endParaRPr lang="de-DE" u="sng" dirty="0"/>
          </a:p>
          <a:p>
            <a:endParaRPr lang="de-DE" dirty="0"/>
          </a:p>
        </p:txBody>
      </p:sp>
      <p:sp>
        <p:nvSpPr>
          <p:cNvPr id="3" name="Textfeld 2"/>
          <p:cNvSpPr txBox="1"/>
          <p:nvPr/>
        </p:nvSpPr>
        <p:spPr>
          <a:xfrm>
            <a:off x="306202" y="1543050"/>
            <a:ext cx="11973919" cy="4678204"/>
          </a:xfrm>
          <a:prstGeom prst="rect">
            <a:avLst/>
          </a:prstGeom>
          <a:noFill/>
        </p:spPr>
        <p:txBody>
          <a:bodyPr wrap="none" rtlCol="0">
            <a:spAutoFit/>
          </a:bodyPr>
          <a:lstStyle/>
          <a:p>
            <a:r>
              <a:rPr lang="de-DE" sz="2800" dirty="0" smtClean="0"/>
              <a:t>Für </a:t>
            </a:r>
            <a:r>
              <a:rPr lang="de-DE" sz="2800" dirty="0"/>
              <a:t>mitfühlende, an Kontakten Interessierte: Ausbildung Richtung </a:t>
            </a:r>
            <a:r>
              <a:rPr lang="de-DE" sz="2800" dirty="0" smtClean="0"/>
              <a:t/>
            </a:r>
            <a:br>
              <a:rPr lang="de-DE" sz="2800" dirty="0" smtClean="0"/>
            </a:br>
            <a:r>
              <a:rPr lang="de-DE" sz="2800" dirty="0" smtClean="0"/>
              <a:t>Menschenbetreuung</a:t>
            </a:r>
            <a:r>
              <a:rPr lang="de-DE" sz="2800" dirty="0"/>
              <a:t>. (Kindergärtner, </a:t>
            </a:r>
            <a:r>
              <a:rPr lang="de-DE" sz="2800" dirty="0" smtClean="0"/>
              <a:t>Lehrer, Krankenhaushilfe</a:t>
            </a:r>
            <a:r>
              <a:rPr lang="de-DE" sz="2800" dirty="0"/>
              <a:t>, </a:t>
            </a:r>
            <a:r>
              <a:rPr lang="de-DE" sz="2800" dirty="0" smtClean="0"/>
              <a:t> </a:t>
            </a:r>
            <a:r>
              <a:rPr lang="de-DE" sz="2800" dirty="0"/>
              <a:t>Alterspfleger</a:t>
            </a:r>
            <a:r>
              <a:rPr lang="de-DE" sz="2800" dirty="0" smtClean="0"/>
              <a:t/>
            </a:r>
            <a:br>
              <a:rPr lang="de-DE" sz="2800" dirty="0" smtClean="0"/>
            </a:br>
            <a:r>
              <a:rPr lang="de-DE" sz="2800" dirty="0" smtClean="0"/>
              <a:t>Behindertenbetreuung</a:t>
            </a:r>
            <a:r>
              <a:rPr lang="de-DE" sz="2800" dirty="0"/>
              <a:t>, </a:t>
            </a:r>
            <a:r>
              <a:rPr lang="de-DE" sz="2800" dirty="0" smtClean="0"/>
              <a:t>medizinische Versorgung, Notversorgung</a:t>
            </a:r>
            <a:r>
              <a:rPr lang="de-DE" sz="2800" dirty="0"/>
              <a:t>, etc.)</a:t>
            </a:r>
          </a:p>
          <a:p>
            <a:endParaRPr lang="de-DE" sz="2800" dirty="0"/>
          </a:p>
          <a:p>
            <a:r>
              <a:rPr lang="de-DE" sz="2800" dirty="0" smtClean="0"/>
              <a:t>Für </a:t>
            </a:r>
            <a:r>
              <a:rPr lang="de-DE" sz="2800" dirty="0"/>
              <a:t>manuell Begabte: Vorbereitung für die Wiederbelebung des Handwerks, </a:t>
            </a:r>
            <a:r>
              <a:rPr lang="de-DE" sz="2800" dirty="0" smtClean="0"/>
              <a:t/>
            </a:r>
            <a:br>
              <a:rPr lang="de-DE" sz="2800" dirty="0" smtClean="0"/>
            </a:br>
            <a:r>
              <a:rPr lang="de-DE" sz="2800" dirty="0" smtClean="0"/>
              <a:t>reparieren </a:t>
            </a:r>
            <a:r>
              <a:rPr lang="de-DE" sz="2800" dirty="0"/>
              <a:t>statt wegwerfen</a:t>
            </a:r>
            <a:r>
              <a:rPr lang="de-DE" sz="2800" dirty="0" smtClean="0"/>
              <a:t>, weg </a:t>
            </a:r>
            <a:r>
              <a:rPr lang="de-DE" sz="2800" dirty="0"/>
              <a:t>von Massenproduktion. Regionalisierung </a:t>
            </a:r>
            <a:r>
              <a:rPr lang="de-DE" sz="2800" dirty="0" smtClean="0"/>
              <a:t/>
            </a:r>
            <a:br>
              <a:rPr lang="de-DE" sz="2800" dirty="0" smtClean="0"/>
            </a:br>
            <a:r>
              <a:rPr lang="de-DE" sz="2800" dirty="0" smtClean="0"/>
              <a:t>statt </a:t>
            </a:r>
            <a:r>
              <a:rPr lang="de-DE" sz="2800" dirty="0"/>
              <a:t>Globalisierung.</a:t>
            </a:r>
          </a:p>
          <a:p>
            <a:endParaRPr lang="de-DE" sz="2800" dirty="0"/>
          </a:p>
          <a:p>
            <a:r>
              <a:rPr lang="de-DE" sz="2800" dirty="0" smtClean="0"/>
              <a:t>Für </a:t>
            </a:r>
            <a:r>
              <a:rPr lang="de-DE" sz="2800" dirty="0"/>
              <a:t>intellektuell Interessierte: Akademische Ausbildung zu Ärzten, Ingenieuren … </a:t>
            </a:r>
            <a:r>
              <a:rPr lang="de-DE" sz="2800" dirty="0" smtClean="0"/>
              <a:t/>
            </a:r>
            <a:br>
              <a:rPr lang="de-DE" sz="2800" dirty="0" smtClean="0"/>
            </a:br>
            <a:r>
              <a:rPr lang="de-DE" sz="2800" dirty="0" smtClean="0"/>
              <a:t>oft </a:t>
            </a:r>
            <a:r>
              <a:rPr lang="de-DE" sz="2800" dirty="0"/>
              <a:t>mehr Pfleger von Maschinen, wenige als originelle Entwickler </a:t>
            </a:r>
          </a:p>
          <a:p>
            <a:endParaRPr lang="de-DE" dirty="0"/>
          </a:p>
        </p:txBody>
      </p:sp>
    </p:spTree>
    <p:extLst>
      <p:ext uri="{BB962C8B-B14F-4D97-AF65-F5344CB8AC3E}">
        <p14:creationId xmlns:p14="http://schemas.microsoft.com/office/powerpoint/2010/main" val="2499618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81000" y="1785878"/>
            <a:ext cx="11077575" cy="2554545"/>
          </a:xfrm>
          <a:prstGeom prst="rect">
            <a:avLst/>
          </a:prstGeom>
        </p:spPr>
        <p:txBody>
          <a:bodyPr wrap="square">
            <a:spAutoFit/>
          </a:bodyPr>
          <a:lstStyle/>
          <a:p>
            <a:r>
              <a:rPr lang="de-DE" sz="3200" dirty="0">
                <a:solidFill>
                  <a:srgbClr val="C00000"/>
                </a:solidFill>
              </a:rPr>
              <a:t>Meine Überzeugung: Computerisierung führt zu einer Welle von Arbeitslosigkeit, wenn wir nicht die </a:t>
            </a:r>
            <a:r>
              <a:rPr lang="de-DE" sz="3200" dirty="0" smtClean="0">
                <a:solidFill>
                  <a:srgbClr val="C00000"/>
                </a:solidFill>
              </a:rPr>
              <a:t>erwähnten </a:t>
            </a:r>
            <a:r>
              <a:rPr lang="de-DE" sz="3200" dirty="0">
                <a:solidFill>
                  <a:srgbClr val="C00000"/>
                </a:solidFill>
              </a:rPr>
              <a:t>Schienen bewusst einführen. </a:t>
            </a:r>
            <a:endParaRPr lang="de-DE" sz="3200" dirty="0" smtClean="0">
              <a:solidFill>
                <a:srgbClr val="C00000"/>
              </a:solidFill>
            </a:endParaRPr>
          </a:p>
          <a:p>
            <a:endParaRPr lang="de-DE" sz="3200" dirty="0">
              <a:solidFill>
                <a:srgbClr val="C00000"/>
              </a:solidFill>
            </a:endParaRPr>
          </a:p>
          <a:p>
            <a:r>
              <a:rPr lang="de-DE" sz="3200" dirty="0" smtClean="0">
                <a:solidFill>
                  <a:srgbClr val="C00000"/>
                </a:solidFill>
              </a:rPr>
              <a:t>Sonst </a:t>
            </a:r>
            <a:r>
              <a:rPr lang="de-DE" sz="3200" dirty="0">
                <a:solidFill>
                  <a:srgbClr val="C00000"/>
                </a:solidFill>
              </a:rPr>
              <a:t>produzieren </a:t>
            </a:r>
            <a:r>
              <a:rPr lang="de-DE" sz="3200" dirty="0" smtClean="0">
                <a:solidFill>
                  <a:srgbClr val="C00000"/>
                </a:solidFill>
              </a:rPr>
              <a:t>wir </a:t>
            </a:r>
            <a:r>
              <a:rPr lang="de-DE" sz="3200" dirty="0">
                <a:solidFill>
                  <a:srgbClr val="C00000"/>
                </a:solidFill>
              </a:rPr>
              <a:t>nur arbeitslose Akademiker. </a:t>
            </a:r>
          </a:p>
        </p:txBody>
      </p:sp>
    </p:spTree>
    <p:extLst>
      <p:ext uri="{BB962C8B-B14F-4D97-AF65-F5344CB8AC3E}">
        <p14:creationId xmlns:p14="http://schemas.microsoft.com/office/powerpoint/2010/main" val="36010916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28650" y="866775"/>
            <a:ext cx="9961188" cy="1661993"/>
          </a:xfrm>
          <a:prstGeom prst="rect">
            <a:avLst/>
          </a:prstGeom>
          <a:noFill/>
        </p:spPr>
        <p:txBody>
          <a:bodyPr wrap="none" rtlCol="0">
            <a:spAutoFit/>
          </a:bodyPr>
          <a:lstStyle/>
          <a:p>
            <a:r>
              <a:rPr lang="de-AT" sz="2800" dirty="0">
                <a:solidFill>
                  <a:srgbClr val="C00000"/>
                </a:solidFill>
              </a:rPr>
              <a:t>Zusammenfassend:  Die Automatisierung </a:t>
            </a:r>
            <a:r>
              <a:rPr lang="de-DE" sz="2800" dirty="0">
                <a:solidFill>
                  <a:srgbClr val="C00000"/>
                </a:solidFill>
              </a:rPr>
              <a:t>wird unsere Wirtschaft </a:t>
            </a:r>
          </a:p>
          <a:p>
            <a:r>
              <a:rPr lang="de-DE" sz="2800" dirty="0">
                <a:solidFill>
                  <a:srgbClr val="C00000"/>
                </a:solidFill>
              </a:rPr>
              <a:t>so stark umkrempeln,  dass wir eine Neuverteilung von Reichtum </a:t>
            </a:r>
          </a:p>
          <a:p>
            <a:r>
              <a:rPr lang="de-DE" sz="2800" dirty="0">
                <a:solidFill>
                  <a:srgbClr val="C00000"/>
                </a:solidFill>
              </a:rPr>
              <a:t>und Arbeit benötigen werden, um  soziale Unruhen zu vermeiden.  </a:t>
            </a:r>
            <a:endParaRPr lang="de-AT" sz="2800" dirty="0">
              <a:solidFill>
                <a:srgbClr val="C00000"/>
              </a:solidFill>
            </a:endParaRPr>
          </a:p>
          <a:p>
            <a:endParaRPr lang="de-DE" dirty="0"/>
          </a:p>
        </p:txBody>
      </p:sp>
      <p:sp>
        <p:nvSpPr>
          <p:cNvPr id="5" name="Textfeld 4"/>
          <p:cNvSpPr txBox="1"/>
          <p:nvPr/>
        </p:nvSpPr>
        <p:spPr>
          <a:xfrm>
            <a:off x="628650" y="2419350"/>
            <a:ext cx="8702190" cy="1661993"/>
          </a:xfrm>
          <a:prstGeom prst="rect">
            <a:avLst/>
          </a:prstGeom>
          <a:noFill/>
        </p:spPr>
        <p:txBody>
          <a:bodyPr wrap="none" rtlCol="0">
            <a:spAutoFit/>
          </a:bodyPr>
          <a:lstStyle/>
          <a:p>
            <a:r>
              <a:rPr lang="de-DE" sz="2800" dirty="0"/>
              <a:t>Zwei </a:t>
            </a:r>
            <a:r>
              <a:rPr lang="de-DE" sz="2800" dirty="0" smtClean="0"/>
              <a:t> </a:t>
            </a:r>
            <a:r>
              <a:rPr lang="de-DE" sz="2800" dirty="0"/>
              <a:t>oft nicht genügend erkannte </a:t>
            </a:r>
            <a:r>
              <a:rPr lang="de-DE" sz="2800" dirty="0" smtClean="0"/>
              <a:t>Punkte: </a:t>
            </a:r>
            <a:endParaRPr lang="de-DE" sz="2800" dirty="0"/>
          </a:p>
          <a:p>
            <a:r>
              <a:rPr lang="de-DE" sz="2800" dirty="0" smtClean="0"/>
              <a:t>--- </a:t>
            </a:r>
            <a:r>
              <a:rPr lang="de-DE" sz="2800" dirty="0"/>
              <a:t>Die Instabilität digitaler Informationen</a:t>
            </a:r>
          </a:p>
          <a:p>
            <a:r>
              <a:rPr lang="de-DE" sz="2800" dirty="0"/>
              <a:t>--- Die </a:t>
            </a:r>
            <a:r>
              <a:rPr lang="de-DE" sz="2800" dirty="0" err="1"/>
              <a:t>Unzuverlässlichkeit</a:t>
            </a:r>
            <a:r>
              <a:rPr lang="de-DE" sz="2800" dirty="0"/>
              <a:t> von Informationen im Internet </a:t>
            </a:r>
          </a:p>
          <a:p>
            <a:endParaRPr lang="de-DE" dirty="0"/>
          </a:p>
        </p:txBody>
      </p:sp>
      <p:sp>
        <p:nvSpPr>
          <p:cNvPr id="6" name="Textfeld 5"/>
          <p:cNvSpPr txBox="1"/>
          <p:nvPr/>
        </p:nvSpPr>
        <p:spPr>
          <a:xfrm>
            <a:off x="628650" y="4512231"/>
            <a:ext cx="11505907" cy="1661993"/>
          </a:xfrm>
          <a:prstGeom prst="rect">
            <a:avLst/>
          </a:prstGeom>
          <a:noFill/>
        </p:spPr>
        <p:txBody>
          <a:bodyPr wrap="none" rtlCol="0">
            <a:spAutoFit/>
          </a:bodyPr>
          <a:lstStyle/>
          <a:p>
            <a:r>
              <a:rPr lang="de-AT" sz="2800" dirty="0"/>
              <a:t>Beide Aspekte habe ich am eigenen Leib kennengelernt, weil ich vor 40 (!) </a:t>
            </a:r>
          </a:p>
          <a:p>
            <a:r>
              <a:rPr lang="de-AT" sz="2800" dirty="0"/>
              <a:t>Jahren intensiv mit Bildschirmtext (BTX, Interactive </a:t>
            </a:r>
            <a:r>
              <a:rPr lang="de-AT" sz="2800" dirty="0" err="1"/>
              <a:t>Videotex</a:t>
            </a:r>
            <a:r>
              <a:rPr lang="de-AT" sz="2800" dirty="0"/>
              <a:t>) beschäftigt war, </a:t>
            </a:r>
          </a:p>
          <a:p>
            <a:r>
              <a:rPr lang="de-AT" sz="2800" dirty="0"/>
              <a:t>einem Vorläufer von WWW.</a:t>
            </a:r>
          </a:p>
          <a:p>
            <a:endParaRPr lang="de-DE" dirty="0"/>
          </a:p>
        </p:txBody>
      </p:sp>
    </p:spTree>
    <p:extLst>
      <p:ext uri="{BB962C8B-B14F-4D97-AF65-F5344CB8AC3E}">
        <p14:creationId xmlns:p14="http://schemas.microsoft.com/office/powerpoint/2010/main" val="267742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0925" y="853128"/>
            <a:ext cx="12121075" cy="4524315"/>
          </a:xfrm>
          <a:prstGeom prst="rect">
            <a:avLst/>
          </a:prstGeom>
          <a:noFill/>
        </p:spPr>
        <p:txBody>
          <a:bodyPr wrap="none" rtlCol="0">
            <a:spAutoFit/>
          </a:bodyPr>
          <a:lstStyle/>
          <a:p>
            <a:r>
              <a:rPr lang="de-AT" sz="3200" dirty="0" smtClean="0"/>
              <a:t>Leider wurden wichtige Aspekte von BTX nicht ins WWW übernommen:</a:t>
            </a:r>
          </a:p>
          <a:p>
            <a:endParaRPr lang="de-AT" sz="3200" dirty="0" smtClean="0"/>
          </a:p>
          <a:p>
            <a:r>
              <a:rPr lang="de-AT" sz="3200" dirty="0" smtClean="0"/>
              <a:t>--- Anonyme Angebote  waren </a:t>
            </a:r>
            <a:r>
              <a:rPr lang="de-AT" sz="3200" dirty="0"/>
              <a:t>unmöglich. Alles kam von registrierten</a:t>
            </a:r>
          </a:p>
          <a:p>
            <a:r>
              <a:rPr lang="de-AT" sz="3200" dirty="0"/>
              <a:t>     Organisationen oder Benutzern, mit einem bekannten </a:t>
            </a:r>
            <a:br>
              <a:rPr lang="de-AT" sz="3200" dirty="0"/>
            </a:br>
            <a:r>
              <a:rPr lang="de-AT" sz="3200" dirty="0"/>
              <a:t>     </a:t>
            </a:r>
            <a:r>
              <a:rPr lang="de-AT" sz="3200" dirty="0" smtClean="0"/>
              <a:t>Ansprechpartner</a:t>
            </a:r>
          </a:p>
          <a:p>
            <a:endParaRPr lang="de-AT" sz="3200" dirty="0"/>
          </a:p>
          <a:p>
            <a:r>
              <a:rPr lang="de-AT" sz="3200" dirty="0" smtClean="0"/>
              <a:t>--- Anonyme Mails waren unmöglich</a:t>
            </a:r>
          </a:p>
          <a:p>
            <a:endParaRPr lang="de-AT" sz="3200" dirty="0" smtClean="0"/>
          </a:p>
          <a:p>
            <a:r>
              <a:rPr lang="de-AT" sz="3200" dirty="0" smtClean="0"/>
              <a:t>--- Seiten konnten mit Minigebühren belegt werden </a:t>
            </a:r>
            <a:endParaRPr lang="de-AT" sz="3200" dirty="0"/>
          </a:p>
        </p:txBody>
      </p:sp>
    </p:spTree>
    <p:extLst>
      <p:ext uri="{BB962C8B-B14F-4D97-AF65-F5344CB8AC3E}">
        <p14:creationId xmlns:p14="http://schemas.microsoft.com/office/powerpoint/2010/main" val="1985175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00166" y="244186"/>
            <a:ext cx="3332387" cy="584775"/>
          </a:xfrm>
          <a:prstGeom prst="rect">
            <a:avLst/>
          </a:prstGeom>
          <a:noFill/>
        </p:spPr>
        <p:txBody>
          <a:bodyPr wrap="none" rtlCol="0">
            <a:spAutoFit/>
          </a:bodyPr>
          <a:lstStyle/>
          <a:p>
            <a:r>
              <a:rPr lang="de-DE" sz="3200" dirty="0" smtClean="0"/>
              <a:t>Probleme mit  CO2</a:t>
            </a:r>
            <a:endParaRPr lang="de-DE" sz="3200" dirty="0"/>
          </a:p>
        </p:txBody>
      </p:sp>
      <p:sp>
        <p:nvSpPr>
          <p:cNvPr id="3" name="Textfeld 2"/>
          <p:cNvSpPr txBox="1"/>
          <p:nvPr/>
        </p:nvSpPr>
        <p:spPr>
          <a:xfrm>
            <a:off x="244351" y="867400"/>
            <a:ext cx="11199230" cy="830997"/>
          </a:xfrm>
          <a:prstGeom prst="rect">
            <a:avLst/>
          </a:prstGeom>
          <a:noFill/>
        </p:spPr>
        <p:txBody>
          <a:bodyPr wrap="square" rtlCol="0">
            <a:spAutoFit/>
          </a:bodyPr>
          <a:lstStyle/>
          <a:p>
            <a:r>
              <a:rPr lang="de-DE" sz="2400" dirty="0" smtClean="0"/>
              <a:t>Hauptargument gegen CO2:  Trägt zur globalen Erwärmung bei  (nur das tun auch Methan (70 x stärker) , Stickoxyde, Wasserdampf (viel größere Mengen), und mehr …)   </a:t>
            </a:r>
          </a:p>
        </p:txBody>
      </p:sp>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4" name="Textfeld 3"/>
          <p:cNvSpPr txBox="1"/>
          <p:nvPr/>
        </p:nvSpPr>
        <p:spPr>
          <a:xfrm>
            <a:off x="315470" y="2710798"/>
            <a:ext cx="11377923" cy="1938992"/>
          </a:xfrm>
          <a:prstGeom prst="rect">
            <a:avLst/>
          </a:prstGeom>
          <a:noFill/>
        </p:spPr>
        <p:txBody>
          <a:bodyPr wrap="none" rtlCol="0">
            <a:spAutoFit/>
          </a:bodyPr>
          <a:lstStyle/>
          <a:p>
            <a:r>
              <a:rPr lang="de-DE" sz="2400" dirty="0" smtClean="0"/>
              <a:t>CO2 Ausstoß durch Transport ist weltweit  20% (+/- 6%)  des von Menschen produzierten </a:t>
            </a:r>
            <a:br>
              <a:rPr lang="de-DE" sz="2400" dirty="0" smtClean="0"/>
            </a:br>
            <a:r>
              <a:rPr lang="de-DE" sz="2400" dirty="0" smtClean="0"/>
              <a:t>CO2, weniger als Hälfte von Autos  (der Rest: Schifffahrt, Fährschiffe, Flugverkehr, usw.) </a:t>
            </a:r>
          </a:p>
          <a:p>
            <a:endParaRPr lang="de-DE" sz="2400" dirty="0"/>
          </a:p>
          <a:p>
            <a:r>
              <a:rPr lang="de-DE" sz="2400" dirty="0" smtClean="0"/>
              <a:t>Der von Menschen generierte CO2 Ausstoß liegt bei 50% (+/- 20%)  des Gesamtausstoßes:</a:t>
            </a:r>
          </a:p>
          <a:p>
            <a:r>
              <a:rPr lang="de-DE" sz="2400" dirty="0" smtClean="0"/>
              <a:t>Industrie (Zement allein 6%) , Industrie, kalorische Kraftwerke, Landwirtschaft, usw.</a:t>
            </a:r>
            <a:endParaRPr lang="de-DE" sz="2400" dirty="0"/>
          </a:p>
        </p:txBody>
      </p:sp>
      <p:sp>
        <p:nvSpPr>
          <p:cNvPr id="5" name="Textfeld 4"/>
          <p:cNvSpPr txBox="1"/>
          <p:nvPr/>
        </p:nvSpPr>
        <p:spPr>
          <a:xfrm>
            <a:off x="315470" y="1675765"/>
            <a:ext cx="11606635" cy="461665"/>
          </a:xfrm>
          <a:prstGeom prst="rect">
            <a:avLst/>
          </a:prstGeom>
          <a:noFill/>
        </p:spPr>
        <p:txBody>
          <a:bodyPr wrap="square" rtlCol="0">
            <a:spAutoFit/>
          </a:bodyPr>
          <a:lstStyle/>
          <a:p>
            <a:r>
              <a:rPr lang="de-DE" sz="2400" dirty="0" smtClean="0"/>
              <a:t>Wenn CO2 ein Feind ist dann muss wohl die erste Frage sein: Wo kommt es her? </a:t>
            </a:r>
            <a:endParaRPr lang="de-DE" sz="2400" dirty="0"/>
          </a:p>
        </p:txBody>
      </p:sp>
      <p:sp>
        <p:nvSpPr>
          <p:cNvPr id="7" name="Textfeld 6"/>
          <p:cNvSpPr txBox="1"/>
          <p:nvPr/>
        </p:nvSpPr>
        <p:spPr>
          <a:xfrm>
            <a:off x="315470" y="2182732"/>
            <a:ext cx="4645759" cy="461665"/>
          </a:xfrm>
          <a:prstGeom prst="rect">
            <a:avLst/>
          </a:prstGeom>
          <a:noFill/>
        </p:spPr>
        <p:txBody>
          <a:bodyPr wrap="none" rtlCol="0">
            <a:spAutoFit/>
          </a:bodyPr>
          <a:lstStyle/>
          <a:p>
            <a:r>
              <a:rPr lang="de-DE" sz="2400" dirty="0" smtClean="0"/>
              <a:t>Die erste Antwort ist oft:      </a:t>
            </a:r>
            <a:r>
              <a:rPr lang="de-DE" sz="2400" dirty="0" smtClean="0">
                <a:solidFill>
                  <a:srgbClr val="C00000"/>
                </a:solidFill>
              </a:rPr>
              <a:t>Verkehr</a:t>
            </a:r>
            <a:endParaRPr lang="de-DE" sz="2400" dirty="0">
              <a:solidFill>
                <a:srgbClr val="C00000"/>
              </a:solidFill>
            </a:endParaRPr>
          </a:p>
        </p:txBody>
      </p:sp>
      <p:sp>
        <p:nvSpPr>
          <p:cNvPr id="8" name="Textfeld 7"/>
          <p:cNvSpPr txBox="1"/>
          <p:nvPr/>
        </p:nvSpPr>
        <p:spPr>
          <a:xfrm>
            <a:off x="414087" y="5148932"/>
            <a:ext cx="11029494" cy="830997"/>
          </a:xfrm>
          <a:prstGeom prst="rect">
            <a:avLst/>
          </a:prstGeom>
          <a:noFill/>
        </p:spPr>
        <p:txBody>
          <a:bodyPr wrap="none" rtlCol="0">
            <a:spAutoFit/>
          </a:bodyPr>
          <a:lstStyle/>
          <a:p>
            <a:r>
              <a:rPr lang="de-DE" sz="2400" dirty="0" smtClean="0">
                <a:solidFill>
                  <a:srgbClr val="C00000"/>
                </a:solidFill>
              </a:rPr>
              <a:t>Also: Autos sind für ca. 5% der Gesamtproduktion von CO2 verantwortlich. D.h. eine </a:t>
            </a:r>
          </a:p>
          <a:p>
            <a:r>
              <a:rPr lang="de-DE" sz="2400" dirty="0" smtClean="0">
                <a:solidFill>
                  <a:srgbClr val="C00000"/>
                </a:solidFill>
              </a:rPr>
              <a:t>Reduzierung selbst auf die Hälfte macht keinen großen Unterschied. </a:t>
            </a:r>
            <a:endParaRPr lang="de-DE" sz="2400" dirty="0">
              <a:solidFill>
                <a:srgbClr val="C00000"/>
              </a:solidFill>
            </a:endParaRPr>
          </a:p>
        </p:txBody>
      </p:sp>
      <p:sp>
        <p:nvSpPr>
          <p:cNvPr id="10" name="Textfeld 9"/>
          <p:cNvSpPr txBox="1"/>
          <p:nvPr/>
        </p:nvSpPr>
        <p:spPr>
          <a:xfrm>
            <a:off x="90535" y="6249298"/>
            <a:ext cx="12056506" cy="430887"/>
          </a:xfrm>
          <a:prstGeom prst="rect">
            <a:avLst/>
          </a:prstGeom>
          <a:noFill/>
        </p:spPr>
        <p:txBody>
          <a:bodyPr wrap="none" rtlCol="0">
            <a:spAutoFit/>
          </a:bodyPr>
          <a:lstStyle/>
          <a:p>
            <a:r>
              <a:rPr lang="de-DE" sz="1100" dirty="0" smtClean="0"/>
              <a:t>Note: </a:t>
            </a:r>
            <a:r>
              <a:rPr lang="de-DE" sz="1100" dirty="0" err="1" smtClean="0"/>
              <a:t>Figures</a:t>
            </a:r>
            <a:r>
              <a:rPr lang="de-DE" sz="1100" dirty="0" smtClean="0"/>
              <a:t>  </a:t>
            </a:r>
            <a:r>
              <a:rPr lang="de-DE" sz="1100" dirty="0" err="1" smtClean="0"/>
              <a:t>for</a:t>
            </a:r>
            <a:r>
              <a:rPr lang="de-DE" sz="1100" dirty="0" smtClean="0"/>
              <a:t> CO2 </a:t>
            </a:r>
            <a:r>
              <a:rPr lang="de-DE" sz="1100" dirty="0" err="1" smtClean="0"/>
              <a:t>emissions</a:t>
            </a:r>
            <a:r>
              <a:rPr lang="de-DE" sz="1100" dirty="0" smtClean="0"/>
              <a:t> </a:t>
            </a:r>
            <a:r>
              <a:rPr lang="de-DE" sz="1100" dirty="0" err="1" smtClean="0"/>
              <a:t>vary</a:t>
            </a:r>
            <a:r>
              <a:rPr lang="de-DE" sz="1100" dirty="0" smtClean="0"/>
              <a:t> a </a:t>
            </a:r>
            <a:r>
              <a:rPr lang="de-DE" sz="1100" dirty="0" err="1" smtClean="0"/>
              <a:t>lot</a:t>
            </a:r>
            <a:r>
              <a:rPr lang="de-DE" sz="1100" dirty="0" smtClean="0"/>
              <a:t> </a:t>
            </a:r>
            <a:r>
              <a:rPr lang="de-DE" sz="1100" dirty="0" err="1" smtClean="0"/>
              <a:t>by</a:t>
            </a:r>
            <a:r>
              <a:rPr lang="de-DE" sz="1100" dirty="0" smtClean="0"/>
              <a:t> </a:t>
            </a:r>
            <a:r>
              <a:rPr lang="de-DE" sz="1100" dirty="0" err="1" smtClean="0"/>
              <a:t>source</a:t>
            </a:r>
            <a:r>
              <a:rPr lang="de-DE" sz="1100" dirty="0" smtClean="0"/>
              <a:t>. Also, </a:t>
            </a:r>
            <a:r>
              <a:rPr lang="de-DE" sz="1100" dirty="0" err="1" smtClean="0"/>
              <a:t>some</a:t>
            </a:r>
            <a:r>
              <a:rPr lang="de-DE" sz="1100" dirty="0" smtClean="0"/>
              <a:t> </a:t>
            </a:r>
            <a:r>
              <a:rPr lang="de-DE" sz="1100" dirty="0" err="1" smtClean="0"/>
              <a:t>gasses</a:t>
            </a:r>
            <a:r>
              <a:rPr lang="de-DE" sz="1100" dirty="0" smtClean="0"/>
              <a:t>, </a:t>
            </a:r>
            <a:r>
              <a:rPr lang="de-DE" sz="1100" dirty="0" err="1" smtClean="0"/>
              <a:t>although</a:t>
            </a:r>
            <a:r>
              <a:rPr lang="de-DE" sz="1100" dirty="0" smtClean="0"/>
              <a:t> </a:t>
            </a:r>
            <a:r>
              <a:rPr lang="de-DE" sz="1100" dirty="0" err="1" smtClean="0"/>
              <a:t>available</a:t>
            </a:r>
            <a:r>
              <a:rPr lang="de-DE" sz="1100" dirty="0" smtClean="0"/>
              <a:t> in larger </a:t>
            </a:r>
            <a:r>
              <a:rPr lang="de-DE" sz="1100" dirty="0" err="1" smtClean="0"/>
              <a:t>quantities</a:t>
            </a:r>
            <a:r>
              <a:rPr lang="de-DE" sz="1100" dirty="0" smtClean="0"/>
              <a:t> </a:t>
            </a:r>
            <a:r>
              <a:rPr lang="de-DE" sz="1100" dirty="0" err="1" smtClean="0"/>
              <a:t>affect</a:t>
            </a:r>
            <a:r>
              <a:rPr lang="de-DE" sz="1100" dirty="0" smtClean="0"/>
              <a:t> </a:t>
            </a:r>
            <a:r>
              <a:rPr lang="de-DE" sz="1100" dirty="0" err="1" smtClean="0"/>
              <a:t>the</a:t>
            </a:r>
            <a:r>
              <a:rPr lang="de-DE" sz="1100" dirty="0" smtClean="0"/>
              <a:t> </a:t>
            </a:r>
            <a:r>
              <a:rPr lang="de-DE" sz="1100" dirty="0" err="1" smtClean="0"/>
              <a:t>warming</a:t>
            </a:r>
            <a:r>
              <a:rPr lang="de-DE" sz="1100" dirty="0" smtClean="0"/>
              <a:t> </a:t>
            </a:r>
            <a:r>
              <a:rPr lang="de-DE" sz="1100" dirty="0" err="1" smtClean="0"/>
              <a:t>less</a:t>
            </a:r>
            <a:r>
              <a:rPr lang="de-DE" sz="1100" dirty="0" smtClean="0"/>
              <a:t> </a:t>
            </a:r>
            <a:r>
              <a:rPr lang="de-DE" sz="1100" dirty="0" err="1" smtClean="0"/>
              <a:t>than</a:t>
            </a:r>
            <a:r>
              <a:rPr lang="de-DE" sz="1100" dirty="0" smtClean="0"/>
              <a:t> </a:t>
            </a:r>
            <a:r>
              <a:rPr lang="de-DE" sz="1100" dirty="0" err="1" smtClean="0"/>
              <a:t>others</a:t>
            </a:r>
            <a:r>
              <a:rPr lang="de-DE" sz="1100" dirty="0" smtClean="0"/>
              <a:t>, </a:t>
            </a:r>
            <a:r>
              <a:rPr lang="de-DE" sz="1100" dirty="0" err="1" smtClean="0"/>
              <a:t>hence</a:t>
            </a:r>
            <a:r>
              <a:rPr lang="de-DE" sz="1100" dirty="0" smtClean="0"/>
              <a:t> </a:t>
            </a:r>
            <a:r>
              <a:rPr lang="de-DE" sz="1100" dirty="0" err="1" smtClean="0"/>
              <a:t>the</a:t>
            </a:r>
            <a:r>
              <a:rPr lang="de-DE" sz="1100" dirty="0" smtClean="0"/>
              <a:t> +/- </a:t>
            </a:r>
            <a:r>
              <a:rPr lang="de-DE" sz="1100" dirty="0" err="1" smtClean="0"/>
              <a:t>estimates</a:t>
            </a:r>
            <a:r>
              <a:rPr lang="de-DE" sz="1100" dirty="0" smtClean="0"/>
              <a:t>. The total </a:t>
            </a:r>
            <a:r>
              <a:rPr lang="de-DE" sz="1100" dirty="0" err="1" smtClean="0"/>
              <a:t>situation</a:t>
            </a:r>
            <a:r>
              <a:rPr lang="de-DE" sz="1100" dirty="0" smtClean="0"/>
              <a:t> </a:t>
            </a:r>
            <a:r>
              <a:rPr lang="de-DE" sz="1100" dirty="0" err="1" smtClean="0"/>
              <a:t>is</a:t>
            </a:r>
            <a:r>
              <a:rPr lang="de-DE" sz="1100" dirty="0" smtClean="0"/>
              <a:t> </a:t>
            </a:r>
            <a:r>
              <a:rPr lang="de-DE" sz="1100" dirty="0" err="1" smtClean="0"/>
              <a:t>more</a:t>
            </a:r>
            <a:r>
              <a:rPr lang="de-DE" sz="1100" dirty="0" smtClean="0"/>
              <a:t> </a:t>
            </a:r>
            <a:r>
              <a:rPr lang="de-DE" sz="1100" dirty="0" err="1" smtClean="0"/>
              <a:t>complex</a:t>
            </a:r>
            <a:endParaRPr lang="de-DE" sz="1100" dirty="0" smtClean="0"/>
          </a:p>
          <a:p>
            <a:r>
              <a:rPr lang="de-DE" sz="1100" dirty="0" err="1" smtClean="0"/>
              <a:t>than</a:t>
            </a:r>
            <a:r>
              <a:rPr lang="de-DE" sz="1100" dirty="0" smtClean="0"/>
              <a:t> </a:t>
            </a:r>
            <a:r>
              <a:rPr lang="de-DE" sz="1100" dirty="0" err="1" smtClean="0"/>
              <a:t>can</a:t>
            </a:r>
            <a:r>
              <a:rPr lang="de-DE" sz="1100" dirty="0" smtClean="0"/>
              <a:t> </a:t>
            </a:r>
            <a:r>
              <a:rPr lang="de-DE" sz="1100" dirty="0" err="1" smtClean="0"/>
              <a:t>be</a:t>
            </a:r>
            <a:r>
              <a:rPr lang="de-DE" sz="1100" dirty="0" smtClean="0"/>
              <a:t> </a:t>
            </a:r>
            <a:r>
              <a:rPr lang="de-DE" sz="1100" dirty="0" err="1" smtClean="0"/>
              <a:t>described</a:t>
            </a:r>
            <a:r>
              <a:rPr lang="de-DE" sz="1100" dirty="0"/>
              <a:t> </a:t>
            </a:r>
            <a:r>
              <a:rPr lang="de-DE" sz="1100" dirty="0" err="1" smtClean="0"/>
              <a:t>here</a:t>
            </a:r>
            <a:r>
              <a:rPr lang="de-DE" sz="1100" dirty="0" smtClean="0"/>
              <a:t>. </a:t>
            </a:r>
            <a:r>
              <a:rPr lang="de-DE" sz="1100" dirty="0" err="1" smtClean="0"/>
              <a:t>One</a:t>
            </a:r>
            <a:r>
              <a:rPr lang="de-DE" sz="1100" dirty="0" smtClean="0"/>
              <a:t> </a:t>
            </a:r>
            <a:r>
              <a:rPr lang="de-DE" sz="1100" dirty="0" err="1" smtClean="0"/>
              <a:t>example</a:t>
            </a:r>
            <a:r>
              <a:rPr lang="de-DE" sz="1100" dirty="0" smtClean="0"/>
              <a:t> </a:t>
            </a:r>
            <a:r>
              <a:rPr lang="de-DE" sz="1100" dirty="0" err="1" smtClean="0"/>
              <a:t>should</a:t>
            </a:r>
            <a:r>
              <a:rPr lang="de-DE" sz="1100" dirty="0" smtClean="0"/>
              <a:t> </a:t>
            </a:r>
            <a:r>
              <a:rPr lang="de-DE" sz="1100" dirty="0" err="1" smtClean="0"/>
              <a:t>be</a:t>
            </a:r>
            <a:r>
              <a:rPr lang="de-DE" sz="1100" dirty="0" smtClean="0"/>
              <a:t> </a:t>
            </a:r>
            <a:r>
              <a:rPr lang="de-DE" sz="1100" dirty="0" err="1" smtClean="0"/>
              <a:t>enough</a:t>
            </a:r>
            <a:r>
              <a:rPr lang="de-DE" sz="1100" dirty="0" smtClean="0"/>
              <a:t>: The large </a:t>
            </a:r>
            <a:r>
              <a:rPr lang="de-DE" sz="1100" dirty="0" err="1" smtClean="0"/>
              <a:t>forest</a:t>
            </a:r>
            <a:r>
              <a:rPr lang="de-DE" sz="1100" dirty="0" smtClean="0"/>
              <a:t> </a:t>
            </a:r>
            <a:r>
              <a:rPr lang="de-DE" sz="1100" dirty="0" err="1" smtClean="0"/>
              <a:t>fires</a:t>
            </a:r>
            <a:r>
              <a:rPr lang="de-DE" sz="1100" dirty="0" smtClean="0"/>
              <a:t> in </a:t>
            </a:r>
            <a:r>
              <a:rPr lang="de-DE" sz="1100" dirty="0" err="1" smtClean="0"/>
              <a:t>Siberia</a:t>
            </a:r>
            <a:r>
              <a:rPr lang="de-DE" sz="1100" dirty="0" smtClean="0"/>
              <a:t> in 2019 </a:t>
            </a:r>
            <a:r>
              <a:rPr lang="de-DE" sz="1100" dirty="0" err="1" smtClean="0"/>
              <a:t>have</a:t>
            </a:r>
            <a:r>
              <a:rPr lang="de-DE" sz="1100" dirty="0" smtClean="0"/>
              <a:t> </a:t>
            </a:r>
            <a:r>
              <a:rPr lang="de-DE" sz="1100" dirty="0" err="1" smtClean="0"/>
              <a:t>created</a:t>
            </a:r>
            <a:r>
              <a:rPr lang="de-DE" sz="1100" dirty="0" smtClean="0"/>
              <a:t> </a:t>
            </a:r>
            <a:r>
              <a:rPr lang="de-DE" sz="1100" dirty="0" err="1" smtClean="0"/>
              <a:t>enormous</a:t>
            </a:r>
            <a:r>
              <a:rPr lang="de-DE" sz="1100" dirty="0" smtClean="0"/>
              <a:t> </a:t>
            </a:r>
            <a:r>
              <a:rPr lang="de-DE" sz="1100" dirty="0" err="1" smtClean="0"/>
              <a:t>amounts</a:t>
            </a:r>
            <a:r>
              <a:rPr lang="de-DE" sz="1100" dirty="0" smtClean="0"/>
              <a:t> </a:t>
            </a:r>
            <a:r>
              <a:rPr lang="de-DE" sz="1100" dirty="0" err="1" smtClean="0"/>
              <a:t>of</a:t>
            </a:r>
            <a:r>
              <a:rPr lang="de-DE" sz="1100" dirty="0" smtClean="0"/>
              <a:t> CO2, </a:t>
            </a:r>
            <a:r>
              <a:rPr lang="de-DE" sz="1100" dirty="0" err="1" smtClean="0"/>
              <a:t>yet</a:t>
            </a:r>
            <a:r>
              <a:rPr lang="de-DE" sz="1100" dirty="0" smtClean="0"/>
              <a:t> </a:t>
            </a:r>
            <a:r>
              <a:rPr lang="de-DE" sz="1100" dirty="0" err="1" smtClean="0"/>
              <a:t>the</a:t>
            </a:r>
            <a:r>
              <a:rPr lang="de-DE" sz="1100" dirty="0" smtClean="0"/>
              <a:t> </a:t>
            </a:r>
            <a:r>
              <a:rPr lang="de-DE" sz="1100" dirty="0" err="1" smtClean="0"/>
              <a:t>re-growth</a:t>
            </a:r>
            <a:r>
              <a:rPr lang="de-DE" sz="1100" dirty="0" smtClean="0"/>
              <a:t> will </a:t>
            </a:r>
            <a:r>
              <a:rPr lang="de-DE" sz="1100" dirty="0" err="1" smtClean="0"/>
              <a:t>take</a:t>
            </a:r>
            <a:r>
              <a:rPr lang="de-DE" sz="1100" dirty="0" smtClean="0"/>
              <a:t> care </a:t>
            </a:r>
            <a:r>
              <a:rPr lang="de-DE" sz="1100" dirty="0" err="1" smtClean="0"/>
              <a:t>of</a:t>
            </a:r>
            <a:r>
              <a:rPr lang="de-DE" sz="1100" dirty="0" smtClean="0"/>
              <a:t> </a:t>
            </a:r>
            <a:r>
              <a:rPr lang="de-DE" sz="1100" dirty="0" err="1" smtClean="0"/>
              <a:t>some</a:t>
            </a:r>
            <a:r>
              <a:rPr lang="de-DE" sz="1100" dirty="0" smtClean="0"/>
              <a:t> </a:t>
            </a:r>
            <a:r>
              <a:rPr lang="de-DE" sz="1100" dirty="0" err="1" smtClean="0"/>
              <a:t>of</a:t>
            </a:r>
            <a:r>
              <a:rPr lang="de-DE" sz="1100" dirty="0" smtClean="0"/>
              <a:t> </a:t>
            </a:r>
            <a:r>
              <a:rPr lang="de-DE" sz="1100" dirty="0" err="1" smtClean="0"/>
              <a:t>it!</a:t>
            </a:r>
            <a:endParaRPr lang="de-DE" sz="1100" dirty="0"/>
          </a:p>
        </p:txBody>
      </p:sp>
    </p:spTree>
    <p:extLst>
      <p:ext uri="{BB962C8B-B14F-4D97-AF65-F5344CB8AC3E}">
        <p14:creationId xmlns:p14="http://schemas.microsoft.com/office/powerpoint/2010/main" val="318353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62922" y="3580238"/>
            <a:ext cx="10583731" cy="954107"/>
          </a:xfrm>
          <a:prstGeom prst="rect">
            <a:avLst/>
          </a:prstGeom>
          <a:noFill/>
        </p:spPr>
        <p:txBody>
          <a:bodyPr wrap="none" rtlCol="0">
            <a:spAutoFit/>
          </a:bodyPr>
          <a:lstStyle/>
          <a:p>
            <a:r>
              <a:rPr lang="de-DE" sz="2800" dirty="0" smtClean="0"/>
              <a:t>Für Biographie hätte er gerne Beispiele aus seiner Frühzeit, der BTX Zeit</a:t>
            </a:r>
            <a:br>
              <a:rPr lang="de-DE" sz="2800" dirty="0" smtClean="0"/>
            </a:br>
            <a:r>
              <a:rPr lang="de-DE" sz="2800" dirty="0" smtClean="0"/>
              <a:t>gehabt!</a:t>
            </a:r>
            <a:endParaRPr lang="de-DE" sz="3600" dirty="0"/>
          </a:p>
        </p:txBody>
      </p:sp>
      <p:sp>
        <p:nvSpPr>
          <p:cNvPr id="2" name="Textfeld 1"/>
          <p:cNvSpPr txBox="1"/>
          <p:nvPr/>
        </p:nvSpPr>
        <p:spPr>
          <a:xfrm>
            <a:off x="462922" y="651513"/>
            <a:ext cx="10957615" cy="2246769"/>
          </a:xfrm>
          <a:prstGeom prst="rect">
            <a:avLst/>
          </a:prstGeom>
          <a:noFill/>
        </p:spPr>
        <p:txBody>
          <a:bodyPr wrap="none" rtlCol="0">
            <a:spAutoFit/>
          </a:bodyPr>
          <a:lstStyle/>
          <a:p>
            <a:r>
              <a:rPr lang="de-AT" sz="2800" dirty="0" smtClean="0"/>
              <a:t>Natürlich waren die Möglichkeiten der Grafik damals noch viel einfacher.</a:t>
            </a:r>
          </a:p>
          <a:p>
            <a:endParaRPr lang="de-AT" sz="2800" dirty="0"/>
          </a:p>
          <a:p>
            <a:r>
              <a:rPr lang="de-AT" sz="2800" dirty="0" smtClean="0"/>
              <a:t>Junger Künstler (</a:t>
            </a:r>
            <a:r>
              <a:rPr lang="de-AT" sz="2800" dirty="0"/>
              <a:t>D</a:t>
            </a:r>
            <a:r>
              <a:rPr lang="de-AT" sz="2800" dirty="0" smtClean="0"/>
              <a:t>aniel </a:t>
            </a:r>
            <a:r>
              <a:rPr lang="de-AT" sz="2800" dirty="0" err="1" smtClean="0"/>
              <a:t>Rozenberg</a:t>
            </a:r>
            <a:r>
              <a:rPr lang="de-AT" sz="2800" dirty="0" smtClean="0"/>
              <a:t>) erstellte für mich für BTX Cartoons</a:t>
            </a:r>
            <a:br>
              <a:rPr lang="de-AT" sz="2800" dirty="0" smtClean="0"/>
            </a:br>
            <a:r>
              <a:rPr lang="de-AT" sz="2800" dirty="0" smtClean="0"/>
              <a:t>um 1982.  Ich traf ihn 35 Jahre später wieder, Juni 2017: Er ist inzwischen </a:t>
            </a:r>
            <a:br>
              <a:rPr lang="de-AT" sz="2800" dirty="0" smtClean="0"/>
            </a:br>
            <a:r>
              <a:rPr lang="de-AT" sz="2800" dirty="0" smtClean="0"/>
              <a:t>der berühmte Cartoonist „</a:t>
            </a:r>
            <a:r>
              <a:rPr lang="de-AT" sz="2800" dirty="0" err="1" smtClean="0"/>
              <a:t>Dardara</a:t>
            </a:r>
            <a:r>
              <a:rPr lang="de-AT" sz="2800" dirty="0" smtClean="0"/>
              <a:t>“. </a:t>
            </a:r>
            <a:endParaRPr lang="de-AT" sz="2800" dirty="0"/>
          </a:p>
        </p:txBody>
      </p:sp>
      <p:sp>
        <p:nvSpPr>
          <p:cNvPr id="3" name="Textfeld 2"/>
          <p:cNvSpPr txBox="1"/>
          <p:nvPr/>
        </p:nvSpPr>
        <p:spPr>
          <a:xfrm>
            <a:off x="462922" y="5111262"/>
            <a:ext cx="11527836" cy="523220"/>
          </a:xfrm>
          <a:prstGeom prst="rect">
            <a:avLst/>
          </a:prstGeom>
          <a:noFill/>
        </p:spPr>
        <p:txBody>
          <a:bodyPr wrap="none" rtlCol="0">
            <a:spAutoFit/>
          </a:bodyPr>
          <a:lstStyle/>
          <a:p>
            <a:r>
              <a:rPr lang="de-AT" sz="2800" dirty="0" smtClean="0"/>
              <a:t>Der Versuch der Wiederherstellung war eine Odyssee, die zufällig gut ausging!</a:t>
            </a:r>
            <a:endParaRPr lang="de-AT" sz="2800" dirty="0"/>
          </a:p>
        </p:txBody>
      </p:sp>
    </p:spTree>
    <p:extLst>
      <p:ext uri="{BB962C8B-B14F-4D97-AF65-F5344CB8AC3E}">
        <p14:creationId xmlns:p14="http://schemas.microsoft.com/office/powerpoint/2010/main" val="18496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3" y="327463"/>
            <a:ext cx="3939409" cy="2565510"/>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633" y="266044"/>
            <a:ext cx="3975211" cy="2571750"/>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325" y="225645"/>
            <a:ext cx="3853848" cy="2571750"/>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43" y="3207298"/>
            <a:ext cx="3939409" cy="2571750"/>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6086" y="3207298"/>
            <a:ext cx="3821824" cy="2571750"/>
          </a:xfrm>
          <a:prstGeom prst="rect">
            <a:avLst/>
          </a:prstGeom>
        </p:spPr>
      </p:pic>
      <p:pic>
        <p:nvPicPr>
          <p:cNvPr id="9" name="Grafi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1707" y="3207297"/>
            <a:ext cx="3927111" cy="2496385"/>
          </a:xfrm>
          <a:prstGeom prst="rect">
            <a:avLst/>
          </a:prstGeom>
        </p:spPr>
      </p:pic>
    </p:spTree>
    <p:extLst>
      <p:ext uri="{BB962C8B-B14F-4D97-AF65-F5344CB8AC3E}">
        <p14:creationId xmlns:p14="http://schemas.microsoft.com/office/powerpoint/2010/main" val="21071814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8424" y="3308918"/>
            <a:ext cx="7155425" cy="1384995"/>
          </a:xfrm>
          <a:prstGeom prst="rect">
            <a:avLst/>
          </a:prstGeom>
          <a:noFill/>
        </p:spPr>
        <p:txBody>
          <a:bodyPr wrap="square" rtlCol="0">
            <a:spAutoFit/>
          </a:bodyPr>
          <a:lstStyle/>
          <a:p>
            <a:r>
              <a:rPr lang="de-DE" sz="2800" dirty="0" smtClean="0"/>
              <a:t>Wie schaut die Informationsstabilität mit heutigen Informationen aus? PDF? VR? E-Learning Systeme? </a:t>
            </a:r>
            <a:endParaRPr lang="de-DE" sz="2800"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0" y="-52516"/>
            <a:ext cx="3296342" cy="2816386"/>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622" y="-24671"/>
            <a:ext cx="3137881" cy="2819580"/>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255" y="120275"/>
            <a:ext cx="3724776" cy="2819580"/>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3430" y="3086932"/>
            <a:ext cx="4561932" cy="3385084"/>
          </a:xfrm>
          <a:prstGeom prst="rect">
            <a:avLst/>
          </a:prstGeom>
        </p:spPr>
      </p:pic>
      <p:sp>
        <p:nvSpPr>
          <p:cNvPr id="2" name="Textfeld 1"/>
          <p:cNvSpPr txBox="1"/>
          <p:nvPr/>
        </p:nvSpPr>
        <p:spPr>
          <a:xfrm>
            <a:off x="322821" y="2939855"/>
            <a:ext cx="5501506" cy="369332"/>
          </a:xfrm>
          <a:prstGeom prst="rect">
            <a:avLst/>
          </a:prstGeom>
          <a:noFill/>
        </p:spPr>
        <p:txBody>
          <a:bodyPr wrap="none" rtlCol="0">
            <a:spAutoFit/>
          </a:bodyPr>
          <a:lstStyle/>
          <a:p>
            <a:r>
              <a:rPr lang="de-DE" dirty="0" smtClean="0"/>
              <a:t>Information </a:t>
            </a:r>
            <a:r>
              <a:rPr lang="de-DE" dirty="0" err="1" smtClean="0"/>
              <a:t>leak</a:t>
            </a:r>
            <a:r>
              <a:rPr lang="de-DE" dirty="0" smtClean="0"/>
              <a:t>                                    </a:t>
            </a:r>
            <a:r>
              <a:rPr lang="de-DE" dirty="0" err="1" smtClean="0"/>
              <a:t>Machine</a:t>
            </a:r>
            <a:r>
              <a:rPr lang="de-DE" dirty="0" smtClean="0"/>
              <a:t> Learning</a:t>
            </a:r>
            <a:endParaRPr lang="de-DE" dirty="0"/>
          </a:p>
        </p:txBody>
      </p:sp>
      <p:sp>
        <p:nvSpPr>
          <p:cNvPr id="8" name="Textfeld 7"/>
          <p:cNvSpPr txBox="1"/>
          <p:nvPr/>
        </p:nvSpPr>
        <p:spPr>
          <a:xfrm>
            <a:off x="7109694" y="923454"/>
            <a:ext cx="827471" cy="923330"/>
          </a:xfrm>
          <a:prstGeom prst="rect">
            <a:avLst/>
          </a:prstGeom>
          <a:noFill/>
        </p:spPr>
        <p:txBody>
          <a:bodyPr wrap="none" rtlCol="0">
            <a:spAutoFit/>
          </a:bodyPr>
          <a:lstStyle/>
          <a:p>
            <a:r>
              <a:rPr lang="de-DE" dirty="0" smtClean="0"/>
              <a:t>Data</a:t>
            </a:r>
            <a:br>
              <a:rPr lang="de-DE" dirty="0" smtClean="0"/>
            </a:br>
            <a:r>
              <a:rPr lang="de-DE" dirty="0" err="1" smtClean="0"/>
              <a:t>mining</a:t>
            </a:r>
            <a:endParaRPr lang="de-DE" dirty="0" smtClean="0"/>
          </a:p>
          <a:p>
            <a:r>
              <a:rPr lang="de-DE" dirty="0" smtClean="0">
                <a:sym typeface="Wingdings" panose="05000000000000000000" pitchFamily="2" charset="2"/>
              </a:rPr>
              <a:t></a:t>
            </a:r>
            <a:endParaRPr lang="de-DE" dirty="0"/>
          </a:p>
        </p:txBody>
      </p:sp>
      <p:sp>
        <p:nvSpPr>
          <p:cNvPr id="9" name="Textfeld 8"/>
          <p:cNvSpPr txBox="1"/>
          <p:nvPr/>
        </p:nvSpPr>
        <p:spPr>
          <a:xfrm>
            <a:off x="8072255" y="6488668"/>
            <a:ext cx="3464282" cy="369332"/>
          </a:xfrm>
          <a:prstGeom prst="rect">
            <a:avLst/>
          </a:prstGeom>
          <a:noFill/>
        </p:spPr>
        <p:txBody>
          <a:bodyPr wrap="none" rtlCol="0">
            <a:spAutoFit/>
          </a:bodyPr>
          <a:lstStyle/>
          <a:p>
            <a:r>
              <a:rPr lang="de-DE" dirty="0" err="1" smtClean="0"/>
              <a:t>Drowning</a:t>
            </a:r>
            <a:r>
              <a:rPr lang="de-DE" dirty="0" smtClean="0"/>
              <a:t> in </a:t>
            </a:r>
            <a:r>
              <a:rPr lang="de-DE" dirty="0" err="1" smtClean="0"/>
              <a:t>the</a:t>
            </a:r>
            <a:r>
              <a:rPr lang="de-DE" dirty="0" smtClean="0"/>
              <a:t> </a:t>
            </a:r>
            <a:r>
              <a:rPr lang="de-DE" dirty="0" err="1" smtClean="0"/>
              <a:t>sea</a:t>
            </a:r>
            <a:r>
              <a:rPr lang="de-DE" dirty="0" smtClean="0"/>
              <a:t> </a:t>
            </a:r>
            <a:r>
              <a:rPr lang="de-DE" dirty="0" err="1" smtClean="0"/>
              <a:t>of</a:t>
            </a:r>
            <a:r>
              <a:rPr lang="de-DE" dirty="0" smtClean="0"/>
              <a:t> </a:t>
            </a:r>
            <a:r>
              <a:rPr lang="de-DE" dirty="0" err="1" smtClean="0"/>
              <a:t>information</a:t>
            </a:r>
            <a:endParaRPr lang="de-DE" dirty="0"/>
          </a:p>
        </p:txBody>
      </p:sp>
      <p:sp>
        <p:nvSpPr>
          <p:cNvPr id="10" name="Rechteck 9"/>
          <p:cNvSpPr/>
          <p:nvPr/>
        </p:nvSpPr>
        <p:spPr>
          <a:xfrm>
            <a:off x="148424" y="4829553"/>
            <a:ext cx="7375006" cy="1384995"/>
          </a:xfrm>
          <a:prstGeom prst="rect">
            <a:avLst/>
          </a:prstGeom>
        </p:spPr>
        <p:txBody>
          <a:bodyPr wrap="square">
            <a:spAutoFit/>
          </a:bodyPr>
          <a:lstStyle/>
          <a:p>
            <a:r>
              <a:rPr lang="de-DE" sz="2800" dirty="0"/>
              <a:t>Auch werden wir lernen müssen, Informationen aus  </a:t>
            </a:r>
            <a:r>
              <a:rPr lang="de-DE" sz="2800" b="1" dirty="0"/>
              <a:t>verlässlichen </a:t>
            </a:r>
            <a:r>
              <a:rPr lang="de-DE" sz="2800" dirty="0"/>
              <a:t>Quellen </a:t>
            </a:r>
            <a:r>
              <a:rPr lang="de-DE" sz="2800" dirty="0" smtClean="0"/>
              <a:t>zu  </a:t>
            </a:r>
            <a:r>
              <a:rPr lang="de-DE" sz="2800" dirty="0"/>
              <a:t>beziehen, um nicht falsch informiert zu </a:t>
            </a:r>
            <a:r>
              <a:rPr lang="de-DE" sz="2800" dirty="0" smtClean="0"/>
              <a:t>sein. </a:t>
            </a:r>
            <a:endParaRPr lang="de-DE" sz="2800" dirty="0"/>
          </a:p>
        </p:txBody>
      </p:sp>
    </p:spTree>
    <p:extLst>
      <p:ext uri="{BB962C8B-B14F-4D97-AF65-F5344CB8AC3E}">
        <p14:creationId xmlns:p14="http://schemas.microsoft.com/office/powerpoint/2010/main" val="333560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710980" y="4671827"/>
            <a:ext cx="10409882" cy="1815882"/>
          </a:xfrm>
          <a:prstGeom prst="rect">
            <a:avLst/>
          </a:prstGeom>
          <a:noFill/>
        </p:spPr>
        <p:txBody>
          <a:bodyPr wrap="square" rtlCol="0">
            <a:spAutoFit/>
          </a:bodyPr>
          <a:lstStyle/>
          <a:p>
            <a:pPr marL="514350" indent="-514350">
              <a:buAutoNum type="arabicPeriod"/>
            </a:pPr>
            <a:r>
              <a:rPr lang="de-DE" sz="2800" dirty="0" smtClean="0"/>
              <a:t>Wie kann man Suche verbessern?</a:t>
            </a:r>
          </a:p>
          <a:p>
            <a:pPr marL="514350" indent="-514350">
              <a:buAutoNum type="arabicPeriod"/>
            </a:pPr>
            <a:r>
              <a:rPr lang="de-DE" sz="2800" dirty="0"/>
              <a:t>Quellen müssen angegeben </a:t>
            </a:r>
            <a:r>
              <a:rPr lang="de-DE" sz="2800" dirty="0" smtClean="0"/>
              <a:t>werden</a:t>
            </a:r>
          </a:p>
          <a:p>
            <a:pPr marL="514350" indent="-514350">
              <a:buAutoNum type="arabicPeriod"/>
            </a:pPr>
            <a:r>
              <a:rPr lang="de-DE" sz="2800" dirty="0"/>
              <a:t>Wie kann man Fakten auf Richtigkeit prüfen?</a:t>
            </a:r>
          </a:p>
          <a:p>
            <a:r>
              <a:rPr lang="de-DE" sz="2800" dirty="0" smtClean="0"/>
              <a:t>4.   Kann man mit solchen Systemen </a:t>
            </a:r>
            <a:r>
              <a:rPr lang="de-DE" sz="2800" dirty="0" err="1" smtClean="0"/>
              <a:t>Fake</a:t>
            </a:r>
            <a:r>
              <a:rPr lang="de-DE" sz="2800" dirty="0" smtClean="0"/>
              <a:t> News bekämpfen?</a:t>
            </a:r>
            <a:endParaRPr lang="de-DE" sz="2800" dirty="0"/>
          </a:p>
        </p:txBody>
      </p:sp>
      <p:pic>
        <p:nvPicPr>
          <p:cNvPr id="2" name="Grafik 1"/>
          <p:cNvPicPr>
            <a:picLocks noChangeAspect="1"/>
          </p:cNvPicPr>
          <p:nvPr/>
        </p:nvPicPr>
        <p:blipFill>
          <a:blip r:embed="rId3"/>
          <a:stretch>
            <a:fillRect/>
          </a:stretch>
        </p:blipFill>
        <p:spPr>
          <a:xfrm>
            <a:off x="710980" y="123826"/>
            <a:ext cx="10311531" cy="4381500"/>
          </a:xfrm>
          <a:prstGeom prst="rect">
            <a:avLst/>
          </a:prstGeom>
        </p:spPr>
      </p:pic>
    </p:spTree>
    <p:extLst>
      <p:ext uri="{BB962C8B-B14F-4D97-AF65-F5344CB8AC3E}">
        <p14:creationId xmlns:p14="http://schemas.microsoft.com/office/powerpoint/2010/main" val="36478346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44032" y="271604"/>
            <a:ext cx="5792163" cy="584775"/>
          </a:xfrm>
          <a:prstGeom prst="rect">
            <a:avLst/>
          </a:prstGeom>
          <a:noFill/>
        </p:spPr>
        <p:txBody>
          <a:bodyPr wrap="none" rtlCol="0">
            <a:spAutoFit/>
          </a:bodyPr>
          <a:lstStyle/>
          <a:p>
            <a:r>
              <a:rPr lang="de-DE" sz="3200" dirty="0" smtClean="0"/>
              <a:t>Wie kann man Suche verbessern?</a:t>
            </a:r>
            <a:endParaRPr lang="de-DE" dirty="0"/>
          </a:p>
        </p:txBody>
      </p:sp>
      <p:sp>
        <p:nvSpPr>
          <p:cNvPr id="5" name="Textfeld 4"/>
          <p:cNvSpPr txBox="1"/>
          <p:nvPr/>
        </p:nvSpPr>
        <p:spPr>
          <a:xfrm>
            <a:off x="425513" y="1466661"/>
            <a:ext cx="11058797" cy="2246769"/>
          </a:xfrm>
          <a:prstGeom prst="rect">
            <a:avLst/>
          </a:prstGeom>
          <a:noFill/>
        </p:spPr>
        <p:txBody>
          <a:bodyPr wrap="none" rtlCol="0">
            <a:spAutoFit/>
          </a:bodyPr>
          <a:lstStyle/>
          <a:p>
            <a:r>
              <a:rPr lang="de-DE" sz="2800" dirty="0" smtClean="0"/>
              <a:t>Interaktion  System/Benutzer muss feststellen, was Benutzer eigentlich will</a:t>
            </a:r>
          </a:p>
          <a:p>
            <a:endParaRPr lang="de-DE" sz="2800" dirty="0"/>
          </a:p>
          <a:p>
            <a:r>
              <a:rPr lang="de-DE" sz="2800" dirty="0" smtClean="0"/>
              <a:t>--- komplexere Abfragen ( Textverstehen notwendig!)</a:t>
            </a:r>
          </a:p>
          <a:p>
            <a:r>
              <a:rPr lang="de-DE" sz="2800" dirty="0" smtClean="0">
                <a:solidFill>
                  <a:srgbClr val="C00000"/>
                </a:solidFill>
              </a:rPr>
              <a:t>--- Angebot von Alternativen für viele Arten von Fragen </a:t>
            </a:r>
          </a:p>
          <a:p>
            <a:r>
              <a:rPr lang="de-DE" sz="2800" dirty="0" smtClean="0">
                <a:solidFill>
                  <a:srgbClr val="C00000"/>
                </a:solidFill>
              </a:rPr>
              <a:t>--- Schrittweises Vorgehen</a:t>
            </a:r>
            <a:endParaRPr lang="de-DE" sz="2800" dirty="0">
              <a:solidFill>
                <a:srgbClr val="C00000"/>
              </a:solidFill>
            </a:endParaRPr>
          </a:p>
        </p:txBody>
      </p:sp>
      <p:sp>
        <p:nvSpPr>
          <p:cNvPr id="6" name="Textfeld 5"/>
          <p:cNvSpPr txBox="1"/>
          <p:nvPr/>
        </p:nvSpPr>
        <p:spPr>
          <a:xfrm>
            <a:off x="425513" y="4490519"/>
            <a:ext cx="9252020" cy="2246769"/>
          </a:xfrm>
          <a:prstGeom prst="rect">
            <a:avLst/>
          </a:prstGeom>
          <a:noFill/>
        </p:spPr>
        <p:txBody>
          <a:bodyPr wrap="none" rtlCol="0">
            <a:spAutoFit/>
          </a:bodyPr>
          <a:lstStyle/>
          <a:p>
            <a:r>
              <a:rPr lang="de-DE" sz="2800" dirty="0" smtClean="0"/>
              <a:t>Wenn System weiß was Benutzer will:</a:t>
            </a:r>
          </a:p>
          <a:p>
            <a:endParaRPr lang="de-DE" sz="2800" dirty="0"/>
          </a:p>
          <a:p>
            <a:r>
              <a:rPr lang="de-DE" sz="2800" dirty="0" smtClean="0"/>
              <a:t>--- System kann das Gewünschte liefern: super</a:t>
            </a:r>
          </a:p>
          <a:p>
            <a:r>
              <a:rPr lang="de-DE" sz="2800" dirty="0" smtClean="0">
                <a:solidFill>
                  <a:srgbClr val="C00000"/>
                </a:solidFill>
              </a:rPr>
              <a:t>--- Wenn nein: Kleine Stückchen von möglichen Servern zeigen</a:t>
            </a:r>
          </a:p>
          <a:p>
            <a:r>
              <a:rPr lang="de-DE" sz="2800" dirty="0" smtClean="0">
                <a:solidFill>
                  <a:srgbClr val="C00000"/>
                </a:solidFill>
              </a:rPr>
              <a:t>--- Server sollten gerankt werden </a:t>
            </a:r>
            <a:endParaRPr lang="de-DE" sz="2800" dirty="0">
              <a:solidFill>
                <a:srgbClr val="C00000"/>
              </a:solidFill>
            </a:endParaRPr>
          </a:p>
        </p:txBody>
      </p:sp>
    </p:spTree>
    <p:extLst>
      <p:ext uri="{BB962C8B-B14F-4D97-AF65-F5344CB8AC3E}">
        <p14:creationId xmlns:p14="http://schemas.microsoft.com/office/powerpoint/2010/main" val="197330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95881" y="1059255"/>
            <a:ext cx="8479822" cy="584775"/>
          </a:xfrm>
          <a:prstGeom prst="rect">
            <a:avLst/>
          </a:prstGeom>
          <a:noFill/>
        </p:spPr>
        <p:txBody>
          <a:bodyPr wrap="none" rtlCol="0">
            <a:spAutoFit/>
          </a:bodyPr>
          <a:lstStyle/>
          <a:p>
            <a:r>
              <a:rPr lang="de-DE" sz="3200" dirty="0" smtClean="0"/>
              <a:t>Quellen/ Definitionen müssen angegeben werden</a:t>
            </a:r>
            <a:endParaRPr lang="de-DE" sz="3200" dirty="0"/>
          </a:p>
        </p:txBody>
      </p:sp>
      <p:sp>
        <p:nvSpPr>
          <p:cNvPr id="3" name="Textfeld 2"/>
          <p:cNvSpPr txBox="1"/>
          <p:nvPr/>
        </p:nvSpPr>
        <p:spPr>
          <a:xfrm>
            <a:off x="1068309" y="2408222"/>
            <a:ext cx="3126049" cy="954107"/>
          </a:xfrm>
          <a:prstGeom prst="rect">
            <a:avLst/>
          </a:prstGeom>
          <a:noFill/>
        </p:spPr>
        <p:txBody>
          <a:bodyPr wrap="none" rtlCol="0">
            <a:spAutoFit/>
          </a:bodyPr>
          <a:lstStyle/>
          <a:p>
            <a:r>
              <a:rPr lang="de-DE" sz="2800" dirty="0" smtClean="0"/>
              <a:t>Beispiel: </a:t>
            </a:r>
          </a:p>
          <a:p>
            <a:r>
              <a:rPr lang="de-DE" sz="2800" dirty="0" smtClean="0"/>
              <a:t>Fläche von Ländern</a:t>
            </a:r>
            <a:endParaRPr lang="de-DE" sz="2800" dirty="0"/>
          </a:p>
        </p:txBody>
      </p:sp>
    </p:spTree>
    <p:extLst>
      <p:ext uri="{BB962C8B-B14F-4D97-AF65-F5344CB8AC3E}">
        <p14:creationId xmlns:p14="http://schemas.microsoft.com/office/powerpoint/2010/main" val="560093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32919" y="108643"/>
            <a:ext cx="10230415" cy="6586418"/>
          </a:xfrm>
          <a:prstGeom prst="rect">
            <a:avLst/>
          </a:prstGeom>
        </p:spPr>
        <p:txBody>
          <a:bodyPr wrap="square">
            <a:spAutoFit/>
          </a:bodyPr>
          <a:lstStyle/>
          <a:p>
            <a:r>
              <a:rPr lang="de-DE" sz="3200" dirty="0"/>
              <a:t>Area </a:t>
            </a:r>
            <a:r>
              <a:rPr lang="de-DE" sz="3200" dirty="0" err="1"/>
              <a:t>of</a:t>
            </a:r>
            <a:r>
              <a:rPr lang="de-DE" sz="3200" dirty="0"/>
              <a:t>  France</a:t>
            </a:r>
          </a:p>
          <a:p>
            <a:endParaRPr lang="de-DE" dirty="0"/>
          </a:p>
          <a:p>
            <a:r>
              <a:rPr lang="de-DE" sz="2800" dirty="0"/>
              <a:t>total: 643,801 </a:t>
            </a:r>
            <a:r>
              <a:rPr lang="de-DE" sz="2800" dirty="0" err="1"/>
              <a:t>sq</a:t>
            </a:r>
            <a:r>
              <a:rPr lang="de-DE" sz="2800" dirty="0"/>
              <a:t> km; 551,500 </a:t>
            </a:r>
            <a:r>
              <a:rPr lang="de-DE" sz="2800" dirty="0" err="1"/>
              <a:t>sq</a:t>
            </a:r>
            <a:r>
              <a:rPr lang="de-DE" sz="2800" dirty="0"/>
              <a:t> km (</a:t>
            </a:r>
            <a:r>
              <a:rPr lang="de-DE" sz="2800" dirty="0" err="1"/>
              <a:t>metropolitan</a:t>
            </a:r>
            <a:r>
              <a:rPr lang="de-DE" sz="2800" dirty="0"/>
              <a:t> France)</a:t>
            </a:r>
            <a:br>
              <a:rPr lang="de-DE" sz="2800" dirty="0"/>
            </a:br>
            <a:r>
              <a:rPr lang="de-DE" sz="2800" dirty="0" err="1"/>
              <a:t>land</a:t>
            </a:r>
            <a:r>
              <a:rPr lang="de-DE" sz="2800" dirty="0"/>
              <a:t>: 640,427 </a:t>
            </a:r>
            <a:r>
              <a:rPr lang="de-DE" sz="2800" dirty="0" err="1"/>
              <a:t>sq</a:t>
            </a:r>
            <a:r>
              <a:rPr lang="de-DE" sz="2800" dirty="0"/>
              <a:t> km; 549,970 </a:t>
            </a:r>
            <a:r>
              <a:rPr lang="de-DE" sz="2800" dirty="0" err="1"/>
              <a:t>sq</a:t>
            </a:r>
            <a:r>
              <a:rPr lang="de-DE" sz="2800" dirty="0"/>
              <a:t> km (</a:t>
            </a:r>
            <a:r>
              <a:rPr lang="de-DE" sz="2800" dirty="0" err="1"/>
              <a:t>metropolitan</a:t>
            </a:r>
            <a:r>
              <a:rPr lang="de-DE" sz="2800" dirty="0"/>
              <a:t> France)</a:t>
            </a:r>
            <a:br>
              <a:rPr lang="de-DE" sz="2800" dirty="0"/>
            </a:br>
            <a:r>
              <a:rPr lang="de-DE" sz="2800" dirty="0" err="1"/>
              <a:t>water</a:t>
            </a:r>
            <a:r>
              <a:rPr lang="de-DE" sz="2800" dirty="0"/>
              <a:t>: 3,374 </a:t>
            </a:r>
            <a:r>
              <a:rPr lang="de-DE" sz="2800" dirty="0" err="1"/>
              <a:t>sq</a:t>
            </a:r>
            <a:r>
              <a:rPr lang="de-DE" sz="2800" dirty="0"/>
              <a:t> km; 1,530 </a:t>
            </a:r>
            <a:r>
              <a:rPr lang="de-DE" sz="2800" dirty="0" err="1"/>
              <a:t>sq</a:t>
            </a:r>
            <a:r>
              <a:rPr lang="de-DE" sz="2800" dirty="0"/>
              <a:t> km (</a:t>
            </a:r>
            <a:r>
              <a:rPr lang="de-DE" sz="2800" dirty="0" err="1"/>
              <a:t>metropolitan</a:t>
            </a:r>
            <a:r>
              <a:rPr lang="de-DE" sz="2800" dirty="0"/>
              <a:t> France)</a:t>
            </a:r>
            <a:br>
              <a:rPr lang="de-DE" sz="2800" dirty="0"/>
            </a:br>
            <a:r>
              <a:rPr lang="de-DE" sz="2400" dirty="0"/>
              <a:t>Note: The </a:t>
            </a:r>
            <a:r>
              <a:rPr lang="de-DE" sz="2400" dirty="0" err="1"/>
              <a:t>first</a:t>
            </a:r>
            <a:r>
              <a:rPr lang="de-DE" sz="2400" dirty="0"/>
              <a:t> </a:t>
            </a:r>
            <a:r>
              <a:rPr lang="de-DE" sz="2400" dirty="0" err="1"/>
              <a:t>numbers</a:t>
            </a:r>
            <a:r>
              <a:rPr lang="de-DE" sz="2400" dirty="0"/>
              <a:t> </a:t>
            </a:r>
            <a:r>
              <a:rPr lang="de-DE" sz="2400" dirty="0" err="1"/>
              <a:t>include</a:t>
            </a:r>
            <a:r>
              <a:rPr lang="de-DE" sz="2400" dirty="0"/>
              <a:t> </a:t>
            </a:r>
            <a:r>
              <a:rPr lang="de-DE" sz="2400" dirty="0" err="1"/>
              <a:t>the</a:t>
            </a:r>
            <a:r>
              <a:rPr lang="de-DE" sz="2400" dirty="0"/>
              <a:t> </a:t>
            </a:r>
            <a:r>
              <a:rPr lang="de-DE" sz="2400" dirty="0" err="1"/>
              <a:t>overseas</a:t>
            </a:r>
            <a:r>
              <a:rPr lang="de-DE" sz="2400" dirty="0"/>
              <a:t> </a:t>
            </a:r>
            <a:r>
              <a:rPr lang="de-DE" sz="2400" dirty="0" err="1" smtClean="0"/>
              <a:t>departments</a:t>
            </a:r>
            <a:r>
              <a:rPr lang="de-DE" sz="2400" dirty="0" smtClean="0"/>
              <a:t> </a:t>
            </a:r>
            <a:r>
              <a:rPr lang="de-DE" sz="2400" dirty="0"/>
              <a:t/>
            </a:r>
            <a:br>
              <a:rPr lang="de-DE" sz="2400" dirty="0"/>
            </a:br>
            <a:r>
              <a:rPr lang="de-DE" sz="2400" dirty="0"/>
              <a:t>French </a:t>
            </a:r>
            <a:r>
              <a:rPr lang="de-DE" sz="2400" dirty="0" err="1"/>
              <a:t>Guiana</a:t>
            </a:r>
            <a:r>
              <a:rPr lang="de-DE" sz="2400" dirty="0"/>
              <a:t>, Guadeloupe, Martinique, Mayotte, </a:t>
            </a:r>
            <a:r>
              <a:rPr lang="de-DE" sz="2400" dirty="0" err="1"/>
              <a:t>and</a:t>
            </a:r>
            <a:r>
              <a:rPr lang="de-DE" sz="2400" dirty="0"/>
              <a:t> </a:t>
            </a:r>
            <a:r>
              <a:rPr lang="de-DE" sz="2400" dirty="0" err="1"/>
              <a:t>Reunion</a:t>
            </a:r>
            <a:endParaRPr lang="de-DE" sz="2400" dirty="0"/>
          </a:p>
          <a:p>
            <a:r>
              <a:rPr lang="de-DE" sz="2400" dirty="0"/>
              <a:t/>
            </a:r>
            <a:br>
              <a:rPr lang="de-DE" sz="2400" dirty="0"/>
            </a:br>
            <a:r>
              <a:rPr lang="de-DE" sz="2400" dirty="0" err="1"/>
              <a:t>We</a:t>
            </a:r>
            <a:r>
              <a:rPr lang="de-DE" sz="2400" dirty="0"/>
              <a:t> </a:t>
            </a:r>
            <a:r>
              <a:rPr lang="de-DE" sz="2400" dirty="0" err="1"/>
              <a:t>are</a:t>
            </a:r>
            <a:r>
              <a:rPr lang="de-DE" sz="2400" dirty="0"/>
              <a:t> </a:t>
            </a:r>
            <a:r>
              <a:rPr lang="de-DE" sz="2400" dirty="0" err="1"/>
              <a:t>unable</a:t>
            </a:r>
            <a:r>
              <a:rPr lang="de-DE" sz="2400" dirty="0"/>
              <a:t> </a:t>
            </a:r>
            <a:r>
              <a:rPr lang="de-DE" sz="2400" dirty="0" err="1"/>
              <a:t>to</a:t>
            </a:r>
            <a:r>
              <a:rPr lang="de-DE" sz="2400" dirty="0"/>
              <a:t> </a:t>
            </a:r>
            <a:r>
              <a:rPr lang="de-DE" sz="2400" dirty="0" err="1"/>
              <a:t>verify</a:t>
            </a:r>
            <a:r>
              <a:rPr lang="de-DE" sz="2400" dirty="0"/>
              <a:t> </a:t>
            </a:r>
            <a:r>
              <a:rPr lang="de-DE" sz="2400" dirty="0" err="1"/>
              <a:t>those</a:t>
            </a:r>
            <a:r>
              <a:rPr lang="de-DE" sz="2400" dirty="0"/>
              <a:t> </a:t>
            </a:r>
            <a:r>
              <a:rPr lang="de-DE" sz="2400" dirty="0" err="1"/>
              <a:t>figures</a:t>
            </a:r>
            <a:r>
              <a:rPr lang="de-DE" sz="2400" dirty="0"/>
              <a:t> </a:t>
            </a:r>
            <a:r>
              <a:rPr lang="de-DE" sz="2400" dirty="0" err="1"/>
              <a:t>found</a:t>
            </a:r>
            <a:r>
              <a:rPr lang="de-DE" sz="2400" dirty="0"/>
              <a:t> in </a:t>
            </a:r>
            <a:r>
              <a:rPr lang="de-DE" sz="2400" dirty="0" err="1"/>
              <a:t>Factbook</a:t>
            </a:r>
            <a:r>
              <a:rPr lang="de-DE" sz="2400" dirty="0"/>
              <a:t>, </a:t>
            </a:r>
            <a:r>
              <a:rPr lang="de-DE" sz="2400" dirty="0" err="1"/>
              <a:t>since</a:t>
            </a:r>
            <a:r>
              <a:rPr lang="de-DE" sz="2400" dirty="0"/>
              <a:t> </a:t>
            </a:r>
            <a:r>
              <a:rPr lang="de-DE" sz="2400" dirty="0" err="1"/>
              <a:t>the</a:t>
            </a:r>
            <a:r>
              <a:rPr lang="de-DE" sz="2400" dirty="0"/>
              <a:t> 6 </a:t>
            </a:r>
            <a:r>
              <a:rPr lang="de-DE" sz="2400" dirty="0" err="1" smtClean="0"/>
              <a:t>main</a:t>
            </a:r>
            <a:r>
              <a:rPr lang="de-DE" sz="2400" dirty="0" smtClean="0"/>
              <a:t> </a:t>
            </a:r>
            <a:r>
              <a:rPr lang="de-DE" sz="2400" dirty="0" err="1" smtClean="0"/>
              <a:t>sources</a:t>
            </a:r>
            <a:r>
              <a:rPr lang="de-DE" sz="2400" dirty="0" smtClean="0"/>
              <a:t> </a:t>
            </a:r>
            <a:r>
              <a:rPr lang="de-DE" sz="2400" dirty="0" err="1"/>
              <a:t>we</a:t>
            </a:r>
            <a:r>
              <a:rPr lang="de-DE" sz="2400" dirty="0"/>
              <a:t> </a:t>
            </a:r>
            <a:r>
              <a:rPr lang="de-DE" sz="2400" dirty="0" err="1"/>
              <a:t>used</a:t>
            </a:r>
            <a:r>
              <a:rPr lang="de-DE" sz="2400" dirty="0"/>
              <a:t> </a:t>
            </a:r>
            <a:r>
              <a:rPr lang="de-DE" sz="2400" dirty="0" err="1"/>
              <a:t>for</a:t>
            </a:r>
            <a:r>
              <a:rPr lang="de-DE" sz="2400" dirty="0"/>
              <a:t> </a:t>
            </a:r>
            <a:r>
              <a:rPr lang="de-DE" sz="2400" dirty="0" err="1"/>
              <a:t>checking</a:t>
            </a:r>
            <a:r>
              <a:rPr lang="de-DE" sz="2400" dirty="0"/>
              <a:t> </a:t>
            </a:r>
            <a:r>
              <a:rPr lang="de-DE" sz="2400" dirty="0" err="1"/>
              <a:t>give</a:t>
            </a:r>
            <a:r>
              <a:rPr lang="de-DE" sz="2400" dirty="0"/>
              <a:t> different </a:t>
            </a:r>
            <a:r>
              <a:rPr lang="de-DE" sz="2400" dirty="0" err="1"/>
              <a:t>figures</a:t>
            </a:r>
            <a:r>
              <a:rPr lang="de-DE" sz="2400" dirty="0"/>
              <a:t> </a:t>
            </a:r>
            <a:r>
              <a:rPr lang="de-DE" sz="2400" dirty="0" err="1"/>
              <a:t>as</a:t>
            </a:r>
            <a:r>
              <a:rPr lang="de-DE" sz="2400" dirty="0"/>
              <a:t> </a:t>
            </a:r>
            <a:r>
              <a:rPr lang="de-DE" sz="2400" dirty="0" err="1"/>
              <a:t>follows</a:t>
            </a:r>
            <a:r>
              <a:rPr lang="de-DE" sz="2400" dirty="0"/>
              <a:t>:</a:t>
            </a:r>
            <a:br>
              <a:rPr lang="de-DE" sz="2400" dirty="0"/>
            </a:br>
            <a:r>
              <a:rPr lang="de-DE" sz="2800" dirty="0" err="1"/>
              <a:t>Factbook</a:t>
            </a:r>
            <a:r>
              <a:rPr lang="de-DE" sz="2800" dirty="0"/>
              <a:t>: 643801</a:t>
            </a:r>
            <a:br>
              <a:rPr lang="de-DE" sz="2800" dirty="0"/>
            </a:br>
            <a:r>
              <a:rPr lang="de-DE" sz="2800" dirty="0" err="1"/>
              <a:t>DBpedia</a:t>
            </a:r>
            <a:r>
              <a:rPr lang="de-DE" sz="2800" dirty="0"/>
              <a:t>: 674843</a:t>
            </a:r>
            <a:br>
              <a:rPr lang="de-DE" sz="2800" dirty="0"/>
            </a:br>
            <a:r>
              <a:rPr lang="de-DE" sz="2800" dirty="0" err="1"/>
              <a:t>Geoname</a:t>
            </a:r>
            <a:r>
              <a:rPr lang="de-DE" sz="2800" dirty="0"/>
              <a:t>: 547030</a:t>
            </a:r>
            <a:br>
              <a:rPr lang="de-DE" sz="2800" dirty="0"/>
            </a:br>
            <a:r>
              <a:rPr lang="de-DE" sz="2800" dirty="0" err="1"/>
              <a:t>Infoplease</a:t>
            </a:r>
            <a:r>
              <a:rPr lang="de-DE" sz="2800" dirty="0"/>
              <a:t>: 547030</a:t>
            </a:r>
            <a:br>
              <a:rPr lang="de-DE" sz="2800" dirty="0"/>
            </a:br>
            <a:r>
              <a:rPr lang="de-DE" sz="2800" dirty="0" err="1"/>
              <a:t>Britannica</a:t>
            </a:r>
            <a:r>
              <a:rPr lang="de-DE" sz="2800" dirty="0"/>
              <a:t>: 543965</a:t>
            </a:r>
            <a:br>
              <a:rPr lang="de-DE" sz="2800" dirty="0"/>
            </a:br>
            <a:r>
              <a:rPr lang="de-DE" sz="2800" dirty="0"/>
              <a:t>Wolfram: 551500</a:t>
            </a:r>
          </a:p>
        </p:txBody>
      </p:sp>
    </p:spTree>
    <p:extLst>
      <p:ext uri="{BB962C8B-B14F-4D97-AF65-F5344CB8AC3E}">
        <p14:creationId xmlns:p14="http://schemas.microsoft.com/office/powerpoint/2010/main" val="9651063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95881" y="1059255"/>
            <a:ext cx="8479822" cy="584775"/>
          </a:xfrm>
          <a:prstGeom prst="rect">
            <a:avLst/>
          </a:prstGeom>
          <a:noFill/>
        </p:spPr>
        <p:txBody>
          <a:bodyPr wrap="none" rtlCol="0">
            <a:spAutoFit/>
          </a:bodyPr>
          <a:lstStyle/>
          <a:p>
            <a:r>
              <a:rPr lang="de-DE" sz="3200" dirty="0" smtClean="0"/>
              <a:t>Quellen/ Definitionen müssen angegeben werden</a:t>
            </a:r>
            <a:endParaRPr lang="de-DE" sz="3200" dirty="0"/>
          </a:p>
        </p:txBody>
      </p:sp>
      <p:sp>
        <p:nvSpPr>
          <p:cNvPr id="4" name="Textfeld 3"/>
          <p:cNvSpPr txBox="1"/>
          <p:nvPr/>
        </p:nvSpPr>
        <p:spPr>
          <a:xfrm>
            <a:off x="1068309" y="2338058"/>
            <a:ext cx="10148099" cy="954107"/>
          </a:xfrm>
          <a:prstGeom prst="rect">
            <a:avLst/>
          </a:prstGeom>
          <a:noFill/>
        </p:spPr>
        <p:txBody>
          <a:bodyPr wrap="none" rtlCol="0">
            <a:spAutoFit/>
          </a:bodyPr>
          <a:lstStyle/>
          <a:p>
            <a:r>
              <a:rPr lang="de-DE" sz="2800" dirty="0" smtClean="0"/>
              <a:t>Gilt  für viele numerischen Angaben (Höhe von Bergen, Bevölkerung </a:t>
            </a:r>
          </a:p>
          <a:p>
            <a:r>
              <a:rPr lang="de-DE" sz="2800" dirty="0" smtClean="0"/>
              <a:t>einer Stadt, Größe einer Höhle, Anzahl berühmter Personen, …)</a:t>
            </a:r>
            <a:endParaRPr lang="de-DE" sz="2800" dirty="0"/>
          </a:p>
        </p:txBody>
      </p:sp>
      <p:sp>
        <p:nvSpPr>
          <p:cNvPr id="5" name="Textfeld 4"/>
          <p:cNvSpPr txBox="1"/>
          <p:nvPr/>
        </p:nvSpPr>
        <p:spPr>
          <a:xfrm>
            <a:off x="995881" y="3903741"/>
            <a:ext cx="9942594" cy="954107"/>
          </a:xfrm>
          <a:prstGeom prst="rect">
            <a:avLst/>
          </a:prstGeom>
          <a:noFill/>
        </p:spPr>
        <p:txBody>
          <a:bodyPr wrap="none" rtlCol="0">
            <a:spAutoFit/>
          </a:bodyPr>
          <a:lstStyle/>
          <a:p>
            <a:r>
              <a:rPr lang="de-DE" sz="2800" dirty="0" smtClean="0"/>
              <a:t>Aber auch für fast alle anderen Angeben (politisch: Krim, </a:t>
            </a:r>
            <a:r>
              <a:rPr lang="de-DE" sz="2800" dirty="0" err="1" smtClean="0"/>
              <a:t>Kurilen</a:t>
            </a:r>
            <a:r>
              <a:rPr lang="de-DE" sz="2800" dirty="0" smtClean="0"/>
              <a:t>,… </a:t>
            </a:r>
          </a:p>
          <a:p>
            <a:r>
              <a:rPr lang="de-DE" sz="2800" dirty="0" smtClean="0"/>
              <a:t>zeitlich abhängige Antworten, usw.)</a:t>
            </a:r>
            <a:endParaRPr lang="de-DE" sz="2800" dirty="0"/>
          </a:p>
        </p:txBody>
      </p:sp>
    </p:spTree>
    <p:extLst>
      <p:ext uri="{BB962C8B-B14F-4D97-AF65-F5344CB8AC3E}">
        <p14:creationId xmlns:p14="http://schemas.microsoft.com/office/powerpoint/2010/main" val="830612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32919" y="867341"/>
            <a:ext cx="7647927" cy="584775"/>
          </a:xfrm>
          <a:prstGeom prst="rect">
            <a:avLst/>
          </a:prstGeom>
          <a:noFill/>
        </p:spPr>
        <p:txBody>
          <a:bodyPr wrap="none" rtlCol="0">
            <a:spAutoFit/>
          </a:bodyPr>
          <a:lstStyle/>
          <a:p>
            <a:r>
              <a:rPr lang="de-DE" sz="3200" dirty="0" smtClean="0"/>
              <a:t>Wie kann man Fakten auf Richtigkeit prüfen?</a:t>
            </a:r>
            <a:endParaRPr lang="de-DE" sz="3200" dirty="0"/>
          </a:p>
        </p:txBody>
      </p:sp>
      <p:sp>
        <p:nvSpPr>
          <p:cNvPr id="3" name="Textfeld 2"/>
          <p:cNvSpPr txBox="1"/>
          <p:nvPr/>
        </p:nvSpPr>
        <p:spPr>
          <a:xfrm>
            <a:off x="832919" y="2317298"/>
            <a:ext cx="9747092" cy="2677656"/>
          </a:xfrm>
          <a:prstGeom prst="rect">
            <a:avLst/>
          </a:prstGeom>
          <a:noFill/>
        </p:spPr>
        <p:txBody>
          <a:bodyPr wrap="none" rtlCol="0">
            <a:spAutoFit/>
          </a:bodyPr>
          <a:lstStyle/>
          <a:p>
            <a:r>
              <a:rPr lang="de-DE" sz="2800" dirty="0" smtClean="0"/>
              <a:t>--- Mehrere Quellen</a:t>
            </a:r>
            <a:br>
              <a:rPr lang="de-DE" sz="2800" dirty="0" smtClean="0"/>
            </a:br>
            <a:r>
              <a:rPr lang="de-DE" sz="2800" dirty="0" smtClean="0"/>
              <a:t>--- Ranking der Server</a:t>
            </a:r>
          </a:p>
          <a:p>
            <a:r>
              <a:rPr lang="de-DE" sz="2800" dirty="0" smtClean="0"/>
              <a:t>--- </a:t>
            </a:r>
            <a:r>
              <a:rPr lang="de-DE" sz="2800" dirty="0" err="1" smtClean="0"/>
              <a:t>Reviewing</a:t>
            </a:r>
            <a:r>
              <a:rPr lang="de-DE" sz="2800" dirty="0" smtClean="0"/>
              <a:t> </a:t>
            </a:r>
          </a:p>
          <a:p>
            <a:r>
              <a:rPr lang="de-DE" sz="2800" dirty="0"/>
              <a:t> </a:t>
            </a:r>
            <a:r>
              <a:rPr lang="de-DE" sz="2800" dirty="0" smtClean="0"/>
              <a:t>    (Austria-Forum hat  ca. 200 ehrenamtliche Editoren; </a:t>
            </a:r>
          </a:p>
          <a:p>
            <a:r>
              <a:rPr lang="de-DE" sz="2800" dirty="0"/>
              <a:t> </a:t>
            </a:r>
            <a:r>
              <a:rPr lang="de-DE" sz="2800" dirty="0" smtClean="0"/>
              <a:t>    Fakten können auch von anderen verif</a:t>
            </a:r>
            <a:r>
              <a:rPr lang="de-DE" sz="2800" dirty="0"/>
              <a:t>i</a:t>
            </a:r>
            <a:r>
              <a:rPr lang="de-DE" sz="2800" dirty="0" smtClean="0"/>
              <a:t>ziert/falsifiziert werden)</a:t>
            </a:r>
          </a:p>
          <a:p>
            <a:r>
              <a:rPr lang="de-DE" sz="2800" dirty="0" smtClean="0"/>
              <a:t>--- In einigen Ländern: Bezahlte Studien (0,04 Cent pro Zeichen)</a:t>
            </a:r>
            <a:endParaRPr lang="de-DE" sz="2800" dirty="0"/>
          </a:p>
        </p:txBody>
      </p:sp>
    </p:spTree>
    <p:extLst>
      <p:ext uri="{BB962C8B-B14F-4D97-AF65-F5344CB8AC3E}">
        <p14:creationId xmlns:p14="http://schemas.microsoft.com/office/powerpoint/2010/main" val="14504549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39650" y="1229997"/>
            <a:ext cx="10791825" cy="1077218"/>
          </a:xfrm>
          <a:prstGeom prst="rect">
            <a:avLst/>
          </a:prstGeom>
          <a:noFill/>
        </p:spPr>
        <p:txBody>
          <a:bodyPr wrap="square" rtlCol="0">
            <a:spAutoFit/>
          </a:bodyPr>
          <a:lstStyle/>
          <a:p>
            <a:r>
              <a:rPr lang="de-DE" sz="3200" dirty="0" smtClean="0"/>
              <a:t>Spitzer sagt in seinem Buch: „ Schüler brauchen Computer zum Lernen ungefähr so wie Fische Fahrräder zum Schwimmen.“ </a:t>
            </a:r>
          </a:p>
        </p:txBody>
      </p:sp>
      <p:sp>
        <p:nvSpPr>
          <p:cNvPr id="4" name="Textfeld 3"/>
          <p:cNvSpPr txBox="1"/>
          <p:nvPr/>
        </p:nvSpPr>
        <p:spPr>
          <a:xfrm>
            <a:off x="3209925" y="619125"/>
            <a:ext cx="4466672" cy="584775"/>
          </a:xfrm>
          <a:prstGeom prst="rect">
            <a:avLst/>
          </a:prstGeom>
          <a:noFill/>
        </p:spPr>
        <p:txBody>
          <a:bodyPr wrap="none" rtlCol="0">
            <a:spAutoFit/>
          </a:bodyPr>
          <a:lstStyle/>
          <a:p>
            <a:r>
              <a:rPr lang="de-DE" sz="3200" dirty="0"/>
              <a:t>Computer in die </a:t>
            </a:r>
            <a:r>
              <a:rPr lang="de-DE" sz="3200" dirty="0" smtClean="0"/>
              <a:t>Schulen?</a:t>
            </a:r>
            <a:endParaRPr lang="de-DE" sz="3200" dirty="0"/>
          </a:p>
        </p:txBody>
      </p:sp>
      <p:sp>
        <p:nvSpPr>
          <p:cNvPr id="5" name="Textfeld 4"/>
          <p:cNvSpPr txBox="1"/>
          <p:nvPr/>
        </p:nvSpPr>
        <p:spPr>
          <a:xfrm>
            <a:off x="666729" y="2743200"/>
            <a:ext cx="11641585" cy="2092881"/>
          </a:xfrm>
          <a:prstGeom prst="rect">
            <a:avLst/>
          </a:prstGeom>
          <a:noFill/>
        </p:spPr>
        <p:txBody>
          <a:bodyPr wrap="none" rtlCol="0">
            <a:spAutoFit/>
          </a:bodyPr>
          <a:lstStyle/>
          <a:p>
            <a:r>
              <a:rPr lang="de-DE" sz="2800" dirty="0" smtClean="0"/>
              <a:t>Computer ok. Aber </a:t>
            </a:r>
            <a:r>
              <a:rPr lang="de-DE" sz="2800" dirty="0"/>
              <a:t>nur wenn Lehrer entsprechend ausgebildet sind, </a:t>
            </a:r>
            <a:r>
              <a:rPr lang="de-DE" sz="2800" dirty="0" smtClean="0"/>
              <a:t/>
            </a:r>
            <a:br>
              <a:rPr lang="de-DE" sz="2800" dirty="0" smtClean="0"/>
            </a:br>
            <a:r>
              <a:rPr lang="de-DE" sz="2800" dirty="0" smtClean="0"/>
              <a:t>wenn  in  Schulen </a:t>
            </a:r>
            <a:r>
              <a:rPr lang="de-DE" sz="2800" dirty="0"/>
              <a:t>machen Angebote gesperrt werden können, und </a:t>
            </a:r>
            <a:r>
              <a:rPr lang="de-DE" sz="2800" dirty="0" smtClean="0"/>
              <a:t>verlässliche </a:t>
            </a:r>
          </a:p>
          <a:p>
            <a:r>
              <a:rPr lang="de-DE" sz="2800" dirty="0" smtClean="0"/>
              <a:t>und </a:t>
            </a:r>
            <a:r>
              <a:rPr lang="de-DE" sz="2800" dirty="0"/>
              <a:t>vom Lehrpersonal </a:t>
            </a:r>
            <a:r>
              <a:rPr lang="de-DE" sz="2800" dirty="0" err="1"/>
              <a:t>ergänzbare</a:t>
            </a:r>
            <a:r>
              <a:rPr lang="de-DE" sz="2800" dirty="0"/>
              <a:t> </a:t>
            </a:r>
            <a:r>
              <a:rPr lang="de-DE" sz="2800" dirty="0" smtClean="0"/>
              <a:t>Informationsquellen zur Verfügung stellen, </a:t>
            </a:r>
            <a:br>
              <a:rPr lang="de-DE" sz="2800" dirty="0" smtClean="0"/>
            </a:br>
            <a:r>
              <a:rPr lang="de-DE" sz="2800" dirty="0" smtClean="0"/>
              <a:t>und wenn Computer / Handys nicht zu früh verwendet werden.</a:t>
            </a:r>
            <a:endParaRPr lang="de-DE" sz="2800" dirty="0"/>
          </a:p>
          <a:p>
            <a:endParaRPr lang="de-DE" dirty="0"/>
          </a:p>
        </p:txBody>
      </p:sp>
      <p:sp>
        <p:nvSpPr>
          <p:cNvPr id="6" name="Textfeld 5"/>
          <p:cNvSpPr txBox="1"/>
          <p:nvPr/>
        </p:nvSpPr>
        <p:spPr>
          <a:xfrm>
            <a:off x="739650" y="4969431"/>
            <a:ext cx="10833415" cy="1815882"/>
          </a:xfrm>
          <a:prstGeom prst="rect">
            <a:avLst/>
          </a:prstGeom>
          <a:noFill/>
        </p:spPr>
        <p:txBody>
          <a:bodyPr wrap="none" rtlCol="0">
            <a:spAutoFit/>
          </a:bodyPr>
          <a:lstStyle/>
          <a:p>
            <a:r>
              <a:rPr lang="de-DE" sz="2800" dirty="0" smtClean="0"/>
              <a:t>Wer kennt die Antworten auf die beiden Fragen:</a:t>
            </a:r>
          </a:p>
          <a:p>
            <a:r>
              <a:rPr lang="de-DE" sz="2800" dirty="0" smtClean="0"/>
              <a:t>Warum schicken alle reichen Informatiker in Silicon Valley Kinder auf eine</a:t>
            </a:r>
            <a:br>
              <a:rPr lang="de-DE" sz="2800" dirty="0" smtClean="0"/>
            </a:br>
            <a:r>
              <a:rPr lang="de-DE" sz="2800" dirty="0" smtClean="0"/>
              <a:t>          Walldorf Schule?</a:t>
            </a:r>
          </a:p>
          <a:p>
            <a:r>
              <a:rPr lang="de-DE" sz="2800" dirty="0" smtClean="0"/>
              <a:t>Wie steht es mit der Kurzsichtigkeit der Menschen in Südkorea?</a:t>
            </a:r>
            <a:endParaRPr lang="de-DE" sz="2800" dirty="0"/>
          </a:p>
        </p:txBody>
      </p:sp>
    </p:spTree>
    <p:extLst>
      <p:ext uri="{BB962C8B-B14F-4D97-AF65-F5344CB8AC3E}">
        <p14:creationId xmlns:p14="http://schemas.microsoft.com/office/powerpoint/2010/main" val="3617162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4" name="Textfeld 3"/>
          <p:cNvSpPr txBox="1"/>
          <p:nvPr/>
        </p:nvSpPr>
        <p:spPr>
          <a:xfrm>
            <a:off x="523686" y="565911"/>
            <a:ext cx="11411457" cy="954107"/>
          </a:xfrm>
          <a:prstGeom prst="rect">
            <a:avLst/>
          </a:prstGeom>
          <a:noFill/>
        </p:spPr>
        <p:txBody>
          <a:bodyPr wrap="none" rtlCol="0">
            <a:spAutoFit/>
          </a:bodyPr>
          <a:lstStyle/>
          <a:p>
            <a:r>
              <a:rPr lang="de-DE" sz="2800" dirty="0" smtClean="0"/>
              <a:t>Trotzdem, auch wenn wir nur 3%  CO</a:t>
            </a:r>
            <a:r>
              <a:rPr lang="de-DE" sz="2800" dirty="0"/>
              <a:t>2</a:t>
            </a:r>
            <a:r>
              <a:rPr lang="de-DE" sz="2800" dirty="0" smtClean="0"/>
              <a:t>  durch besserer Autos sparen können, </a:t>
            </a:r>
          </a:p>
          <a:p>
            <a:r>
              <a:rPr lang="de-DE" sz="2800" dirty="0" smtClean="0"/>
              <a:t>sollten wir das nicht tun?</a:t>
            </a:r>
          </a:p>
        </p:txBody>
      </p:sp>
      <p:sp>
        <p:nvSpPr>
          <p:cNvPr id="5" name="Textfeld 4"/>
          <p:cNvSpPr txBox="1"/>
          <p:nvPr/>
        </p:nvSpPr>
        <p:spPr>
          <a:xfrm>
            <a:off x="470676" y="2591336"/>
            <a:ext cx="10873554" cy="954107"/>
          </a:xfrm>
          <a:prstGeom prst="rect">
            <a:avLst/>
          </a:prstGeom>
          <a:noFill/>
        </p:spPr>
        <p:txBody>
          <a:bodyPr wrap="none" rtlCol="0">
            <a:spAutoFit/>
          </a:bodyPr>
          <a:lstStyle/>
          <a:p>
            <a:r>
              <a:rPr lang="de-DE" sz="2800" dirty="0" smtClean="0"/>
              <a:t>Alle höheren Tiere atmen CO2 aus: Ein Mensch pro Woche soviel wie das </a:t>
            </a:r>
          </a:p>
          <a:p>
            <a:r>
              <a:rPr lang="de-DE" sz="2800" dirty="0" smtClean="0"/>
              <a:t>Verbrennen von ½ l Benzin. Also bitte auch an Tiere denken!</a:t>
            </a:r>
            <a:endParaRPr lang="de-DE" sz="2800" dirty="0"/>
          </a:p>
        </p:txBody>
      </p:sp>
      <p:sp>
        <p:nvSpPr>
          <p:cNvPr id="7" name="Textfeld 6"/>
          <p:cNvSpPr txBox="1"/>
          <p:nvPr/>
        </p:nvSpPr>
        <p:spPr>
          <a:xfrm>
            <a:off x="523686" y="4696245"/>
            <a:ext cx="5362575" cy="800219"/>
          </a:xfrm>
          <a:prstGeom prst="rect">
            <a:avLst/>
          </a:prstGeom>
          <a:noFill/>
        </p:spPr>
        <p:txBody>
          <a:bodyPr wrap="square" rtlCol="0">
            <a:spAutoFit/>
          </a:bodyPr>
          <a:lstStyle/>
          <a:p>
            <a:r>
              <a:rPr lang="de-DE" sz="2800" dirty="0" smtClean="0"/>
              <a:t>Waldbrände und Rodungen</a:t>
            </a:r>
          </a:p>
          <a:p>
            <a:endParaRPr lang="de-DE" dirty="0"/>
          </a:p>
        </p:txBody>
      </p:sp>
      <p:sp>
        <p:nvSpPr>
          <p:cNvPr id="8" name="Textfeld 7"/>
          <p:cNvSpPr txBox="1"/>
          <p:nvPr/>
        </p:nvSpPr>
        <p:spPr>
          <a:xfrm>
            <a:off x="472678" y="5422836"/>
            <a:ext cx="4339650" cy="523220"/>
          </a:xfrm>
          <a:prstGeom prst="rect">
            <a:avLst/>
          </a:prstGeom>
          <a:noFill/>
        </p:spPr>
        <p:txBody>
          <a:bodyPr wrap="none" rtlCol="0">
            <a:spAutoFit/>
          </a:bodyPr>
          <a:lstStyle/>
          <a:p>
            <a:r>
              <a:rPr lang="de-DE" sz="2800" dirty="0" smtClean="0"/>
              <a:t>Geothermische Phänomene </a:t>
            </a:r>
            <a:endParaRPr lang="de-DE" sz="2800" dirty="0"/>
          </a:p>
        </p:txBody>
      </p:sp>
      <p:sp>
        <p:nvSpPr>
          <p:cNvPr id="3" name="Textfeld 2"/>
          <p:cNvSpPr txBox="1"/>
          <p:nvPr/>
        </p:nvSpPr>
        <p:spPr>
          <a:xfrm>
            <a:off x="0" y="1795030"/>
            <a:ext cx="11293455" cy="800219"/>
          </a:xfrm>
          <a:prstGeom prst="rect">
            <a:avLst/>
          </a:prstGeom>
          <a:noFill/>
        </p:spPr>
        <p:txBody>
          <a:bodyPr wrap="square" rtlCol="0">
            <a:spAutoFit/>
          </a:bodyPr>
          <a:lstStyle/>
          <a:p>
            <a:pPr algn="ctr"/>
            <a:r>
              <a:rPr lang="de-DE" sz="2800" dirty="0"/>
              <a:t>Wieso wird übrigens soviel CO2 von </a:t>
            </a:r>
            <a:r>
              <a:rPr lang="de-DE" sz="2800" dirty="0" smtClean="0"/>
              <a:t>menschlichen Aktivitäten </a:t>
            </a:r>
            <a:r>
              <a:rPr lang="de-DE" sz="2800" dirty="0"/>
              <a:t>erzeugt?</a:t>
            </a:r>
          </a:p>
          <a:p>
            <a:endParaRPr lang="de-DE" dirty="0"/>
          </a:p>
        </p:txBody>
      </p:sp>
      <p:sp>
        <p:nvSpPr>
          <p:cNvPr id="9" name="Textfeld 8"/>
          <p:cNvSpPr txBox="1"/>
          <p:nvPr/>
        </p:nvSpPr>
        <p:spPr>
          <a:xfrm>
            <a:off x="523686" y="3984971"/>
            <a:ext cx="4237635" cy="800219"/>
          </a:xfrm>
          <a:prstGeom prst="rect">
            <a:avLst/>
          </a:prstGeom>
          <a:noFill/>
        </p:spPr>
        <p:txBody>
          <a:bodyPr wrap="none" rtlCol="0">
            <a:spAutoFit/>
          </a:bodyPr>
          <a:lstStyle/>
          <a:p>
            <a:r>
              <a:rPr lang="de-DE" sz="2800" dirty="0"/>
              <a:t>Wirtschaft/ </a:t>
            </a:r>
            <a:r>
              <a:rPr lang="de-DE" sz="2800" dirty="0" smtClean="0"/>
              <a:t>Landwirtschaft</a:t>
            </a:r>
            <a:endParaRPr lang="de-DE" sz="2800" dirty="0"/>
          </a:p>
          <a:p>
            <a:endParaRPr lang="de-DE" dirty="0"/>
          </a:p>
        </p:txBody>
      </p:sp>
    </p:spTree>
    <p:extLst>
      <p:ext uri="{BB962C8B-B14F-4D97-AF65-F5344CB8AC3E}">
        <p14:creationId xmlns:p14="http://schemas.microsoft.com/office/powerpoint/2010/main" val="29670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419100"/>
            <a:ext cx="10515600" cy="671513"/>
          </a:xfrm>
        </p:spPr>
        <p:txBody>
          <a:bodyPr>
            <a:normAutofit/>
          </a:bodyPr>
          <a:lstStyle/>
          <a:p>
            <a:r>
              <a:rPr lang="de-DE" sz="2800" dirty="0" smtClean="0">
                <a:latin typeface="+mn-lt"/>
              </a:rPr>
              <a:t>Als Informatiker darf ich heute auch noch berichten:</a:t>
            </a:r>
            <a:endParaRPr lang="de-DE" sz="2800" dirty="0">
              <a:latin typeface="+mn-lt"/>
            </a:endParaRPr>
          </a:p>
        </p:txBody>
      </p:sp>
      <p:sp>
        <p:nvSpPr>
          <p:cNvPr id="4" name="Textfeld 3"/>
          <p:cNvSpPr txBox="1"/>
          <p:nvPr/>
        </p:nvSpPr>
        <p:spPr>
          <a:xfrm>
            <a:off x="695325" y="1438275"/>
            <a:ext cx="10050893" cy="954107"/>
          </a:xfrm>
          <a:prstGeom prst="rect">
            <a:avLst/>
          </a:prstGeom>
          <a:noFill/>
        </p:spPr>
        <p:txBody>
          <a:bodyPr wrap="none" rtlCol="0">
            <a:spAutoFit/>
          </a:bodyPr>
          <a:lstStyle/>
          <a:p>
            <a:r>
              <a:rPr lang="de-DE" sz="2800" dirty="0" smtClean="0"/>
              <a:t>Wir betreiben einen Server mit ca. 1,2 Millionen qualitätsgeprüften </a:t>
            </a:r>
          </a:p>
          <a:p>
            <a:r>
              <a:rPr lang="de-DE" sz="2800" dirty="0" smtClean="0"/>
              <a:t>Objekten, die mit 2.500 Büchern verlinkt sind, austria-forum.org  </a:t>
            </a:r>
            <a:endParaRPr lang="de-DE" sz="2800" dirty="0"/>
          </a:p>
        </p:txBody>
      </p:sp>
      <p:sp>
        <p:nvSpPr>
          <p:cNvPr id="5" name="Textfeld 4"/>
          <p:cNvSpPr txBox="1"/>
          <p:nvPr/>
        </p:nvSpPr>
        <p:spPr>
          <a:xfrm>
            <a:off x="695325" y="2857500"/>
            <a:ext cx="10303142" cy="1384995"/>
          </a:xfrm>
          <a:prstGeom prst="rect">
            <a:avLst/>
          </a:prstGeom>
          <a:noFill/>
        </p:spPr>
        <p:txBody>
          <a:bodyPr wrap="none" rtlCol="0">
            <a:spAutoFit/>
          </a:bodyPr>
          <a:lstStyle/>
          <a:p>
            <a:r>
              <a:rPr lang="de-DE" sz="2800" dirty="0" smtClean="0"/>
              <a:t>Ohne sich zu identifizieren, kann man Rückmeldungen abgeben, ja </a:t>
            </a:r>
          </a:p>
          <a:p>
            <a:r>
              <a:rPr lang="de-DE" sz="2800" dirty="0" smtClean="0"/>
              <a:t>(unter z.B. einem Pseudonym) mit einer beliebigen Autorenschaft in </a:t>
            </a:r>
          </a:p>
          <a:p>
            <a:r>
              <a:rPr lang="de-DE" sz="2800" dirty="0" smtClean="0"/>
              <a:t>Kommunikation treten. </a:t>
            </a:r>
            <a:endParaRPr lang="de-DE" sz="2800" dirty="0"/>
          </a:p>
        </p:txBody>
      </p:sp>
      <p:sp>
        <p:nvSpPr>
          <p:cNvPr id="6" name="Textfeld 5"/>
          <p:cNvSpPr txBox="1"/>
          <p:nvPr/>
        </p:nvSpPr>
        <p:spPr>
          <a:xfrm>
            <a:off x="762000" y="4848225"/>
            <a:ext cx="11504688" cy="1231106"/>
          </a:xfrm>
          <a:prstGeom prst="rect">
            <a:avLst/>
          </a:prstGeom>
          <a:noFill/>
        </p:spPr>
        <p:txBody>
          <a:bodyPr wrap="none" rtlCol="0">
            <a:spAutoFit/>
          </a:bodyPr>
          <a:lstStyle/>
          <a:p>
            <a:r>
              <a:rPr lang="de-DE" sz="2800" dirty="0" smtClean="0"/>
              <a:t>Dass man beliebige (Teile) von Büchern gratis lesen kann, erhöht die Qualität, </a:t>
            </a:r>
          </a:p>
          <a:p>
            <a:r>
              <a:rPr lang="de-DE" sz="2800" dirty="0" smtClean="0"/>
              <a:t>aber die Umkehrung auch die Bekanntheit der Bücher.</a:t>
            </a:r>
          </a:p>
          <a:p>
            <a:endParaRPr lang="de-DE" dirty="0"/>
          </a:p>
        </p:txBody>
      </p:sp>
    </p:spTree>
    <p:extLst>
      <p:ext uri="{BB962C8B-B14F-4D97-AF65-F5344CB8AC3E}">
        <p14:creationId xmlns:p14="http://schemas.microsoft.com/office/powerpoint/2010/main" val="18520524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pic>
        <p:nvPicPr>
          <p:cNvPr id="3" name="Grafik 2"/>
          <p:cNvPicPr>
            <a:picLocks noChangeAspect="1"/>
          </p:cNvPicPr>
          <p:nvPr/>
        </p:nvPicPr>
        <p:blipFill>
          <a:blip r:embed="rId3"/>
          <a:stretch>
            <a:fillRect/>
          </a:stretch>
        </p:blipFill>
        <p:spPr>
          <a:xfrm>
            <a:off x="1524001" y="-12818"/>
            <a:ext cx="9212367" cy="3409771"/>
          </a:xfrm>
          <a:prstGeom prst="rect">
            <a:avLst/>
          </a:prstGeom>
        </p:spPr>
      </p:pic>
      <p:sp>
        <p:nvSpPr>
          <p:cNvPr id="4" name="Textfeld 3"/>
          <p:cNvSpPr txBox="1"/>
          <p:nvPr/>
        </p:nvSpPr>
        <p:spPr>
          <a:xfrm>
            <a:off x="1652188" y="3642372"/>
            <a:ext cx="3446777" cy="1200329"/>
          </a:xfrm>
          <a:prstGeom prst="rect">
            <a:avLst/>
          </a:prstGeom>
          <a:noFill/>
        </p:spPr>
        <p:txBody>
          <a:bodyPr wrap="none" rtlCol="0">
            <a:spAutoFit/>
          </a:bodyPr>
          <a:lstStyle/>
          <a:p>
            <a:r>
              <a:rPr lang="de-DE" sz="2400" dirty="0"/>
              <a:t>Auf jeder Seite ein </a:t>
            </a:r>
            <a:br>
              <a:rPr lang="de-DE" sz="2400" dirty="0"/>
            </a:br>
            <a:r>
              <a:rPr lang="de-DE" sz="2400" dirty="0"/>
              <a:t>„Feedback“ Knopf, </a:t>
            </a:r>
          </a:p>
          <a:p>
            <a:r>
              <a:rPr lang="de-DE" sz="2400" dirty="0"/>
              <a:t>auch anonym verwendbar</a:t>
            </a:r>
          </a:p>
        </p:txBody>
      </p:sp>
      <p:pic>
        <p:nvPicPr>
          <p:cNvPr id="5" name="Grafik 4"/>
          <p:cNvPicPr>
            <a:picLocks noChangeAspect="1"/>
          </p:cNvPicPr>
          <p:nvPr/>
        </p:nvPicPr>
        <p:blipFill>
          <a:blip r:embed="rId4"/>
          <a:stretch>
            <a:fillRect/>
          </a:stretch>
        </p:blipFill>
        <p:spPr>
          <a:xfrm>
            <a:off x="6091238" y="3390900"/>
            <a:ext cx="9525" cy="76200"/>
          </a:xfrm>
          <a:prstGeom prst="rect">
            <a:avLst/>
          </a:prstGeom>
        </p:spPr>
      </p:pic>
      <p:pic>
        <p:nvPicPr>
          <p:cNvPr id="9" name="Grafik 8"/>
          <p:cNvPicPr>
            <a:picLocks noChangeAspect="1"/>
          </p:cNvPicPr>
          <p:nvPr/>
        </p:nvPicPr>
        <p:blipFill>
          <a:blip r:embed="rId5"/>
          <a:stretch>
            <a:fillRect/>
          </a:stretch>
        </p:blipFill>
        <p:spPr>
          <a:xfrm>
            <a:off x="5275605" y="3467101"/>
            <a:ext cx="4801411" cy="3333571"/>
          </a:xfrm>
          <a:prstGeom prst="rect">
            <a:avLst/>
          </a:prstGeom>
        </p:spPr>
      </p:pic>
      <p:sp>
        <p:nvSpPr>
          <p:cNvPr id="10" name="Textfeld 9"/>
          <p:cNvSpPr txBox="1"/>
          <p:nvPr/>
        </p:nvSpPr>
        <p:spPr>
          <a:xfrm>
            <a:off x="1763283" y="5088119"/>
            <a:ext cx="2624693" cy="1384995"/>
          </a:xfrm>
          <a:prstGeom prst="rect">
            <a:avLst/>
          </a:prstGeom>
          <a:noFill/>
        </p:spPr>
        <p:txBody>
          <a:bodyPr wrap="none" rtlCol="0">
            <a:spAutoFit/>
          </a:bodyPr>
          <a:lstStyle/>
          <a:p>
            <a:r>
              <a:rPr lang="de-DE" sz="2800" dirty="0">
                <a:solidFill>
                  <a:srgbClr val="C00000"/>
                </a:solidFill>
              </a:rPr>
              <a:t>Versuch, dies bei</a:t>
            </a:r>
          </a:p>
          <a:p>
            <a:r>
              <a:rPr lang="de-DE" sz="2800" dirty="0">
                <a:solidFill>
                  <a:srgbClr val="C00000"/>
                </a:solidFill>
              </a:rPr>
              <a:t>allen Servern </a:t>
            </a:r>
          </a:p>
          <a:p>
            <a:r>
              <a:rPr lang="de-DE" sz="2800" dirty="0">
                <a:solidFill>
                  <a:srgbClr val="C00000"/>
                </a:solidFill>
              </a:rPr>
              <a:t>durchzusetzen</a:t>
            </a:r>
          </a:p>
        </p:txBody>
      </p:sp>
    </p:spTree>
    <p:extLst>
      <p:ext uri="{BB962C8B-B14F-4D97-AF65-F5344CB8AC3E}">
        <p14:creationId xmlns:p14="http://schemas.microsoft.com/office/powerpoint/2010/main" val="152600283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sp>
        <p:nvSpPr>
          <p:cNvPr id="2" name="Textfeld 1"/>
          <p:cNvSpPr txBox="1"/>
          <p:nvPr/>
        </p:nvSpPr>
        <p:spPr>
          <a:xfrm>
            <a:off x="381000" y="222191"/>
            <a:ext cx="10239375" cy="1384995"/>
          </a:xfrm>
          <a:prstGeom prst="rect">
            <a:avLst/>
          </a:prstGeom>
          <a:noFill/>
        </p:spPr>
        <p:txBody>
          <a:bodyPr wrap="square" rtlCol="0">
            <a:spAutoFit/>
          </a:bodyPr>
          <a:lstStyle/>
          <a:p>
            <a:r>
              <a:rPr lang="de-DE" sz="2800" dirty="0"/>
              <a:t>Es ist bedauerlich, dass Seiten im WWW vor Werbung </a:t>
            </a:r>
            <a:r>
              <a:rPr lang="de-DE" sz="2800" dirty="0" smtClean="0"/>
              <a:t>übergehen</a:t>
            </a:r>
            <a:r>
              <a:rPr lang="de-DE" sz="2800" dirty="0"/>
              <a:t>, ja dass Verlage (Lexika, Zeitungen,…) nur so überhaupt eine Chance haben, zu überleben. </a:t>
            </a:r>
          </a:p>
        </p:txBody>
      </p:sp>
      <p:sp>
        <p:nvSpPr>
          <p:cNvPr id="3" name="Textfeld 2"/>
          <p:cNvSpPr txBox="1"/>
          <p:nvPr/>
        </p:nvSpPr>
        <p:spPr>
          <a:xfrm>
            <a:off x="381000" y="1994169"/>
            <a:ext cx="2385589" cy="523220"/>
          </a:xfrm>
          <a:prstGeom prst="rect">
            <a:avLst/>
          </a:prstGeom>
          <a:noFill/>
        </p:spPr>
        <p:txBody>
          <a:bodyPr wrap="none" rtlCol="0">
            <a:spAutoFit/>
          </a:bodyPr>
          <a:lstStyle/>
          <a:p>
            <a:r>
              <a:rPr lang="de-DE" sz="2800" dirty="0"/>
              <a:t>Muss das sein?</a:t>
            </a:r>
          </a:p>
        </p:txBody>
      </p:sp>
      <p:sp>
        <p:nvSpPr>
          <p:cNvPr id="4" name="Textfeld 3"/>
          <p:cNvSpPr txBox="1"/>
          <p:nvPr/>
        </p:nvSpPr>
        <p:spPr>
          <a:xfrm>
            <a:off x="381000" y="3051673"/>
            <a:ext cx="10934700" cy="954107"/>
          </a:xfrm>
          <a:prstGeom prst="rect">
            <a:avLst/>
          </a:prstGeom>
          <a:noFill/>
        </p:spPr>
        <p:txBody>
          <a:bodyPr wrap="square" rtlCol="0">
            <a:spAutoFit/>
          </a:bodyPr>
          <a:lstStyle/>
          <a:p>
            <a:r>
              <a:rPr lang="de-DE" sz="2800" dirty="0"/>
              <a:t>Nein, wir hatten in den 80 </a:t>
            </a:r>
            <a:r>
              <a:rPr lang="de-DE" sz="2800" dirty="0" err="1"/>
              <a:t>ziger</a:t>
            </a:r>
            <a:r>
              <a:rPr lang="de-DE" sz="2800" dirty="0"/>
              <a:t> Jahren einen Vorläufer des  WWW (BTX), wo Minigebühren eine von Werbung unabhängiges Businessmodell boten!</a:t>
            </a:r>
          </a:p>
        </p:txBody>
      </p:sp>
      <p:sp>
        <p:nvSpPr>
          <p:cNvPr id="5" name="Textfeld 4"/>
          <p:cNvSpPr txBox="1"/>
          <p:nvPr/>
        </p:nvSpPr>
        <p:spPr>
          <a:xfrm>
            <a:off x="381000" y="4540064"/>
            <a:ext cx="11544300" cy="954107"/>
          </a:xfrm>
          <a:prstGeom prst="rect">
            <a:avLst/>
          </a:prstGeom>
          <a:noFill/>
        </p:spPr>
        <p:txBody>
          <a:bodyPr wrap="square" rtlCol="0">
            <a:spAutoFit/>
          </a:bodyPr>
          <a:lstStyle/>
          <a:p>
            <a:r>
              <a:rPr lang="de-DE" sz="2800" dirty="0"/>
              <a:t>Warum ging das verloren? Weil ein </a:t>
            </a:r>
            <a:r>
              <a:rPr lang="de-DE" sz="2800" dirty="0" smtClean="0"/>
              <a:t>Europa abtrünniger </a:t>
            </a:r>
            <a:r>
              <a:rPr lang="de-DE" sz="2800" dirty="0"/>
              <a:t>Berners-Lee das nicht mitgekriegt hat!</a:t>
            </a:r>
          </a:p>
        </p:txBody>
      </p:sp>
    </p:spTree>
    <p:extLst>
      <p:ext uri="{BB962C8B-B14F-4D97-AF65-F5344CB8AC3E}">
        <p14:creationId xmlns:p14="http://schemas.microsoft.com/office/powerpoint/2010/main" val="417093710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endParaRPr lang="de-DE" altLang="de-DE" sz="1400"/>
          </a:p>
        </p:txBody>
      </p:sp>
      <p:sp>
        <p:nvSpPr>
          <p:cNvPr id="2" name="Textfeld 1"/>
          <p:cNvSpPr txBox="1"/>
          <p:nvPr/>
        </p:nvSpPr>
        <p:spPr>
          <a:xfrm>
            <a:off x="1733510" y="466944"/>
            <a:ext cx="8393452" cy="2677656"/>
          </a:xfrm>
          <a:prstGeom prst="rect">
            <a:avLst/>
          </a:prstGeom>
          <a:noFill/>
        </p:spPr>
        <p:txBody>
          <a:bodyPr wrap="none" rtlCol="0">
            <a:spAutoFit/>
          </a:bodyPr>
          <a:lstStyle/>
          <a:p>
            <a:r>
              <a:rPr lang="de-DE" sz="2800" dirty="0"/>
              <a:t>Gefahr von </a:t>
            </a:r>
            <a:r>
              <a:rPr lang="de-DE" sz="2800" dirty="0" err="1"/>
              <a:t>Social</a:t>
            </a:r>
            <a:r>
              <a:rPr lang="de-DE" sz="2800" dirty="0"/>
              <a:t> Networks (Facebook):</a:t>
            </a:r>
          </a:p>
          <a:p>
            <a:endParaRPr lang="de-DE" sz="2800" dirty="0"/>
          </a:p>
          <a:p>
            <a:r>
              <a:rPr lang="de-DE" sz="2800" dirty="0"/>
              <a:t>Beliebige Meldungen können anonym erstellt und </a:t>
            </a:r>
            <a:br>
              <a:rPr lang="de-DE" sz="2800" dirty="0"/>
            </a:br>
            <a:r>
              <a:rPr lang="de-DE" sz="2800" dirty="0"/>
              <a:t>verbreitet werden. Erlaubt Mobbing, Verunglimpfungen,</a:t>
            </a:r>
          </a:p>
          <a:p>
            <a:r>
              <a:rPr lang="de-DE" sz="2800" dirty="0"/>
              <a:t>usw. </a:t>
            </a:r>
          </a:p>
          <a:p>
            <a:endParaRPr lang="de-DE" sz="2800" dirty="0"/>
          </a:p>
        </p:txBody>
      </p:sp>
      <p:sp>
        <p:nvSpPr>
          <p:cNvPr id="3" name="Textfeld 2"/>
          <p:cNvSpPr txBox="1"/>
          <p:nvPr/>
        </p:nvSpPr>
        <p:spPr>
          <a:xfrm>
            <a:off x="1818831" y="2931066"/>
            <a:ext cx="7308411" cy="954107"/>
          </a:xfrm>
          <a:prstGeom prst="rect">
            <a:avLst/>
          </a:prstGeom>
          <a:noFill/>
        </p:spPr>
        <p:txBody>
          <a:bodyPr wrap="none" rtlCol="0">
            <a:spAutoFit/>
          </a:bodyPr>
          <a:lstStyle/>
          <a:p>
            <a:r>
              <a:rPr lang="de-DE" sz="2800" dirty="0"/>
              <a:t>Dies wird auch mehr und mehr über „fake </a:t>
            </a:r>
            <a:r>
              <a:rPr lang="de-DE" sz="2800" dirty="0" err="1"/>
              <a:t>news</a:t>
            </a:r>
            <a:r>
              <a:rPr lang="de-DE" sz="2800" dirty="0"/>
              <a:t>“ </a:t>
            </a:r>
            <a:br>
              <a:rPr lang="de-DE" sz="2800" dirty="0"/>
            </a:br>
            <a:r>
              <a:rPr lang="de-DE" sz="2800" dirty="0"/>
              <a:t>für politische Zwecke benutzt.</a:t>
            </a:r>
          </a:p>
        </p:txBody>
      </p:sp>
      <p:sp>
        <p:nvSpPr>
          <p:cNvPr id="4" name="Textfeld 3"/>
          <p:cNvSpPr txBox="1"/>
          <p:nvPr/>
        </p:nvSpPr>
        <p:spPr>
          <a:xfrm>
            <a:off x="1767771" y="4158845"/>
            <a:ext cx="7361182" cy="1815882"/>
          </a:xfrm>
          <a:prstGeom prst="rect">
            <a:avLst/>
          </a:prstGeom>
          <a:noFill/>
        </p:spPr>
        <p:txBody>
          <a:bodyPr wrap="none" rtlCol="0">
            <a:spAutoFit/>
          </a:bodyPr>
          <a:lstStyle/>
          <a:p>
            <a:r>
              <a:rPr lang="de-DE" sz="2800" dirty="0">
                <a:solidFill>
                  <a:srgbClr val="C00000"/>
                </a:solidFill>
              </a:rPr>
              <a:t>Gegenmaßnahmen: Anonyme Fakten dürfen</a:t>
            </a:r>
          </a:p>
          <a:p>
            <a:r>
              <a:rPr lang="de-DE" sz="2800" dirty="0">
                <a:solidFill>
                  <a:srgbClr val="C00000"/>
                </a:solidFill>
              </a:rPr>
              <a:t>nur an beschränkte Personenzahl gehen. Aber: </a:t>
            </a:r>
            <a:br>
              <a:rPr lang="de-DE" sz="2800" dirty="0">
                <a:solidFill>
                  <a:srgbClr val="C00000"/>
                </a:solidFill>
              </a:rPr>
            </a:br>
            <a:r>
              <a:rPr lang="de-DE" sz="2800" dirty="0" smtClean="0">
                <a:solidFill>
                  <a:srgbClr val="C00000"/>
                </a:solidFill>
              </a:rPr>
              <a:t>Facebook -Fanatiker </a:t>
            </a:r>
            <a:r>
              <a:rPr lang="de-DE" sz="2800" dirty="0">
                <a:solidFill>
                  <a:srgbClr val="C00000"/>
                </a:solidFill>
              </a:rPr>
              <a:t>verbringen sehr viel Zeit um</a:t>
            </a:r>
          </a:p>
          <a:p>
            <a:r>
              <a:rPr lang="de-DE" sz="2800" dirty="0">
                <a:solidFill>
                  <a:srgbClr val="C00000"/>
                </a:solidFill>
              </a:rPr>
              <a:t>Nichtigkeiten zu berichten.</a:t>
            </a:r>
          </a:p>
        </p:txBody>
      </p:sp>
    </p:spTree>
    <p:extLst>
      <p:ext uri="{BB962C8B-B14F-4D97-AF65-F5344CB8AC3E}">
        <p14:creationId xmlns:p14="http://schemas.microsoft.com/office/powerpoint/2010/main" val="167153863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txBox="1">
            <a:spLocks noGrp="1" noChangeArrowheads="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bg1"/>
                </a:solidFill>
                <a:latin typeface="Times New Roman" panose="02020603050405020304" pitchFamily="18" charset="0"/>
              </a:defRPr>
            </a:lvl1pPr>
            <a:lvl2pPr marL="742950" indent="-285750">
              <a:defRPr sz="3600">
                <a:solidFill>
                  <a:schemeClr val="bg1"/>
                </a:solidFill>
                <a:latin typeface="Times New Roman" panose="02020603050405020304" pitchFamily="18" charset="0"/>
              </a:defRPr>
            </a:lvl2pPr>
            <a:lvl3pPr marL="1143000" indent="-228600">
              <a:defRPr sz="3600">
                <a:solidFill>
                  <a:schemeClr val="bg1"/>
                </a:solidFill>
                <a:latin typeface="Times New Roman" panose="02020603050405020304" pitchFamily="18" charset="0"/>
              </a:defRPr>
            </a:lvl3pPr>
            <a:lvl4pPr marL="1600200" indent="-228600">
              <a:defRPr sz="3600">
                <a:solidFill>
                  <a:schemeClr val="bg1"/>
                </a:solidFill>
                <a:latin typeface="Times New Roman" panose="02020603050405020304" pitchFamily="18" charset="0"/>
              </a:defRPr>
            </a:lvl4pPr>
            <a:lvl5pPr marL="2057400" indent="-228600">
              <a:defRPr sz="3600">
                <a:solidFill>
                  <a:schemeClr val="bg1"/>
                </a:solidFill>
                <a:latin typeface="Times New Roman" panose="02020603050405020304" pitchFamily="18" charset="0"/>
              </a:defRPr>
            </a:lvl5pPr>
            <a:lvl6pPr marL="2514600" indent="-228600" fontAlgn="base">
              <a:spcBef>
                <a:spcPct val="0"/>
              </a:spcBef>
              <a:spcAft>
                <a:spcPct val="0"/>
              </a:spcAft>
              <a:defRPr sz="3600">
                <a:solidFill>
                  <a:schemeClr val="bg1"/>
                </a:solidFill>
                <a:latin typeface="Times New Roman" panose="02020603050405020304" pitchFamily="18" charset="0"/>
              </a:defRPr>
            </a:lvl6pPr>
            <a:lvl7pPr marL="2971800" indent="-228600" fontAlgn="base">
              <a:spcBef>
                <a:spcPct val="0"/>
              </a:spcBef>
              <a:spcAft>
                <a:spcPct val="0"/>
              </a:spcAft>
              <a:defRPr sz="3600">
                <a:solidFill>
                  <a:schemeClr val="bg1"/>
                </a:solidFill>
                <a:latin typeface="Times New Roman" panose="02020603050405020304" pitchFamily="18" charset="0"/>
              </a:defRPr>
            </a:lvl7pPr>
            <a:lvl8pPr marL="3429000" indent="-228600" fontAlgn="base">
              <a:spcBef>
                <a:spcPct val="0"/>
              </a:spcBef>
              <a:spcAft>
                <a:spcPct val="0"/>
              </a:spcAft>
              <a:defRPr sz="3600">
                <a:solidFill>
                  <a:schemeClr val="bg1"/>
                </a:solidFill>
                <a:latin typeface="Times New Roman" panose="02020603050405020304" pitchFamily="18" charset="0"/>
              </a:defRPr>
            </a:lvl8pPr>
            <a:lvl9pPr marL="3886200" indent="-228600" fontAlgn="base">
              <a:spcBef>
                <a:spcPct val="0"/>
              </a:spcBef>
              <a:spcAft>
                <a:spcPct val="0"/>
              </a:spcAft>
              <a:defRPr sz="3600">
                <a:solidFill>
                  <a:schemeClr val="bg1"/>
                </a:solidFill>
                <a:latin typeface="Times New Roman" panose="02020603050405020304" pitchFamily="18" charset="0"/>
              </a:defRPr>
            </a:lvl9pPr>
          </a:lstStyle>
          <a:p>
            <a:pPr algn="r" eaLnBrk="0" hangingPunct="0"/>
            <a:fld id="{BF9F4231-42BC-4339-A620-65BE3719F432}" type="slidenum">
              <a:rPr lang="en-US" altLang="de-DE" sz="1400"/>
              <a:pPr algn="r" eaLnBrk="0" hangingPunct="0"/>
              <a:t>64</a:t>
            </a:fld>
            <a:endParaRPr lang="en-US" altLang="de-DE" sz="1400"/>
          </a:p>
        </p:txBody>
      </p:sp>
      <p:sp>
        <p:nvSpPr>
          <p:cNvPr id="3" name="Textfeld 2"/>
          <p:cNvSpPr txBox="1"/>
          <p:nvPr/>
        </p:nvSpPr>
        <p:spPr>
          <a:xfrm>
            <a:off x="1606424" y="175369"/>
            <a:ext cx="8194551" cy="523220"/>
          </a:xfrm>
          <a:prstGeom prst="rect">
            <a:avLst/>
          </a:prstGeom>
          <a:noFill/>
        </p:spPr>
        <p:txBody>
          <a:bodyPr wrap="none" rtlCol="0">
            <a:spAutoFit/>
          </a:bodyPr>
          <a:lstStyle/>
          <a:p>
            <a:r>
              <a:rPr lang="de-DE" sz="2800" dirty="0"/>
              <a:t>Facebook ist eben auch eine Zeitvernichtungsmaschine</a:t>
            </a:r>
          </a:p>
        </p:txBody>
      </p:sp>
      <p:sp>
        <p:nvSpPr>
          <p:cNvPr id="5" name="Textfeld 4"/>
          <p:cNvSpPr txBox="1"/>
          <p:nvPr/>
        </p:nvSpPr>
        <p:spPr>
          <a:xfrm>
            <a:off x="1606424" y="850989"/>
            <a:ext cx="10072373" cy="3785652"/>
          </a:xfrm>
          <a:prstGeom prst="rect">
            <a:avLst/>
          </a:prstGeom>
          <a:noFill/>
        </p:spPr>
        <p:txBody>
          <a:bodyPr wrap="none" rtlCol="0">
            <a:spAutoFit/>
          </a:bodyPr>
          <a:lstStyle/>
          <a:p>
            <a:r>
              <a:rPr lang="de-DE" sz="2400" dirty="0"/>
              <a:t>„Ich versuche Freundschaften außerhalb von Facebook zu schließen </a:t>
            </a:r>
            <a:br>
              <a:rPr lang="de-DE" sz="2400" dirty="0"/>
            </a:br>
            <a:r>
              <a:rPr lang="de-DE" sz="2400" dirty="0"/>
              <a:t>indem ich die selben Methoden verwende: </a:t>
            </a:r>
          </a:p>
          <a:p>
            <a:endParaRPr lang="de-DE" sz="2400" dirty="0"/>
          </a:p>
          <a:p>
            <a:r>
              <a:rPr lang="de-DE" sz="2400" dirty="0"/>
              <a:t>Wenn ich in der Stadt spazieren gehe erzähle ich allen, die ich treffe, </a:t>
            </a:r>
            <a:br>
              <a:rPr lang="de-DE" sz="2400" dirty="0"/>
            </a:br>
            <a:r>
              <a:rPr lang="de-DE" sz="2400" dirty="0"/>
              <a:t>was ich heute gegessen habe, wie es mir gerade geht, was ich </a:t>
            </a:r>
            <a:r>
              <a:rPr lang="de-DE" sz="2400" dirty="0" smtClean="0"/>
              <a:t>gestern </a:t>
            </a:r>
            <a:r>
              <a:rPr lang="de-DE" sz="2400" dirty="0"/>
              <a:t>gemacht </a:t>
            </a:r>
            <a:r>
              <a:rPr lang="de-DE" sz="2400" dirty="0" smtClean="0"/>
              <a:t/>
            </a:r>
            <a:br>
              <a:rPr lang="de-DE" sz="2400" dirty="0" smtClean="0"/>
            </a:br>
            <a:r>
              <a:rPr lang="de-DE" sz="2400" dirty="0" smtClean="0"/>
              <a:t>habe</a:t>
            </a:r>
            <a:r>
              <a:rPr lang="de-DE" sz="2400" dirty="0"/>
              <a:t>, usw.  Ich zeige Bilder meiner </a:t>
            </a:r>
            <a:r>
              <a:rPr lang="de-DE" sz="2400" dirty="0" smtClean="0"/>
              <a:t>Familie und </a:t>
            </a:r>
            <a:r>
              <a:rPr lang="de-DE" sz="2400" dirty="0"/>
              <a:t>von meinem Hund, wie ich im </a:t>
            </a:r>
            <a:r>
              <a:rPr lang="de-DE" sz="2400" dirty="0" smtClean="0"/>
              <a:t/>
            </a:r>
            <a:br>
              <a:rPr lang="de-DE" sz="2400" dirty="0" smtClean="0"/>
            </a:br>
            <a:r>
              <a:rPr lang="de-DE" sz="2400" dirty="0" smtClean="0"/>
              <a:t>Garten </a:t>
            </a:r>
            <a:r>
              <a:rPr lang="de-DE" sz="2400" dirty="0"/>
              <a:t>arbeite, wie ich zu Mittag </a:t>
            </a:r>
            <a:r>
              <a:rPr lang="de-DE" sz="2400" dirty="0" smtClean="0"/>
              <a:t>esse</a:t>
            </a:r>
            <a:r>
              <a:rPr lang="de-DE" sz="2400" dirty="0"/>
              <a:t>, usw.</a:t>
            </a:r>
          </a:p>
          <a:p>
            <a:endParaRPr lang="de-DE" sz="2400" dirty="0"/>
          </a:p>
          <a:p>
            <a:r>
              <a:rPr lang="de-DE" sz="2400" dirty="0"/>
              <a:t>Aber ich höre mir auch ihre Geschichten an, gebe ihnen ein „</a:t>
            </a:r>
            <a:r>
              <a:rPr lang="de-DE" sz="2400" dirty="0" err="1"/>
              <a:t>thumbs</a:t>
            </a:r>
            <a:r>
              <a:rPr lang="de-DE" sz="2400" dirty="0"/>
              <a:t> </a:t>
            </a:r>
            <a:r>
              <a:rPr lang="de-DE" sz="2400" dirty="0" err="1"/>
              <a:t>up</a:t>
            </a:r>
            <a:r>
              <a:rPr lang="de-DE" sz="2400" dirty="0"/>
              <a:t>“</a:t>
            </a:r>
          </a:p>
          <a:p>
            <a:r>
              <a:rPr lang="de-DE" sz="2400" dirty="0"/>
              <a:t>und sage ihnen dann, dass ich sie gern habe ( „I </a:t>
            </a:r>
            <a:r>
              <a:rPr lang="de-DE" sz="2400" dirty="0" err="1"/>
              <a:t>give</a:t>
            </a:r>
            <a:r>
              <a:rPr lang="de-DE" sz="2400" dirty="0"/>
              <a:t> a like“)</a:t>
            </a:r>
          </a:p>
        </p:txBody>
      </p:sp>
      <p:sp>
        <p:nvSpPr>
          <p:cNvPr id="6" name="Textfeld 5"/>
          <p:cNvSpPr txBox="1"/>
          <p:nvPr/>
        </p:nvSpPr>
        <p:spPr>
          <a:xfrm>
            <a:off x="1606424" y="5158373"/>
            <a:ext cx="8829533" cy="1107996"/>
          </a:xfrm>
          <a:prstGeom prst="rect">
            <a:avLst/>
          </a:prstGeom>
          <a:noFill/>
        </p:spPr>
        <p:txBody>
          <a:bodyPr wrap="none" rtlCol="0">
            <a:spAutoFit/>
          </a:bodyPr>
          <a:lstStyle/>
          <a:p>
            <a:r>
              <a:rPr lang="de-DE" sz="2400" dirty="0">
                <a:solidFill>
                  <a:srgbClr val="C00000"/>
                </a:solidFill>
              </a:rPr>
              <a:t>Und es funktioniert wie im Facebook. Ich habe schon 4 Menschen die</a:t>
            </a:r>
          </a:p>
          <a:p>
            <a:r>
              <a:rPr lang="de-DE" sz="2400" dirty="0">
                <a:solidFill>
                  <a:srgbClr val="C00000"/>
                </a:solidFill>
              </a:rPr>
              <a:t>mir folgen: zwei Polizisten, ein Privat-Detektiv und ein Psychiater.“</a:t>
            </a:r>
          </a:p>
          <a:p>
            <a:endParaRPr lang="de-DE" dirty="0"/>
          </a:p>
        </p:txBody>
      </p:sp>
    </p:spTree>
    <p:extLst>
      <p:ext uri="{BB962C8B-B14F-4D97-AF65-F5344CB8AC3E}">
        <p14:creationId xmlns:p14="http://schemas.microsoft.com/office/powerpoint/2010/main" val="91189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4875" y="4241800"/>
            <a:ext cx="10515600" cy="1920875"/>
          </a:xfrm>
        </p:spPr>
        <p:txBody>
          <a:bodyPr>
            <a:normAutofit/>
          </a:bodyPr>
          <a:lstStyle/>
          <a:p>
            <a:r>
              <a:rPr lang="de-DE" sz="3100" dirty="0" smtClean="0">
                <a:latin typeface="+mn-lt"/>
              </a:rPr>
              <a:t> (Anmerkung</a:t>
            </a:r>
            <a:r>
              <a:rPr lang="de-DE" sz="3100" dirty="0">
                <a:latin typeface="+mn-lt"/>
              </a:rPr>
              <a:t>: Inzwischen wurden über 400 </a:t>
            </a:r>
            <a:r>
              <a:rPr lang="de-DE" sz="3100" dirty="0" smtClean="0">
                <a:latin typeface="+mn-lt"/>
              </a:rPr>
              <a:t>Personen </a:t>
            </a:r>
            <a:r>
              <a:rPr lang="de-DE" sz="3100" dirty="0">
                <a:latin typeface="+mn-lt"/>
              </a:rPr>
              <a:t>identifiziert, die im Auftrag verschiedener Regierungen fix angestellt sind um subtil entstellte  Mitteilungen über die EU über die sozialen </a:t>
            </a:r>
            <a:r>
              <a:rPr lang="de-DE" sz="3100" dirty="0" smtClean="0">
                <a:latin typeface="+mn-lt"/>
              </a:rPr>
              <a:t>Netzwerke </a:t>
            </a:r>
            <a:r>
              <a:rPr lang="de-DE" sz="3100" dirty="0">
                <a:latin typeface="+mn-lt"/>
              </a:rPr>
              <a:t>zu verbreiten</a:t>
            </a:r>
            <a:r>
              <a:rPr lang="de-DE" sz="3100" dirty="0" smtClean="0">
                <a:latin typeface="+mn-lt"/>
              </a:rPr>
              <a:t>)</a:t>
            </a:r>
            <a:endParaRPr lang="de-DE" sz="2800" dirty="0">
              <a:solidFill>
                <a:srgbClr val="C00000"/>
              </a:solidFill>
            </a:endParaRPr>
          </a:p>
        </p:txBody>
      </p:sp>
      <p:sp>
        <p:nvSpPr>
          <p:cNvPr id="3" name="Rechteck 2"/>
          <p:cNvSpPr/>
          <p:nvPr/>
        </p:nvSpPr>
        <p:spPr>
          <a:xfrm>
            <a:off x="904875" y="308967"/>
            <a:ext cx="10210800" cy="3539430"/>
          </a:xfrm>
          <a:prstGeom prst="rect">
            <a:avLst/>
          </a:prstGeom>
        </p:spPr>
        <p:txBody>
          <a:bodyPr wrap="square">
            <a:spAutoFit/>
          </a:bodyPr>
          <a:lstStyle/>
          <a:p>
            <a:r>
              <a:rPr lang="de-DE" sz="2800" dirty="0" smtClean="0"/>
              <a:t>Satz aus einem Bericht für das EU Parlament zur Gefahr der </a:t>
            </a:r>
            <a:r>
              <a:rPr lang="de-DE" sz="2800" dirty="0" err="1" smtClean="0"/>
              <a:t>social</a:t>
            </a:r>
            <a:r>
              <a:rPr lang="de-DE" sz="2800" dirty="0" smtClean="0"/>
              <a:t> </a:t>
            </a:r>
            <a:r>
              <a:rPr lang="de-DE" sz="2800" dirty="0" err="1" smtClean="0"/>
              <a:t>media</a:t>
            </a:r>
            <a:r>
              <a:rPr lang="de-DE" sz="2800" dirty="0" smtClean="0"/>
              <a:t>, wenn diese </a:t>
            </a:r>
            <a:r>
              <a:rPr lang="de-DE" sz="2800" dirty="0" err="1" smtClean="0"/>
              <a:t>Fake</a:t>
            </a:r>
            <a:r>
              <a:rPr lang="de-DE" sz="2800" dirty="0" smtClean="0"/>
              <a:t> </a:t>
            </a:r>
            <a:r>
              <a:rPr lang="de-DE" sz="2800" dirty="0" err="1" smtClean="0"/>
              <a:t>news</a:t>
            </a:r>
            <a:r>
              <a:rPr lang="de-DE" sz="2800" dirty="0" smtClean="0"/>
              <a:t> oder Halbwahrheiten verbreiten:</a:t>
            </a:r>
          </a:p>
          <a:p>
            <a:r>
              <a:rPr lang="de-DE" sz="2800" dirty="0"/>
              <a:t/>
            </a:r>
            <a:br>
              <a:rPr lang="de-DE" sz="2800" dirty="0"/>
            </a:br>
            <a:r>
              <a:rPr lang="de-DE" sz="2800" i="1" dirty="0"/>
              <a:t>„</a:t>
            </a:r>
            <a:r>
              <a:rPr lang="de-DE" sz="2800" i="1" dirty="0" err="1"/>
              <a:t>We</a:t>
            </a:r>
            <a:r>
              <a:rPr lang="de-DE" sz="2800" i="1" dirty="0"/>
              <a:t> </a:t>
            </a:r>
            <a:r>
              <a:rPr lang="de-DE" sz="2800" i="1" dirty="0" err="1"/>
              <a:t>are</a:t>
            </a:r>
            <a:r>
              <a:rPr lang="de-DE" sz="2800" i="1" dirty="0"/>
              <a:t> in </a:t>
            </a:r>
            <a:r>
              <a:rPr lang="de-DE" sz="2800" i="1" dirty="0" err="1"/>
              <a:t>the</a:t>
            </a:r>
            <a:r>
              <a:rPr lang="de-DE" sz="2800" i="1" dirty="0"/>
              <a:t> </a:t>
            </a:r>
            <a:r>
              <a:rPr lang="de-DE" sz="2800" i="1" dirty="0" err="1"/>
              <a:t>danger</a:t>
            </a:r>
            <a:r>
              <a:rPr lang="de-DE" sz="2800" i="1" dirty="0"/>
              <a:t> </a:t>
            </a:r>
            <a:r>
              <a:rPr lang="de-DE" sz="2800" i="1" dirty="0" err="1"/>
              <a:t>to</a:t>
            </a:r>
            <a:r>
              <a:rPr lang="de-DE" sz="2800" i="1" dirty="0"/>
              <a:t> </a:t>
            </a:r>
            <a:r>
              <a:rPr lang="de-DE" sz="2800" i="1" dirty="0" err="1"/>
              <a:t>move</a:t>
            </a:r>
            <a:r>
              <a:rPr lang="de-DE" sz="2800" i="1" dirty="0"/>
              <a:t> </a:t>
            </a:r>
            <a:r>
              <a:rPr lang="de-DE" sz="2800" i="1" dirty="0" err="1"/>
              <a:t>from</a:t>
            </a:r>
            <a:r>
              <a:rPr lang="de-DE" sz="2800" i="1" dirty="0"/>
              <a:t> a </a:t>
            </a:r>
            <a:r>
              <a:rPr lang="de-DE" sz="2800" i="1" dirty="0" err="1"/>
              <a:t>fact</a:t>
            </a:r>
            <a:r>
              <a:rPr lang="de-DE" sz="2800" i="1" dirty="0"/>
              <a:t> </a:t>
            </a:r>
            <a:r>
              <a:rPr lang="de-DE" sz="2800" i="1" dirty="0" err="1"/>
              <a:t>oriented</a:t>
            </a:r>
            <a:r>
              <a:rPr lang="de-DE" sz="2800" i="1" dirty="0"/>
              <a:t> </a:t>
            </a:r>
            <a:r>
              <a:rPr lang="de-DE" sz="2800" i="1" dirty="0" err="1"/>
              <a:t>society</a:t>
            </a:r>
            <a:r>
              <a:rPr lang="de-DE" sz="2800" i="1" dirty="0"/>
              <a:t> </a:t>
            </a:r>
            <a:r>
              <a:rPr lang="de-DE" sz="2800" i="1" dirty="0" err="1"/>
              <a:t>to</a:t>
            </a:r>
            <a:r>
              <a:rPr lang="de-DE" sz="2800" i="1" dirty="0"/>
              <a:t> an </a:t>
            </a:r>
            <a:r>
              <a:rPr lang="de-DE" sz="2800" i="1" dirty="0" err="1"/>
              <a:t>emotion</a:t>
            </a:r>
            <a:r>
              <a:rPr lang="de-DE" sz="2800" i="1" dirty="0"/>
              <a:t> </a:t>
            </a:r>
            <a:r>
              <a:rPr lang="de-DE" sz="2800" i="1" dirty="0" err="1"/>
              <a:t>oriented</a:t>
            </a:r>
            <a:r>
              <a:rPr lang="de-DE" sz="2800" i="1" dirty="0"/>
              <a:t> </a:t>
            </a:r>
            <a:r>
              <a:rPr lang="de-DE" sz="2800" i="1" dirty="0" err="1"/>
              <a:t>society</a:t>
            </a:r>
            <a:r>
              <a:rPr lang="de-DE" sz="2800" i="1" dirty="0"/>
              <a:t>…</a:t>
            </a:r>
            <a:r>
              <a:rPr lang="de-DE" sz="2800" i="1" dirty="0" err="1"/>
              <a:t>the</a:t>
            </a:r>
            <a:r>
              <a:rPr lang="de-DE" sz="2800" i="1" dirty="0"/>
              <a:t> </a:t>
            </a:r>
            <a:r>
              <a:rPr lang="de-DE" sz="2800" i="1" dirty="0" err="1"/>
              <a:t>only</a:t>
            </a:r>
            <a:r>
              <a:rPr lang="de-DE" sz="2800" i="1" dirty="0"/>
              <a:t> </a:t>
            </a:r>
            <a:r>
              <a:rPr lang="de-DE" sz="2800" i="1" dirty="0" err="1"/>
              <a:t>way</a:t>
            </a:r>
            <a:r>
              <a:rPr lang="de-DE" sz="2800" i="1" dirty="0"/>
              <a:t> </a:t>
            </a:r>
            <a:r>
              <a:rPr lang="de-DE" sz="2800" i="1" dirty="0" err="1"/>
              <a:t>to</a:t>
            </a:r>
            <a:r>
              <a:rPr lang="de-DE" sz="2800" i="1" dirty="0"/>
              <a:t> </a:t>
            </a:r>
            <a:r>
              <a:rPr lang="de-DE" sz="2800" i="1" dirty="0" err="1"/>
              <a:t>combat</a:t>
            </a:r>
            <a:r>
              <a:rPr lang="de-DE" sz="2800" i="1" dirty="0"/>
              <a:t> </a:t>
            </a:r>
            <a:r>
              <a:rPr lang="de-DE" sz="2800" i="1" dirty="0" err="1"/>
              <a:t>this</a:t>
            </a:r>
            <a:r>
              <a:rPr lang="de-DE" sz="2800" i="1" dirty="0"/>
              <a:t> </a:t>
            </a:r>
            <a:r>
              <a:rPr lang="de-DE" sz="2800" i="1" dirty="0" err="1"/>
              <a:t>is</a:t>
            </a:r>
            <a:r>
              <a:rPr lang="de-DE" sz="2800" i="1" dirty="0"/>
              <a:t> </a:t>
            </a:r>
            <a:r>
              <a:rPr lang="de-DE" sz="2800" i="1" dirty="0" err="1"/>
              <a:t>by</a:t>
            </a:r>
            <a:r>
              <a:rPr lang="de-DE" sz="2800" i="1" dirty="0"/>
              <a:t> </a:t>
            </a:r>
            <a:r>
              <a:rPr lang="de-DE" sz="2800" i="1" dirty="0" err="1"/>
              <a:t>having</a:t>
            </a:r>
            <a:r>
              <a:rPr lang="de-DE" sz="2800" i="1" dirty="0"/>
              <a:t> </a:t>
            </a:r>
            <a:r>
              <a:rPr lang="de-DE" sz="2800" i="1" dirty="0" err="1"/>
              <a:t>portals</a:t>
            </a:r>
            <a:r>
              <a:rPr lang="de-DE" sz="2800" i="1" dirty="0"/>
              <a:t> </a:t>
            </a:r>
            <a:r>
              <a:rPr lang="de-DE" sz="2800" i="1" dirty="0" err="1"/>
              <a:t>with</a:t>
            </a:r>
            <a:r>
              <a:rPr lang="de-DE" sz="2800" i="1" dirty="0"/>
              <a:t> </a:t>
            </a:r>
            <a:r>
              <a:rPr lang="de-DE" sz="2800" i="1" dirty="0" err="1"/>
              <a:t>truly</a:t>
            </a:r>
            <a:r>
              <a:rPr lang="de-DE" sz="2800" i="1" dirty="0"/>
              <a:t> </a:t>
            </a:r>
            <a:r>
              <a:rPr lang="de-DE" sz="2800" i="1" dirty="0" err="1"/>
              <a:t>trustworthy</a:t>
            </a:r>
            <a:r>
              <a:rPr lang="de-DE" sz="2800" i="1" dirty="0"/>
              <a:t> </a:t>
            </a:r>
            <a:r>
              <a:rPr lang="de-DE" sz="2800" i="1" dirty="0" err="1"/>
              <a:t>information</a:t>
            </a:r>
            <a:r>
              <a:rPr lang="de-DE" sz="2800" i="1" dirty="0"/>
              <a:t>.“ </a:t>
            </a:r>
            <a:br>
              <a:rPr lang="de-DE" sz="2800" i="1" dirty="0"/>
            </a:br>
            <a:r>
              <a:rPr lang="de-DE" sz="2800" i="1" dirty="0"/>
              <a:t/>
            </a:r>
            <a:br>
              <a:rPr lang="de-DE" sz="2800" i="1" dirty="0"/>
            </a:br>
            <a:r>
              <a:rPr lang="de-DE" sz="2800" dirty="0" smtClean="0">
                <a:solidFill>
                  <a:srgbClr val="C00000"/>
                </a:solidFill>
              </a:rPr>
              <a:t>Das ist was das Austria-Forum sein will / werden will !</a:t>
            </a:r>
            <a:endParaRPr lang="de-DE" sz="2800" dirty="0"/>
          </a:p>
        </p:txBody>
      </p:sp>
    </p:spTree>
    <p:extLst>
      <p:ext uri="{BB962C8B-B14F-4D97-AF65-F5344CB8AC3E}">
        <p14:creationId xmlns:p14="http://schemas.microsoft.com/office/powerpoint/2010/main" val="30681912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6750" y="146050"/>
            <a:ext cx="10839450" cy="1920875"/>
          </a:xfrm>
        </p:spPr>
        <p:txBody>
          <a:bodyPr>
            <a:normAutofit fontScale="90000"/>
          </a:bodyPr>
          <a:lstStyle/>
          <a:p>
            <a:r>
              <a:rPr lang="de-DE" sz="2800" i="1" dirty="0" smtClean="0"/>
              <a:t/>
            </a:r>
            <a:br>
              <a:rPr lang="de-DE" sz="2800" i="1" dirty="0" smtClean="0"/>
            </a:br>
            <a:r>
              <a:rPr lang="de-DE" sz="2800" i="1" dirty="0"/>
              <a:t/>
            </a:r>
            <a:br>
              <a:rPr lang="de-DE" sz="2800" i="1" dirty="0"/>
            </a:br>
            <a:r>
              <a:rPr lang="de-DE" sz="2800" i="1" dirty="0" smtClean="0"/>
              <a:t/>
            </a:r>
            <a:br>
              <a:rPr lang="de-DE" sz="2800" i="1" dirty="0" smtClean="0"/>
            </a:br>
            <a:r>
              <a:rPr lang="de-DE" sz="3100" dirty="0" smtClean="0">
                <a:latin typeface="+mn-lt"/>
              </a:rPr>
              <a:t>Aus </a:t>
            </a:r>
            <a:r>
              <a:rPr lang="de-DE" sz="3100" dirty="0">
                <a:latin typeface="+mn-lt"/>
              </a:rPr>
              <a:t>diesen Grund wurde Naja  BENTZEN (</a:t>
            </a:r>
            <a:r>
              <a:rPr lang="de-DE" sz="3100" dirty="0" err="1">
                <a:latin typeface="+mn-lt"/>
              </a:rPr>
              <a:t>Policy</a:t>
            </a:r>
            <a:r>
              <a:rPr lang="de-DE" sz="3100" dirty="0">
                <a:latin typeface="+mn-lt"/>
              </a:rPr>
              <a:t> Analyst, </a:t>
            </a:r>
            <a:r>
              <a:rPr lang="de-DE" sz="3100" dirty="0" err="1">
                <a:latin typeface="+mn-lt"/>
              </a:rPr>
              <a:t>Directorate</a:t>
            </a:r>
            <a:r>
              <a:rPr lang="de-DE" sz="3100" dirty="0">
                <a:latin typeface="+mn-lt"/>
              </a:rPr>
              <a:t> General </a:t>
            </a:r>
            <a:r>
              <a:rPr lang="de-DE" sz="3100" dirty="0" err="1">
                <a:latin typeface="+mn-lt"/>
              </a:rPr>
              <a:t>for</a:t>
            </a:r>
            <a:r>
              <a:rPr lang="de-DE" sz="3100" dirty="0">
                <a:latin typeface="+mn-lt"/>
              </a:rPr>
              <a:t> </a:t>
            </a:r>
            <a:r>
              <a:rPr lang="de-DE" sz="3100" dirty="0" err="1">
                <a:latin typeface="+mn-lt"/>
              </a:rPr>
              <a:t>Parliamentary</a:t>
            </a:r>
            <a:r>
              <a:rPr lang="de-DE" sz="3100" dirty="0">
                <a:latin typeface="+mn-lt"/>
              </a:rPr>
              <a:t> Research Service) beauftragt, </a:t>
            </a:r>
            <a:r>
              <a:rPr lang="de-DE" sz="3100" dirty="0" smtClean="0">
                <a:latin typeface="+mn-lt"/>
              </a:rPr>
              <a:t>zu untersuchen, </a:t>
            </a:r>
            <a:r>
              <a:rPr lang="de-DE" sz="3100" dirty="0">
                <a:latin typeface="+mn-lt"/>
              </a:rPr>
              <a:t>wie man mit </a:t>
            </a:r>
            <a:r>
              <a:rPr lang="de-DE" sz="3100" dirty="0" err="1">
                <a:latin typeface="+mn-lt"/>
              </a:rPr>
              <a:t>Fake</a:t>
            </a:r>
            <a:r>
              <a:rPr lang="de-DE" sz="3100" dirty="0">
                <a:latin typeface="+mn-lt"/>
              </a:rPr>
              <a:t> -News und Halbwahrheiten umgehen könnte. </a:t>
            </a:r>
            <a:r>
              <a:rPr lang="de-DE" sz="3100" dirty="0" smtClean="0">
                <a:latin typeface="+mn-lt"/>
              </a:rPr>
              <a:t/>
            </a:r>
            <a:br>
              <a:rPr lang="de-DE" sz="3100" dirty="0" smtClean="0">
                <a:latin typeface="+mn-lt"/>
              </a:rPr>
            </a:br>
            <a:r>
              <a:rPr lang="de-DE" sz="3100" dirty="0">
                <a:latin typeface="+mn-lt"/>
              </a:rPr>
              <a:t/>
            </a:r>
            <a:br>
              <a:rPr lang="de-DE" sz="3100" dirty="0">
                <a:latin typeface="+mn-lt"/>
              </a:rPr>
            </a:br>
            <a:endParaRPr lang="de-DE" sz="3100" dirty="0">
              <a:solidFill>
                <a:srgbClr val="C00000"/>
              </a:solidFill>
              <a:latin typeface="+mn-lt"/>
            </a:endParaRPr>
          </a:p>
        </p:txBody>
      </p:sp>
      <p:sp>
        <p:nvSpPr>
          <p:cNvPr id="3" name="Textfeld 2"/>
          <p:cNvSpPr txBox="1"/>
          <p:nvPr/>
        </p:nvSpPr>
        <p:spPr>
          <a:xfrm>
            <a:off x="666750" y="2276475"/>
            <a:ext cx="11276036" cy="3970318"/>
          </a:xfrm>
          <a:prstGeom prst="rect">
            <a:avLst/>
          </a:prstGeom>
          <a:noFill/>
        </p:spPr>
        <p:txBody>
          <a:bodyPr wrap="none" rtlCol="0">
            <a:spAutoFit/>
          </a:bodyPr>
          <a:lstStyle/>
          <a:p>
            <a:r>
              <a:rPr lang="de-DE" sz="2800" dirty="0" smtClean="0"/>
              <a:t>Ergebnis: Jedes </a:t>
            </a:r>
            <a:r>
              <a:rPr lang="de-DE" sz="2800" dirty="0"/>
              <a:t>Land </a:t>
            </a:r>
            <a:r>
              <a:rPr lang="de-DE" sz="2800" dirty="0" smtClean="0"/>
              <a:t>braucht einen </a:t>
            </a:r>
            <a:r>
              <a:rPr lang="de-DE" sz="2800" dirty="0"/>
              <a:t>verlässlichen </a:t>
            </a:r>
            <a:r>
              <a:rPr lang="de-DE" sz="2800" dirty="0" smtClean="0"/>
              <a:t>Server, </a:t>
            </a:r>
            <a:r>
              <a:rPr lang="de-DE" sz="2800" dirty="0"/>
              <a:t>um dort die </a:t>
            </a:r>
            <a:r>
              <a:rPr lang="de-DE" sz="2800" dirty="0" smtClean="0"/>
              <a:t/>
            </a:r>
            <a:br>
              <a:rPr lang="de-DE" sz="2800" dirty="0" smtClean="0"/>
            </a:br>
            <a:r>
              <a:rPr lang="de-DE" sz="2800" dirty="0" smtClean="0"/>
              <a:t>wirklichen </a:t>
            </a:r>
            <a:r>
              <a:rPr lang="de-DE" sz="2800" dirty="0"/>
              <a:t>Tatsachen zu berichten, bzw. falsche </a:t>
            </a:r>
            <a:r>
              <a:rPr lang="de-DE" sz="2800" dirty="0" smtClean="0"/>
              <a:t>richtig </a:t>
            </a:r>
            <a:r>
              <a:rPr lang="de-DE" sz="2800" dirty="0"/>
              <a:t>zustellen. </a:t>
            </a:r>
            <a:endParaRPr lang="de-DE" sz="2800" dirty="0" smtClean="0"/>
          </a:p>
          <a:p>
            <a:r>
              <a:rPr lang="de-DE" sz="2800" dirty="0" smtClean="0"/>
              <a:t>Die </a:t>
            </a:r>
            <a:r>
              <a:rPr lang="de-DE" sz="2800" dirty="0"/>
              <a:t>eingesetzte </a:t>
            </a:r>
            <a:r>
              <a:rPr lang="de-DE" sz="2800" dirty="0" smtClean="0"/>
              <a:t>Arbeitsgruppe sondierte</a:t>
            </a:r>
            <a:r>
              <a:rPr lang="de-DE" sz="2800" dirty="0"/>
              <a:t>, </a:t>
            </a:r>
            <a:r>
              <a:rPr lang="de-DE" sz="2800" dirty="0" smtClean="0"/>
              <a:t>welche Server </a:t>
            </a:r>
            <a:r>
              <a:rPr lang="de-DE" sz="2800" dirty="0"/>
              <a:t>in welchen Ländern </a:t>
            </a:r>
            <a:r>
              <a:rPr lang="de-DE" sz="2800" dirty="0" smtClean="0"/>
              <a:t/>
            </a:r>
            <a:br>
              <a:rPr lang="de-DE" sz="2800" dirty="0" smtClean="0"/>
            </a:br>
            <a:r>
              <a:rPr lang="de-DE" sz="2800" dirty="0" smtClean="0"/>
              <a:t>in </a:t>
            </a:r>
            <a:r>
              <a:rPr lang="de-DE" sz="2800" dirty="0"/>
              <a:t>Frage </a:t>
            </a:r>
            <a:r>
              <a:rPr lang="de-DE" sz="2800" dirty="0" smtClean="0"/>
              <a:t>kämen. </a:t>
            </a:r>
            <a:r>
              <a:rPr lang="de-DE" sz="2800" dirty="0"/>
              <a:t/>
            </a:r>
            <a:br>
              <a:rPr lang="de-DE" sz="2800" dirty="0"/>
            </a:br>
            <a:r>
              <a:rPr lang="de-DE" sz="2800" dirty="0"/>
              <a:t/>
            </a:r>
            <a:br>
              <a:rPr lang="de-DE" sz="2800" dirty="0"/>
            </a:br>
            <a:r>
              <a:rPr lang="de-DE" sz="2800" dirty="0"/>
              <a:t>In Österreich wurde nur ein Server gefunden: </a:t>
            </a:r>
            <a:r>
              <a:rPr lang="de-DE" sz="2800" dirty="0" smtClean="0"/>
              <a:t>Das </a:t>
            </a:r>
            <a:r>
              <a:rPr lang="de-DE" sz="2800" dirty="0"/>
              <a:t>Austria-Forum, das nur </a:t>
            </a:r>
            <a:endParaRPr lang="de-DE" sz="2800" dirty="0" smtClean="0"/>
          </a:p>
          <a:p>
            <a:r>
              <a:rPr lang="de-DE" sz="2800" dirty="0" smtClean="0"/>
              <a:t>mithalten </a:t>
            </a:r>
            <a:r>
              <a:rPr lang="de-DE" sz="2800" dirty="0"/>
              <a:t>konnte, weil es schon viele Jahre aufgebaut wird</a:t>
            </a:r>
            <a:r>
              <a:rPr lang="de-DE" sz="2800" dirty="0" smtClean="0"/>
              <a:t>. In anderen</a:t>
            </a:r>
          </a:p>
          <a:p>
            <a:r>
              <a:rPr lang="de-DE" sz="2800" dirty="0" smtClean="0"/>
              <a:t>Ländern werden solche Server in Millionenhöhe subventioniert. </a:t>
            </a:r>
            <a:r>
              <a:rPr lang="de-DE" sz="2800" dirty="0"/>
              <a:t/>
            </a:r>
            <a:br>
              <a:rPr lang="de-DE" sz="2800" dirty="0"/>
            </a:br>
            <a:endParaRPr lang="de-DE" sz="2800" dirty="0"/>
          </a:p>
        </p:txBody>
      </p:sp>
    </p:spTree>
    <p:extLst>
      <p:ext uri="{BB962C8B-B14F-4D97-AF65-F5344CB8AC3E}">
        <p14:creationId xmlns:p14="http://schemas.microsoft.com/office/powerpoint/2010/main" val="62420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61925" y="435769"/>
            <a:ext cx="11553825" cy="6555641"/>
          </a:xfrm>
          <a:prstGeom prst="rect">
            <a:avLst/>
          </a:prstGeom>
        </p:spPr>
        <p:txBody>
          <a:bodyPr wrap="square">
            <a:spAutoFit/>
          </a:bodyPr>
          <a:lstStyle/>
          <a:p>
            <a:r>
              <a:rPr lang="de-DE" sz="2800" dirty="0" smtClean="0"/>
              <a:t>Ich berichtete der TU Spitze, </a:t>
            </a:r>
            <a:r>
              <a:rPr lang="de-DE" sz="2800" dirty="0"/>
              <a:t>dass das </a:t>
            </a:r>
            <a:r>
              <a:rPr lang="de-DE" sz="2800" dirty="0" smtClean="0"/>
              <a:t>Austria-Forum eine neue Leitung </a:t>
            </a:r>
            <a:r>
              <a:rPr lang="de-DE" sz="2800" dirty="0"/>
              <a:t>und neue Funktionalitäten seit Jahren vorbereitet und vor der Fertigstellung einer international einmaligen SW </a:t>
            </a:r>
            <a:r>
              <a:rPr lang="de-DE" sz="2800" dirty="0" smtClean="0"/>
              <a:t>steht: Zudem: Ein </a:t>
            </a:r>
            <a:r>
              <a:rPr lang="de-DE" sz="2800" dirty="0"/>
              <a:t>sehr gute junger Leiter </a:t>
            </a:r>
            <a:r>
              <a:rPr lang="de-DE" sz="2800" dirty="0" smtClean="0"/>
              <a:t>stünde zurzeit </a:t>
            </a:r>
            <a:r>
              <a:rPr lang="de-DE" sz="2800" dirty="0"/>
              <a:t>zur  </a:t>
            </a:r>
            <a:r>
              <a:rPr lang="de-DE" sz="2800" dirty="0" smtClean="0"/>
              <a:t>Verfügung.</a:t>
            </a:r>
          </a:p>
          <a:p>
            <a:endParaRPr lang="de-DE" sz="2800" dirty="0"/>
          </a:p>
          <a:p>
            <a:r>
              <a:rPr lang="de-DE" sz="2800" dirty="0" smtClean="0"/>
              <a:t>Mein Versuch</a:t>
            </a:r>
            <a:r>
              <a:rPr lang="de-DE" sz="2800" dirty="0"/>
              <a:t>, dafür  jährlich 120.000 Euro ( 3 Jahre lang) für das Austria-Forum von der Führung der TU zu erhalten wurde abgelehnt, ja nicht einmal mit mir diskutiert , obwohl umfangreiche Mittel </a:t>
            </a:r>
            <a:r>
              <a:rPr lang="de-DE" sz="2800" dirty="0" smtClean="0"/>
              <a:t>(Millionen von Euros) im </a:t>
            </a:r>
            <a:r>
              <a:rPr lang="de-DE" sz="2800" dirty="0"/>
              <a:t>Rahmen einer Digitalisierungsoffensive zur Verfügung standen. </a:t>
            </a:r>
            <a:endParaRPr lang="de-DE" sz="2800" dirty="0" smtClean="0"/>
          </a:p>
          <a:p>
            <a:endParaRPr lang="de-DE" sz="2800" dirty="0"/>
          </a:p>
          <a:p>
            <a:r>
              <a:rPr lang="de-DE" sz="2800" dirty="0" smtClean="0"/>
              <a:t>Dies</a:t>
            </a:r>
            <a:r>
              <a:rPr lang="de-DE" sz="2800" dirty="0"/>
              <a:t>  stieß </a:t>
            </a:r>
            <a:r>
              <a:rPr lang="de-DE" sz="2800" dirty="0" smtClean="0"/>
              <a:t>in Brüssel auf verwundertes Kopfschütteln über </a:t>
            </a:r>
            <a:r>
              <a:rPr lang="de-DE" sz="2800" dirty="0" smtClean="0"/>
              <a:t>die TU </a:t>
            </a:r>
            <a:r>
              <a:rPr lang="de-DE" sz="2800" dirty="0" smtClean="0"/>
              <a:t>Führung.</a:t>
            </a:r>
          </a:p>
          <a:p>
            <a:endParaRPr lang="de-DE" sz="2800" dirty="0"/>
          </a:p>
          <a:p>
            <a:r>
              <a:rPr lang="de-DE" sz="2800" dirty="0" smtClean="0"/>
              <a:t>Ein Beispiel aus einem anderen Land:</a:t>
            </a:r>
            <a:r>
              <a:rPr lang="de-DE" sz="2800" dirty="0"/>
              <a:t/>
            </a:r>
            <a:br>
              <a:rPr lang="de-DE" sz="2800" dirty="0"/>
            </a:br>
            <a:r>
              <a:rPr lang="de-DE" sz="2800" i="1" dirty="0">
                <a:solidFill>
                  <a:srgbClr val="C00000"/>
                </a:solidFill>
              </a:rPr>
              <a:t/>
            </a:r>
            <a:br>
              <a:rPr lang="de-DE" sz="2800" i="1" dirty="0">
                <a:solidFill>
                  <a:srgbClr val="C00000"/>
                </a:solidFill>
              </a:rPr>
            </a:br>
            <a:endParaRPr lang="de-DE" sz="2800" dirty="0"/>
          </a:p>
        </p:txBody>
      </p:sp>
    </p:spTree>
    <p:extLst>
      <p:ext uri="{BB962C8B-B14F-4D97-AF65-F5344CB8AC3E}">
        <p14:creationId xmlns:p14="http://schemas.microsoft.com/office/powerpoint/2010/main" val="259555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471488" y="190500"/>
            <a:ext cx="6481763" cy="6667500"/>
          </a:xfrm>
          <a:prstGeom prst="rect">
            <a:avLst/>
          </a:prstGeom>
        </p:spPr>
      </p:pic>
      <p:sp>
        <p:nvSpPr>
          <p:cNvPr id="8" name="Textfeld 7"/>
          <p:cNvSpPr txBox="1"/>
          <p:nvPr/>
        </p:nvSpPr>
        <p:spPr>
          <a:xfrm>
            <a:off x="6219826" y="1162050"/>
            <a:ext cx="5867400" cy="2677656"/>
          </a:xfrm>
          <a:prstGeom prst="rect">
            <a:avLst/>
          </a:prstGeom>
          <a:noFill/>
        </p:spPr>
        <p:txBody>
          <a:bodyPr wrap="square" rtlCol="0">
            <a:spAutoFit/>
          </a:bodyPr>
          <a:lstStyle/>
          <a:p>
            <a:r>
              <a:rPr lang="de-DE" sz="2800" dirty="0" smtClean="0"/>
              <a:t>Gesichertes </a:t>
            </a:r>
            <a:r>
              <a:rPr lang="de-DE" sz="2800" dirty="0"/>
              <a:t>j</a:t>
            </a:r>
            <a:r>
              <a:rPr lang="de-DE" sz="2800" dirty="0" smtClean="0"/>
              <a:t>ährliches Budget in Norwegen: </a:t>
            </a:r>
          </a:p>
          <a:p>
            <a:r>
              <a:rPr lang="de-DE" sz="2800" dirty="0" smtClean="0"/>
              <a:t>2 </a:t>
            </a:r>
            <a:r>
              <a:rPr lang="de-DE" sz="2800" dirty="0" err="1" smtClean="0"/>
              <a:t>Mio</a:t>
            </a:r>
            <a:endParaRPr lang="de-DE" sz="2800" dirty="0" smtClean="0"/>
          </a:p>
          <a:p>
            <a:endParaRPr lang="de-DE" sz="2800" dirty="0"/>
          </a:p>
          <a:p>
            <a:r>
              <a:rPr lang="de-DE" sz="2800" dirty="0" smtClean="0"/>
              <a:t>Ungesichertes jährliches Budget für Austria-Forum: 1/5, gesichert &lt; 1/10</a:t>
            </a:r>
            <a:endParaRPr lang="de-DE" sz="2800" dirty="0"/>
          </a:p>
        </p:txBody>
      </p:sp>
    </p:spTree>
    <p:extLst>
      <p:ext uri="{BB962C8B-B14F-4D97-AF65-F5344CB8AC3E}">
        <p14:creationId xmlns:p14="http://schemas.microsoft.com/office/powerpoint/2010/main" val="13209560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1949" y="333375"/>
            <a:ext cx="11458575" cy="1815882"/>
          </a:xfrm>
          <a:prstGeom prst="rect">
            <a:avLst/>
          </a:prstGeom>
          <a:noFill/>
        </p:spPr>
        <p:txBody>
          <a:bodyPr wrap="square" rtlCol="0">
            <a:spAutoFit/>
          </a:bodyPr>
          <a:lstStyle/>
          <a:p>
            <a:r>
              <a:rPr lang="de-DE" sz="2800" dirty="0"/>
              <a:t>Idee  </a:t>
            </a:r>
            <a:r>
              <a:rPr lang="de-DE" sz="2800" dirty="0" smtClean="0"/>
              <a:t>von Stephen Hawking: </a:t>
            </a:r>
          </a:p>
          <a:p>
            <a:endParaRPr lang="de-DE" sz="2800" dirty="0" smtClean="0"/>
          </a:p>
          <a:p>
            <a:r>
              <a:rPr lang="de-DE" sz="2800" dirty="0" smtClean="0"/>
              <a:t>Siedlungsraum </a:t>
            </a:r>
            <a:r>
              <a:rPr lang="de-DE" sz="2800" dirty="0"/>
              <a:t>und Überlebenssicherheit der Menschen </a:t>
            </a:r>
            <a:r>
              <a:rPr lang="de-DE" sz="2800" dirty="0" smtClean="0"/>
              <a:t>durch </a:t>
            </a:r>
            <a:r>
              <a:rPr lang="de-DE" sz="2800" dirty="0"/>
              <a:t>Kolonisierung des Weltraums vergrößern. </a:t>
            </a:r>
            <a:endParaRPr lang="de-DE" dirty="0"/>
          </a:p>
        </p:txBody>
      </p:sp>
      <p:sp>
        <p:nvSpPr>
          <p:cNvPr id="3" name="Textfeld 2"/>
          <p:cNvSpPr txBox="1"/>
          <p:nvPr/>
        </p:nvSpPr>
        <p:spPr>
          <a:xfrm>
            <a:off x="361948" y="2336691"/>
            <a:ext cx="11296652" cy="2462213"/>
          </a:xfrm>
          <a:prstGeom prst="rect">
            <a:avLst/>
          </a:prstGeom>
          <a:noFill/>
        </p:spPr>
        <p:txBody>
          <a:bodyPr wrap="square" rtlCol="0">
            <a:spAutoFit/>
          </a:bodyPr>
          <a:lstStyle/>
          <a:p>
            <a:r>
              <a:rPr lang="de-DE" sz="2800" dirty="0" smtClean="0"/>
              <a:t>Sicher richtig für Überlebenssicherheit, weil Menschen schon weltweit </a:t>
            </a:r>
            <a:br>
              <a:rPr lang="de-DE" sz="2800" dirty="0" smtClean="0"/>
            </a:br>
            <a:r>
              <a:rPr lang="de-DE" sz="2800" dirty="0" smtClean="0"/>
              <a:t>miteinander verzahnt sind. </a:t>
            </a:r>
          </a:p>
          <a:p>
            <a:r>
              <a:rPr lang="de-DE" sz="1400" dirty="0" smtClean="0"/>
              <a:t>Je weniger Lebewesen einzeln und unabhängig sind , d.h. je mehr sie eigentlich Teil einer größeren Einheit werden, umso mehr sind sie gefährdet: Von Amöben in einer Wasserlacke werden viele einen Schwertschlag überleben,  aber alle Zellen eines  Frosches (=der Frosch) können durch einen Schlag sterben. </a:t>
            </a:r>
          </a:p>
          <a:p>
            <a:endParaRPr lang="de-DE" sz="1400" dirty="0"/>
          </a:p>
          <a:p>
            <a:r>
              <a:rPr lang="de-DE" sz="1400" dirty="0" smtClean="0"/>
              <a:t>Menschen sind schon so abhängig voneinander dass sie als Zellen eines Lebewesens  Menschheit betrachtet werden können. Dieses Lebewesen, die</a:t>
            </a:r>
          </a:p>
          <a:p>
            <a:r>
              <a:rPr lang="de-DE" sz="1400" dirty="0" smtClean="0"/>
              <a:t>Menschheit, ist also heute viel gefährdeter  als vor 600 Jahren: eine tödliche, ansteckende Krankheit mit langer Inkubationszeit wäre das Ende der </a:t>
            </a:r>
          </a:p>
          <a:p>
            <a:r>
              <a:rPr lang="de-DE" sz="1400" dirty="0" smtClean="0"/>
              <a:t>Menschheit. </a:t>
            </a:r>
            <a:endParaRPr lang="de-DE" sz="1400" dirty="0"/>
          </a:p>
        </p:txBody>
      </p:sp>
      <p:sp>
        <p:nvSpPr>
          <p:cNvPr id="4" name="Textfeld 3"/>
          <p:cNvSpPr txBox="1"/>
          <p:nvPr/>
        </p:nvSpPr>
        <p:spPr>
          <a:xfrm>
            <a:off x="290444" y="4770894"/>
            <a:ext cx="11182485" cy="1815882"/>
          </a:xfrm>
          <a:prstGeom prst="rect">
            <a:avLst/>
          </a:prstGeom>
          <a:noFill/>
        </p:spPr>
        <p:txBody>
          <a:bodyPr wrap="none" rtlCol="0">
            <a:spAutoFit/>
          </a:bodyPr>
          <a:lstStyle/>
          <a:p>
            <a:r>
              <a:rPr lang="de-DE" sz="2800" dirty="0" smtClean="0"/>
              <a:t>Kolonisierung des Weltraums: Schöner Traum, aber in unserem </a:t>
            </a:r>
          </a:p>
          <a:p>
            <a:r>
              <a:rPr lang="de-DE" sz="2800" dirty="0" smtClean="0"/>
              <a:t>Sonnensystem wird das nur beim Mars einigermaßen einfach gehen.  </a:t>
            </a:r>
          </a:p>
          <a:p>
            <a:r>
              <a:rPr lang="de-DE" sz="2800" dirty="0" smtClean="0"/>
              <a:t>Verwendbare Planeten außerhalb des Sonnensystems gibt es „sicher“, aber </a:t>
            </a:r>
          </a:p>
          <a:p>
            <a:r>
              <a:rPr lang="de-DE" sz="2800" dirty="0"/>
              <a:t>v</a:t>
            </a:r>
            <a:r>
              <a:rPr lang="de-DE" sz="2800" dirty="0" smtClean="0"/>
              <a:t>ermutlich keine näher als 10 Lichtjahre. </a:t>
            </a:r>
            <a:endParaRPr lang="de-DE" sz="2800" dirty="0"/>
          </a:p>
        </p:txBody>
      </p:sp>
    </p:spTree>
    <p:extLst>
      <p:ext uri="{BB962C8B-B14F-4D97-AF65-F5344CB8AC3E}">
        <p14:creationId xmlns:p14="http://schemas.microsoft.com/office/powerpoint/2010/main" val="25740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sp>
        <p:nvSpPr>
          <p:cNvPr id="4" name="Textfeld 3"/>
          <p:cNvSpPr txBox="1"/>
          <p:nvPr/>
        </p:nvSpPr>
        <p:spPr>
          <a:xfrm>
            <a:off x="342900" y="390525"/>
            <a:ext cx="6054030" cy="584775"/>
          </a:xfrm>
          <a:prstGeom prst="rect">
            <a:avLst/>
          </a:prstGeom>
          <a:noFill/>
        </p:spPr>
        <p:txBody>
          <a:bodyPr wrap="none" rtlCol="0">
            <a:spAutoFit/>
          </a:bodyPr>
          <a:lstStyle/>
          <a:p>
            <a:r>
              <a:rPr lang="de-DE" sz="3200" dirty="0" smtClean="0"/>
              <a:t>Wie können wir beim Auto sparen?</a:t>
            </a:r>
            <a:endParaRPr lang="de-DE" sz="3200" dirty="0"/>
          </a:p>
        </p:txBody>
      </p:sp>
      <p:sp>
        <p:nvSpPr>
          <p:cNvPr id="5" name="Textfeld 4"/>
          <p:cNvSpPr txBox="1"/>
          <p:nvPr/>
        </p:nvSpPr>
        <p:spPr>
          <a:xfrm>
            <a:off x="342900" y="1266870"/>
            <a:ext cx="5524500" cy="3108543"/>
          </a:xfrm>
          <a:prstGeom prst="rect">
            <a:avLst/>
          </a:prstGeom>
          <a:noFill/>
        </p:spPr>
        <p:txBody>
          <a:bodyPr wrap="square" rtlCol="0">
            <a:spAutoFit/>
          </a:bodyPr>
          <a:lstStyle/>
          <a:p>
            <a:r>
              <a:rPr lang="de-DE" sz="2800" dirty="0" smtClean="0"/>
              <a:t>Kleinere, leichte Autos.</a:t>
            </a:r>
          </a:p>
          <a:p>
            <a:r>
              <a:rPr lang="de-DE" sz="2800" dirty="0" smtClean="0"/>
              <a:t/>
            </a:r>
            <a:br>
              <a:rPr lang="de-DE" sz="2800" dirty="0" smtClean="0"/>
            </a:br>
            <a:r>
              <a:rPr lang="de-DE" sz="2800" dirty="0" smtClean="0"/>
              <a:t>Mein Lieblingskonzept: Das </a:t>
            </a:r>
            <a:r>
              <a:rPr lang="de-DE" sz="2800" dirty="0" err="1" smtClean="0"/>
              <a:t>Miniauto</a:t>
            </a:r>
            <a:r>
              <a:rPr lang="de-DE" sz="2800" dirty="0" smtClean="0"/>
              <a:t> - MAUTO, </a:t>
            </a:r>
          </a:p>
          <a:p>
            <a:r>
              <a:rPr lang="de-DE" sz="2800" dirty="0" smtClean="0"/>
              <a:t>das auf einer eigenen Fahrbahn wie auf einem Einbahn „Fahrradweg“ autonom unterwegs ist. </a:t>
            </a:r>
            <a:endParaRPr lang="de-DE" sz="2800" dirty="0"/>
          </a:p>
        </p:txBody>
      </p:sp>
      <p:pic>
        <p:nvPicPr>
          <p:cNvPr id="3" name="Grafik 2"/>
          <p:cNvPicPr>
            <a:picLocks noChangeAspect="1"/>
          </p:cNvPicPr>
          <p:nvPr/>
        </p:nvPicPr>
        <p:blipFill>
          <a:blip r:embed="rId3"/>
          <a:stretch>
            <a:fillRect/>
          </a:stretch>
        </p:blipFill>
        <p:spPr>
          <a:xfrm>
            <a:off x="7204656" y="804539"/>
            <a:ext cx="4215413" cy="5641799"/>
          </a:xfrm>
          <a:prstGeom prst="rect">
            <a:avLst/>
          </a:prstGeom>
        </p:spPr>
      </p:pic>
      <p:sp>
        <p:nvSpPr>
          <p:cNvPr id="7" name="Textfeld 6"/>
          <p:cNvSpPr txBox="1"/>
          <p:nvPr/>
        </p:nvSpPr>
        <p:spPr>
          <a:xfrm>
            <a:off x="266055" y="4666983"/>
            <a:ext cx="6534738" cy="1384995"/>
          </a:xfrm>
          <a:prstGeom prst="rect">
            <a:avLst/>
          </a:prstGeom>
          <a:noFill/>
        </p:spPr>
        <p:txBody>
          <a:bodyPr wrap="none" rtlCol="0">
            <a:spAutoFit/>
          </a:bodyPr>
          <a:lstStyle/>
          <a:p>
            <a:r>
              <a:rPr lang="de-DE" sz="2800" dirty="0" smtClean="0"/>
              <a:t>Es ist nur 85 cm breit wie ein Kinderwagen, </a:t>
            </a:r>
            <a:br>
              <a:rPr lang="de-DE" sz="2800" dirty="0" smtClean="0"/>
            </a:br>
            <a:r>
              <a:rPr lang="de-DE" sz="2800" dirty="0" smtClean="0"/>
              <a:t>schmäler als zwei nebeneinander fahrende</a:t>
            </a:r>
            <a:br>
              <a:rPr lang="de-DE" sz="2800" dirty="0" smtClean="0"/>
            </a:br>
            <a:r>
              <a:rPr lang="de-DE" sz="2800" dirty="0" smtClean="0"/>
              <a:t>Fahrräder.</a:t>
            </a:r>
            <a:endParaRPr lang="de-DE" sz="2800" dirty="0"/>
          </a:p>
        </p:txBody>
      </p:sp>
    </p:spTree>
    <p:extLst>
      <p:ext uri="{BB962C8B-B14F-4D97-AF65-F5344CB8AC3E}">
        <p14:creationId xmlns:p14="http://schemas.microsoft.com/office/powerpoint/2010/main" val="38987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1950" y="504825"/>
            <a:ext cx="10949921" cy="523220"/>
          </a:xfrm>
          <a:prstGeom prst="rect">
            <a:avLst/>
          </a:prstGeom>
          <a:noFill/>
        </p:spPr>
        <p:txBody>
          <a:bodyPr wrap="none" rtlCol="0">
            <a:spAutoFit/>
          </a:bodyPr>
          <a:lstStyle/>
          <a:p>
            <a:r>
              <a:rPr lang="de-DE" sz="2800" dirty="0" smtClean="0"/>
              <a:t>Ist eine Entfernung von mehren Lichtjahren von Menschen überbrückbar?</a:t>
            </a:r>
            <a:endParaRPr lang="de-DE" sz="2800" dirty="0"/>
          </a:p>
        </p:txBody>
      </p:sp>
      <p:sp>
        <p:nvSpPr>
          <p:cNvPr id="3" name="Textfeld 2"/>
          <p:cNvSpPr txBox="1"/>
          <p:nvPr/>
        </p:nvSpPr>
        <p:spPr>
          <a:xfrm>
            <a:off x="361950" y="1219200"/>
            <a:ext cx="10696774" cy="1815882"/>
          </a:xfrm>
          <a:prstGeom prst="rect">
            <a:avLst/>
          </a:prstGeom>
          <a:noFill/>
        </p:spPr>
        <p:txBody>
          <a:bodyPr wrap="none" rtlCol="0">
            <a:spAutoFit/>
          </a:bodyPr>
          <a:lstStyle/>
          <a:p>
            <a:r>
              <a:rPr lang="de-DE" sz="2800" dirty="0" smtClean="0"/>
              <a:t>Situation ist ernüchternd:</a:t>
            </a:r>
          </a:p>
          <a:p>
            <a:r>
              <a:rPr lang="de-DE" sz="2800" dirty="0" smtClean="0"/>
              <a:t>--- Die größte von einer Raumsonde bisher je erreichte Geschwindigkeit </a:t>
            </a:r>
          </a:p>
          <a:p>
            <a:r>
              <a:rPr lang="de-DE" sz="2800" dirty="0" smtClean="0"/>
              <a:t>(sie stürzte in die Sonne) war 300.000 km pro STUNDE , als 0.03 Prozent </a:t>
            </a:r>
          </a:p>
          <a:p>
            <a:r>
              <a:rPr lang="de-DE" sz="2800" dirty="0" smtClean="0"/>
              <a:t>der Lichtgeschwindigkeit</a:t>
            </a:r>
          </a:p>
        </p:txBody>
      </p:sp>
      <p:sp>
        <p:nvSpPr>
          <p:cNvPr id="4" name="Textfeld 3"/>
          <p:cNvSpPr txBox="1"/>
          <p:nvPr/>
        </p:nvSpPr>
        <p:spPr>
          <a:xfrm>
            <a:off x="361950" y="3317438"/>
            <a:ext cx="10411505" cy="1384995"/>
          </a:xfrm>
          <a:prstGeom prst="rect">
            <a:avLst/>
          </a:prstGeom>
          <a:noFill/>
        </p:spPr>
        <p:txBody>
          <a:bodyPr wrap="none" rtlCol="0">
            <a:spAutoFit/>
          </a:bodyPr>
          <a:lstStyle/>
          <a:p>
            <a:r>
              <a:rPr lang="de-DE" sz="2800" dirty="0"/>
              <a:t>--- Die Sonde Voyager ist seit 40 Jahren unterwegs und ist nicht ganz </a:t>
            </a:r>
          </a:p>
          <a:p>
            <a:r>
              <a:rPr lang="de-DE" sz="2800" dirty="0"/>
              <a:t>20 Lichtstunden entfernt. </a:t>
            </a:r>
            <a:r>
              <a:rPr lang="de-DE" sz="2800" dirty="0" smtClean="0"/>
              <a:t>Voyager erreicht </a:t>
            </a:r>
            <a:r>
              <a:rPr lang="de-DE" sz="2800" dirty="0"/>
              <a:t>ein anderes Sonnensystem </a:t>
            </a:r>
            <a:r>
              <a:rPr lang="de-DE" sz="2800" dirty="0" smtClean="0"/>
              <a:t/>
            </a:r>
            <a:br>
              <a:rPr lang="de-DE" sz="2800" dirty="0" smtClean="0"/>
            </a:br>
            <a:r>
              <a:rPr lang="de-DE" sz="2800" dirty="0" smtClean="0"/>
              <a:t>(</a:t>
            </a:r>
            <a:r>
              <a:rPr lang="de-DE" sz="2800" dirty="0"/>
              <a:t>Sirius) </a:t>
            </a:r>
            <a:r>
              <a:rPr lang="de-DE" sz="2800" dirty="0" smtClean="0"/>
              <a:t>in </a:t>
            </a:r>
            <a:r>
              <a:rPr lang="de-DE" sz="2800" dirty="0"/>
              <a:t>160.000 </a:t>
            </a:r>
            <a:r>
              <a:rPr lang="de-DE" sz="2800" dirty="0" smtClean="0"/>
              <a:t>Jahren</a:t>
            </a:r>
            <a:endParaRPr lang="de-DE" dirty="0"/>
          </a:p>
        </p:txBody>
      </p:sp>
      <p:sp>
        <p:nvSpPr>
          <p:cNvPr id="5" name="Textfeld 4"/>
          <p:cNvSpPr txBox="1"/>
          <p:nvPr/>
        </p:nvSpPr>
        <p:spPr>
          <a:xfrm>
            <a:off x="361950" y="4984789"/>
            <a:ext cx="10800842" cy="1661993"/>
          </a:xfrm>
          <a:prstGeom prst="rect">
            <a:avLst/>
          </a:prstGeom>
          <a:noFill/>
        </p:spPr>
        <p:txBody>
          <a:bodyPr wrap="none" rtlCol="0">
            <a:spAutoFit/>
          </a:bodyPr>
          <a:lstStyle/>
          <a:p>
            <a:r>
              <a:rPr lang="de-DE" sz="2800" dirty="0"/>
              <a:t>--- Eine Raumsonde, die mit eigenem Treibstoff  1% Lichtgeschwindigkeit </a:t>
            </a:r>
          </a:p>
          <a:p>
            <a:r>
              <a:rPr lang="de-DE" sz="2800" dirty="0"/>
              <a:t>erreichen würde wäre eine Sensation (futuristischer Photonenantrieb </a:t>
            </a:r>
          </a:p>
          <a:p>
            <a:r>
              <a:rPr lang="de-DE" sz="2800" dirty="0"/>
              <a:t>mit Fusionskernkraftwerk)</a:t>
            </a:r>
          </a:p>
          <a:p>
            <a:endParaRPr lang="de-DE" dirty="0"/>
          </a:p>
        </p:txBody>
      </p:sp>
    </p:spTree>
    <p:extLst>
      <p:ext uri="{BB962C8B-B14F-4D97-AF65-F5344CB8AC3E}">
        <p14:creationId xmlns:p14="http://schemas.microsoft.com/office/powerpoint/2010/main" val="8744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23875" y="857250"/>
            <a:ext cx="8073877" cy="584775"/>
          </a:xfrm>
          <a:prstGeom prst="rect">
            <a:avLst/>
          </a:prstGeom>
          <a:noFill/>
        </p:spPr>
        <p:txBody>
          <a:bodyPr wrap="none" rtlCol="0">
            <a:spAutoFit/>
          </a:bodyPr>
          <a:lstStyle/>
          <a:p>
            <a:r>
              <a:rPr lang="de-DE" sz="3200" dirty="0" smtClean="0"/>
              <a:t>Trotzdem: Weltraum muss erschlossen werden.</a:t>
            </a:r>
          </a:p>
        </p:txBody>
      </p:sp>
      <p:sp>
        <p:nvSpPr>
          <p:cNvPr id="5" name="Textfeld 4"/>
          <p:cNvSpPr txBox="1"/>
          <p:nvPr/>
        </p:nvSpPr>
        <p:spPr>
          <a:xfrm>
            <a:off x="590550" y="1895475"/>
            <a:ext cx="5966826" cy="1354217"/>
          </a:xfrm>
          <a:prstGeom prst="rect">
            <a:avLst/>
          </a:prstGeom>
          <a:noFill/>
        </p:spPr>
        <p:txBody>
          <a:bodyPr wrap="none" rtlCol="0">
            <a:spAutoFit/>
          </a:bodyPr>
          <a:lstStyle/>
          <a:p>
            <a:r>
              <a:rPr lang="de-DE" sz="2800" dirty="0" smtClean="0"/>
              <a:t>Beweis: Das berüchtigte 0,01 % Modell!</a:t>
            </a:r>
          </a:p>
          <a:p>
            <a:endParaRPr lang="de-DE" dirty="0"/>
          </a:p>
          <a:p>
            <a:endParaRPr lang="de-DE" dirty="0" smtClean="0"/>
          </a:p>
          <a:p>
            <a:endParaRPr lang="de-DE" dirty="0"/>
          </a:p>
        </p:txBody>
      </p:sp>
      <p:sp>
        <p:nvSpPr>
          <p:cNvPr id="6" name="Textfeld 5"/>
          <p:cNvSpPr txBox="1"/>
          <p:nvPr/>
        </p:nvSpPr>
        <p:spPr>
          <a:xfrm>
            <a:off x="590550" y="3152775"/>
            <a:ext cx="6542625" cy="1569660"/>
          </a:xfrm>
          <a:prstGeom prst="rect">
            <a:avLst/>
          </a:prstGeom>
          <a:noFill/>
        </p:spPr>
        <p:txBody>
          <a:bodyPr wrap="none" rtlCol="0">
            <a:spAutoFit/>
          </a:bodyPr>
          <a:lstStyle/>
          <a:p>
            <a:r>
              <a:rPr lang="de-DE" sz="3200" dirty="0" smtClean="0"/>
              <a:t>Genug für heute! Danke fürs Zuhören!</a:t>
            </a:r>
          </a:p>
          <a:p>
            <a:endParaRPr lang="de-DE" sz="3200" dirty="0" smtClean="0"/>
          </a:p>
          <a:p>
            <a:r>
              <a:rPr lang="de-DE" sz="3200" dirty="0" smtClean="0"/>
              <a:t>Hermann Maurer</a:t>
            </a:r>
            <a:endParaRPr lang="de-DE" sz="3200" dirty="0"/>
          </a:p>
        </p:txBody>
      </p:sp>
      <p:sp>
        <p:nvSpPr>
          <p:cNvPr id="2" name="Textfeld 1"/>
          <p:cNvSpPr txBox="1"/>
          <p:nvPr/>
        </p:nvSpPr>
        <p:spPr>
          <a:xfrm>
            <a:off x="590550" y="5271850"/>
            <a:ext cx="11155490" cy="954107"/>
          </a:xfrm>
          <a:prstGeom prst="rect">
            <a:avLst/>
          </a:prstGeom>
          <a:noFill/>
        </p:spPr>
        <p:txBody>
          <a:bodyPr wrap="none" rtlCol="0">
            <a:spAutoFit/>
          </a:bodyPr>
          <a:lstStyle/>
          <a:p>
            <a:r>
              <a:rPr lang="de-DE" sz="2800" dirty="0" smtClean="0">
                <a:solidFill>
                  <a:srgbClr val="FF0000"/>
                </a:solidFill>
              </a:rPr>
              <a:t>PS: Wenn Sie von einigen meiner Behauptungen 10% abziehen, werden </a:t>
            </a:r>
            <a:r>
              <a:rPr lang="de-DE" sz="2800" dirty="0">
                <a:solidFill>
                  <a:srgbClr val="FF0000"/>
                </a:solidFill>
              </a:rPr>
              <a:t>S</a:t>
            </a:r>
            <a:r>
              <a:rPr lang="de-DE" sz="2800" dirty="0" smtClean="0">
                <a:solidFill>
                  <a:srgbClr val="FF0000"/>
                </a:solidFill>
              </a:rPr>
              <a:t>ie </a:t>
            </a:r>
            <a:br>
              <a:rPr lang="de-DE" sz="2800" dirty="0" smtClean="0">
                <a:solidFill>
                  <a:srgbClr val="FF0000"/>
                </a:solidFill>
              </a:rPr>
            </a:br>
            <a:r>
              <a:rPr lang="de-DE" sz="2800" dirty="0" smtClean="0">
                <a:solidFill>
                  <a:srgbClr val="FF0000"/>
                </a:solidFill>
              </a:rPr>
              <a:t>richtig liegen. Ein bisschen übertrieben um zu provozieren war Absicht.</a:t>
            </a:r>
            <a:endParaRPr lang="de-DE" sz="2800" dirty="0">
              <a:solidFill>
                <a:srgbClr val="FF0000"/>
              </a:solidFill>
            </a:endParaRPr>
          </a:p>
        </p:txBody>
      </p:sp>
    </p:spTree>
    <p:extLst>
      <p:ext uri="{BB962C8B-B14F-4D97-AF65-F5344CB8AC3E}">
        <p14:creationId xmlns:p14="http://schemas.microsoft.com/office/powerpoint/2010/main" val="116802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3100387" y="190500"/>
            <a:ext cx="5991225" cy="6477000"/>
          </a:xfrm>
          <a:prstGeom prst="rect">
            <a:avLst/>
          </a:prstGeom>
        </p:spPr>
      </p:pic>
    </p:spTree>
    <p:extLst>
      <p:ext uri="{BB962C8B-B14F-4D97-AF65-F5344CB8AC3E}">
        <p14:creationId xmlns:p14="http://schemas.microsoft.com/office/powerpoint/2010/main" val="4095971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90550" y="3256107"/>
            <a:ext cx="237566" cy="369332"/>
          </a:xfrm>
          <a:prstGeom prst="rect">
            <a:avLst/>
          </a:prstGeom>
          <a:noFill/>
        </p:spPr>
        <p:txBody>
          <a:bodyPr wrap="none" rtlCol="0">
            <a:spAutoFit/>
          </a:bodyPr>
          <a:lstStyle/>
          <a:p>
            <a:r>
              <a:rPr lang="de-DE" dirty="0"/>
              <a:t> </a:t>
            </a:r>
            <a:endParaRPr lang="de-DE" sz="2800" dirty="0"/>
          </a:p>
        </p:txBody>
      </p:sp>
      <p:pic>
        <p:nvPicPr>
          <p:cNvPr id="10" name="Grafik 9"/>
          <p:cNvPicPr>
            <a:picLocks noChangeAspect="1"/>
          </p:cNvPicPr>
          <p:nvPr/>
        </p:nvPicPr>
        <p:blipFill>
          <a:blip r:embed="rId3"/>
          <a:stretch>
            <a:fillRect/>
          </a:stretch>
        </p:blipFill>
        <p:spPr>
          <a:xfrm>
            <a:off x="1425589" y="1464936"/>
            <a:ext cx="4540243" cy="3080420"/>
          </a:xfrm>
          <a:prstGeom prst="rect">
            <a:avLst/>
          </a:prstGeom>
        </p:spPr>
      </p:pic>
      <p:pic>
        <p:nvPicPr>
          <p:cNvPr id="11" name="Grafik 10"/>
          <p:cNvPicPr>
            <a:picLocks noChangeAspect="1"/>
          </p:cNvPicPr>
          <p:nvPr/>
        </p:nvPicPr>
        <p:blipFill>
          <a:blip r:embed="rId3"/>
          <a:stretch>
            <a:fillRect/>
          </a:stretch>
        </p:blipFill>
        <p:spPr>
          <a:xfrm>
            <a:off x="5965832" y="1464936"/>
            <a:ext cx="4540244" cy="3080420"/>
          </a:xfrm>
          <a:prstGeom prst="rect">
            <a:avLst/>
          </a:prstGeom>
        </p:spPr>
      </p:pic>
    </p:spTree>
    <p:extLst>
      <p:ext uri="{BB962C8B-B14F-4D97-AF65-F5344CB8AC3E}">
        <p14:creationId xmlns:p14="http://schemas.microsoft.com/office/powerpoint/2010/main" val="21880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068304" y="-389890"/>
            <a:ext cx="10828421" cy="6858000"/>
          </a:xfrm>
          <a:prstGeom prst="rect">
            <a:avLst/>
          </a:prstGeom>
          <a:solidFill>
            <a:schemeClr val="bg1">
              <a:lumMod val="95000"/>
            </a:schemeClr>
          </a:solidFill>
          <a:ln>
            <a:noFill/>
          </a:ln>
        </p:spPr>
      </p:pic>
    </p:spTree>
    <p:extLst>
      <p:ext uri="{BB962C8B-B14F-4D97-AF65-F5344CB8AC3E}">
        <p14:creationId xmlns:p14="http://schemas.microsoft.com/office/powerpoint/2010/main" val="3059855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3930</Words>
  <Application>Microsoft Office PowerPoint</Application>
  <PresentationFormat>Breitbild</PresentationFormat>
  <Paragraphs>573</Paragraphs>
  <Slides>72</Slides>
  <Notes>55</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72</vt:i4>
      </vt:variant>
    </vt:vector>
  </HeadingPairs>
  <TitlesOfParts>
    <vt:vector size="78" baseType="lpstr">
      <vt:lpstr>Arial</vt:lpstr>
      <vt:lpstr>Calibri</vt:lpstr>
      <vt:lpstr>Calibri Light</vt:lpstr>
      <vt:lpstr>Times New Roman</vt:lpstr>
      <vt:lpstr>Wingdings</vt:lpstr>
      <vt:lpstr>Office Theme</vt:lpstr>
      <vt:lpstr>             Wir haben zu wenig Phantasie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Als Informatiker darf ich heute auch noch berichten:</vt:lpstr>
      <vt:lpstr>PowerPoint-Präsentation</vt:lpstr>
      <vt:lpstr>PowerPoint-Präsentation</vt:lpstr>
      <vt:lpstr>PowerPoint-Präsentation</vt:lpstr>
      <vt:lpstr>PowerPoint-Präsentation</vt:lpstr>
      <vt:lpstr> (Anmerkung: Inzwischen wurden über 400 Personen identifiziert, die im Auftrag verschiedener Regierungen fix angestellt sind um subtil entstellte  Mitteilungen über die EU über die sozialen Netzwerke zu verbreiten)</vt:lpstr>
      <vt:lpstr>   Aus diesen Grund wurde Naja  BENTZEN (Policy Analyst, Directorate General for Parliamentary Research Service) beauftragt, zu untersuchen, wie man mit Fake -News und Halbwahrheiten umgehen könnte.   </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oUniv. Prof. Dr. Dr.h.c. Hermann Maurer</dc:creator>
  <cp:lastModifiedBy>oUniv. Prof. Dr. Dr.h.c. Hermann Maurer</cp:lastModifiedBy>
  <cp:revision>379</cp:revision>
  <dcterms:created xsi:type="dcterms:W3CDTF">2016-10-15T12:07:43Z</dcterms:created>
  <dcterms:modified xsi:type="dcterms:W3CDTF">2019-11-04T11:11:04Z</dcterms:modified>
</cp:coreProperties>
</file>