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0"/>
  </p:notesMasterIdLst>
  <p:sldIdLst>
    <p:sldId id="256" r:id="rId2"/>
    <p:sldId id="257" r:id="rId3"/>
    <p:sldId id="258" r:id="rId4"/>
    <p:sldId id="260" r:id="rId5"/>
    <p:sldId id="261" r:id="rId6"/>
    <p:sldId id="262" r:id="rId7"/>
    <p:sldId id="263" r:id="rId8"/>
    <p:sldId id="264" r:id="rId9"/>
    <p:sldId id="265" r:id="rId10"/>
    <p:sldId id="266" r:id="rId11"/>
    <p:sldId id="267" r:id="rId12"/>
    <p:sldId id="271" r:id="rId13"/>
    <p:sldId id="272" r:id="rId14"/>
    <p:sldId id="275" r:id="rId15"/>
    <p:sldId id="276" r:id="rId16"/>
    <p:sldId id="278" r:id="rId17"/>
    <p:sldId id="279" r:id="rId18"/>
    <p:sldId id="268" r:id="rId19"/>
  </p:sldIdLst>
  <p:sldSz cx="12192000" cy="6858000"/>
  <p:notesSz cx="6735763" cy="98663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F06EE238-B704-49AC-998D-9593ADD67C12}">
          <p14:sldIdLst>
            <p14:sldId id="256"/>
            <p14:sldId id="257"/>
            <p14:sldId id="258"/>
            <p14:sldId id="260"/>
            <p14:sldId id="261"/>
            <p14:sldId id="262"/>
            <p14:sldId id="263"/>
            <p14:sldId id="264"/>
            <p14:sldId id="265"/>
            <p14:sldId id="266"/>
            <p14:sldId id="267"/>
            <p14:sldId id="271"/>
            <p14:sldId id="272"/>
            <p14:sldId id="275"/>
            <p14:sldId id="276"/>
            <p14:sldId id="278"/>
            <p14:sldId id="279"/>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61" d="100"/>
          <a:sy n="161" d="100"/>
        </p:scale>
        <p:origin x="150"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8E0CA744-A14D-4DE3-A04A-A9FE69D93255}" type="datetimeFigureOut">
              <a:rPr lang="de-DE" smtClean="0"/>
              <a:t>07.10.2020</a:t>
            </a:fld>
            <a:endParaRPr lang="de-DE"/>
          </a:p>
        </p:txBody>
      </p:sp>
      <p:sp>
        <p:nvSpPr>
          <p:cNvPr id="4" name="Folienbildplatzhalt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AF74E62-A2A2-4C13-AAC9-93C04ABAE061}" type="slidenum">
              <a:rPr lang="de-DE" smtClean="0"/>
              <a:t>‹Nr.›</a:t>
            </a:fld>
            <a:endParaRPr lang="de-DE"/>
          </a:p>
        </p:txBody>
      </p:sp>
    </p:spTree>
    <p:extLst>
      <p:ext uri="{BB962C8B-B14F-4D97-AF65-F5344CB8AC3E}">
        <p14:creationId xmlns:p14="http://schemas.microsoft.com/office/powerpoint/2010/main" val="21603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AF74E62-A2A2-4C13-AAC9-93C04ABAE061}" type="slidenum">
              <a:rPr lang="de-DE" smtClean="0"/>
              <a:t>2</a:t>
            </a:fld>
            <a:endParaRPr lang="de-DE"/>
          </a:p>
        </p:txBody>
      </p:sp>
    </p:spTree>
    <p:extLst>
      <p:ext uri="{BB962C8B-B14F-4D97-AF65-F5344CB8AC3E}">
        <p14:creationId xmlns:p14="http://schemas.microsoft.com/office/powerpoint/2010/main" val="370275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AF74E62-A2A2-4C13-AAC9-93C04ABAE061}" type="slidenum">
              <a:rPr lang="de-DE" smtClean="0"/>
              <a:t>4</a:t>
            </a:fld>
            <a:endParaRPr lang="de-DE"/>
          </a:p>
        </p:txBody>
      </p:sp>
    </p:spTree>
    <p:extLst>
      <p:ext uri="{BB962C8B-B14F-4D97-AF65-F5344CB8AC3E}">
        <p14:creationId xmlns:p14="http://schemas.microsoft.com/office/powerpoint/2010/main" val="356898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95263" y="825500"/>
            <a:ext cx="7021513" cy="3951288"/>
          </a:xfrm>
          <a:ln/>
        </p:spPr>
      </p:sp>
      <p:sp>
        <p:nvSpPr>
          <p:cNvPr id="89091" name="Rectangle 3"/>
          <p:cNvSpPr>
            <a:spLocks noGrp="1" noChangeArrowheads="1"/>
          </p:cNvSpPr>
          <p:nvPr>
            <p:ph type="body" idx="1"/>
          </p:nvPr>
        </p:nvSpPr>
        <p:spPr>
          <a:xfrm>
            <a:off x="902780" y="5023941"/>
            <a:ext cx="4819500" cy="4775570"/>
          </a:xfrm>
          <a:noFill/>
        </p:spPr>
        <p:txBody>
          <a:bodyPr/>
          <a:lstStyle/>
          <a:p>
            <a:endParaRPr lang="de-DE" altLang="de-DE"/>
          </a:p>
        </p:txBody>
      </p:sp>
    </p:spTree>
    <p:extLst>
      <p:ext uri="{BB962C8B-B14F-4D97-AF65-F5344CB8AC3E}">
        <p14:creationId xmlns:p14="http://schemas.microsoft.com/office/powerpoint/2010/main" val="2630189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723381" y="10095843"/>
            <a:ext cx="2848667" cy="53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r" eaLnBrk="1" hangingPunct="1"/>
            <a:fld id="{DEBF05C2-B33D-4887-BBA4-0C5564246900}" type="slidenum">
              <a:rPr lang="de-DE" altLang="de-DE" sz="1200"/>
              <a:pPr algn="r" eaLnBrk="1" hangingPunct="1"/>
              <a:t>13</a:t>
            </a:fld>
            <a:endParaRPr lang="de-DE" altLang="de-DE"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de-DE" altLang="de-DE"/>
          </a:p>
        </p:txBody>
      </p:sp>
    </p:spTree>
    <p:extLst>
      <p:ext uri="{BB962C8B-B14F-4D97-AF65-F5344CB8AC3E}">
        <p14:creationId xmlns:p14="http://schemas.microsoft.com/office/powerpoint/2010/main" val="1852445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723381" y="10095843"/>
            <a:ext cx="2848667" cy="53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r" eaLnBrk="1" hangingPunct="1"/>
            <a:fld id="{C548125B-7862-4C24-AF8C-6403996B9698}" type="slidenum">
              <a:rPr lang="de-DE" altLang="de-DE" sz="1200"/>
              <a:pPr algn="r" eaLnBrk="1" hangingPunct="1"/>
              <a:t>14</a:t>
            </a:fld>
            <a:endParaRPr lang="de-DE" altLang="de-DE"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de-DE" altLang="de-DE"/>
          </a:p>
        </p:txBody>
      </p:sp>
    </p:spTree>
    <p:extLst>
      <p:ext uri="{BB962C8B-B14F-4D97-AF65-F5344CB8AC3E}">
        <p14:creationId xmlns:p14="http://schemas.microsoft.com/office/powerpoint/2010/main" val="2001921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723381" y="10095843"/>
            <a:ext cx="2848667" cy="53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r" eaLnBrk="1" hangingPunct="1"/>
            <a:fld id="{294C03E6-CC2E-40BB-95A2-5C6BE8C4EA52}" type="slidenum">
              <a:rPr lang="de-DE" altLang="de-DE" sz="1200"/>
              <a:pPr algn="r" eaLnBrk="1" hangingPunct="1"/>
              <a:t>15</a:t>
            </a:fld>
            <a:endParaRPr lang="de-DE" altLang="de-DE"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de-DE" altLang="de-DE"/>
          </a:p>
        </p:txBody>
      </p:sp>
    </p:spTree>
    <p:extLst>
      <p:ext uri="{BB962C8B-B14F-4D97-AF65-F5344CB8AC3E}">
        <p14:creationId xmlns:p14="http://schemas.microsoft.com/office/powerpoint/2010/main" val="366177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226737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426851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Textmasterformat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3871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4040450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Textmasterformat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73542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Textmasterformat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513513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3417600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2606780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239470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165EF3F4-B7DB-4B8E-90C1-D646C7B60C4D}" type="datetimeFigureOut">
              <a:rPr lang="de-DE" smtClean="0"/>
              <a:t>07.10.2020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1781067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65EF3F4-B7DB-4B8E-90C1-D646C7B60C4D}" type="datetimeFigureOut">
              <a:rPr lang="de-DE" smtClean="0"/>
              <a:t>07.10.2020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75869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65EF3F4-B7DB-4B8E-90C1-D646C7B60C4D}" type="datetimeFigureOut">
              <a:rPr lang="de-DE" smtClean="0"/>
              <a:t>07.10.2020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2864777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165EF3F4-B7DB-4B8E-90C1-D646C7B60C4D}" type="datetimeFigureOut">
              <a:rPr lang="de-DE" smtClean="0"/>
              <a:t>07.10.2020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140292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EF3F4-B7DB-4B8E-90C1-D646C7B60C4D}" type="datetimeFigureOut">
              <a:rPr lang="de-DE" smtClean="0"/>
              <a:t>07.10.2020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3546436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165EF3F4-B7DB-4B8E-90C1-D646C7B60C4D}" type="datetimeFigureOut">
              <a:rPr lang="de-DE" smtClean="0"/>
              <a:t>07.10.2020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169184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e Placeholder 4"/>
          <p:cNvSpPr>
            <a:spLocks noGrp="1"/>
          </p:cNvSpPr>
          <p:nvPr>
            <p:ph type="dt" sz="half" idx="10"/>
          </p:nvPr>
        </p:nvSpPr>
        <p:spPr/>
        <p:txBody>
          <a:bodyPr/>
          <a:lstStyle/>
          <a:p>
            <a:fld id="{165EF3F4-B7DB-4B8E-90C1-D646C7B60C4D}" type="datetimeFigureOut">
              <a:rPr lang="de-DE" smtClean="0"/>
              <a:t>07.10.2020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EC52ABE-A392-4F8C-A073-DF8443211991}" type="slidenum">
              <a:rPr lang="de-DE" smtClean="0"/>
              <a:t>‹Nr.›</a:t>
            </a:fld>
            <a:endParaRPr lang="de-DE"/>
          </a:p>
        </p:txBody>
      </p:sp>
    </p:spTree>
    <p:extLst>
      <p:ext uri="{BB962C8B-B14F-4D97-AF65-F5344CB8AC3E}">
        <p14:creationId xmlns:p14="http://schemas.microsoft.com/office/powerpoint/2010/main" val="3015758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65EF3F4-B7DB-4B8E-90C1-D646C7B60C4D}" type="datetimeFigureOut">
              <a:rPr lang="de-DE" smtClean="0"/>
              <a:t>07.10.2020</a:t>
            </a:fld>
            <a:endParaRPr lang="de-D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EC52ABE-A392-4F8C-A073-DF8443211991}" type="slidenum">
              <a:rPr lang="de-DE" smtClean="0"/>
              <a:t>‹Nr.›</a:t>
            </a:fld>
            <a:endParaRPr lang="de-DE"/>
          </a:p>
        </p:txBody>
      </p:sp>
    </p:spTree>
    <p:extLst>
      <p:ext uri="{BB962C8B-B14F-4D97-AF65-F5344CB8AC3E}">
        <p14:creationId xmlns:p14="http://schemas.microsoft.com/office/powerpoint/2010/main" val="172302887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hyperlink" Target="http://www.iicm.edu/hmaurer/multimedia/photos/portrait/Maurergr4.jpg"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1.mp3"/><Relationship Id="rId1" Type="http://schemas.openxmlformats.org/officeDocument/2006/relationships/audio" Target="NULL"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1.mp3"/><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1.mp3"/><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png"/><Relationship Id="rId5" Type="http://schemas.openxmlformats.org/officeDocument/2006/relationships/hyperlink" Target="http://www.iicm.edu/maurer" TargetMode="External"/><Relationship Id="rId4" Type="http://schemas.openxmlformats.org/officeDocument/2006/relationships/hyperlink" Target="mailto:hmaurer@iicm.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bwMode="ltGray">
          <a:xfrm>
            <a:off x="772438" y="3832547"/>
            <a:ext cx="7621766" cy="584775"/>
          </a:xfrm>
          <a:prstGeom prst="rect">
            <a:avLst/>
          </a:prstGeom>
          <a:noFill/>
        </p:spPr>
        <p:txBody>
          <a:bodyPr wrap="none" rtlCol="0">
            <a:spAutoFit/>
          </a:bodyPr>
          <a:lstStyle/>
          <a:p>
            <a:r>
              <a:rPr lang="de-DE" sz="3200" dirty="0">
                <a:solidFill>
                  <a:schemeClr val="tx1">
                    <a:lumMod val="75000"/>
                    <a:lumOff val="25000"/>
                  </a:schemeClr>
                </a:solidFill>
              </a:rPr>
              <a:t>Die Digitalisierung hat nicht nur Vorteile</a:t>
            </a:r>
          </a:p>
        </p:txBody>
      </p:sp>
      <p:sp>
        <p:nvSpPr>
          <p:cNvPr id="5" name="Textfeld 4"/>
          <p:cNvSpPr txBox="1"/>
          <p:nvPr/>
        </p:nvSpPr>
        <p:spPr>
          <a:xfrm>
            <a:off x="4259992" y="982973"/>
            <a:ext cx="3821046" cy="1569660"/>
          </a:xfrm>
          <a:prstGeom prst="rect">
            <a:avLst/>
          </a:prstGeom>
          <a:noFill/>
        </p:spPr>
        <p:txBody>
          <a:bodyPr wrap="none" rtlCol="0">
            <a:spAutoFit/>
          </a:bodyPr>
          <a:lstStyle/>
          <a:p>
            <a:r>
              <a:rPr lang="de-DE" sz="3200" dirty="0">
                <a:solidFill>
                  <a:schemeClr val="tx1">
                    <a:lumMod val="65000"/>
                    <a:lumOff val="35000"/>
                  </a:schemeClr>
                </a:solidFill>
              </a:rPr>
              <a:t>13. Tag der Hygiene</a:t>
            </a:r>
          </a:p>
          <a:p>
            <a:r>
              <a:rPr lang="de-DE" sz="3200" dirty="0">
                <a:solidFill>
                  <a:schemeClr val="tx1">
                    <a:lumMod val="65000"/>
                    <a:lumOff val="35000"/>
                  </a:schemeClr>
                </a:solidFill>
              </a:rPr>
              <a:t>14. Oktober 2020</a:t>
            </a:r>
          </a:p>
          <a:p>
            <a:r>
              <a:rPr lang="de-DE" sz="3200" dirty="0">
                <a:solidFill>
                  <a:schemeClr val="tx1">
                    <a:lumMod val="65000"/>
                    <a:lumOff val="35000"/>
                  </a:schemeClr>
                </a:solidFill>
              </a:rPr>
              <a:t>Villach</a:t>
            </a:r>
          </a:p>
        </p:txBody>
      </p:sp>
      <p:pic>
        <p:nvPicPr>
          <p:cNvPr id="7" name="Grafik 6"/>
          <p:cNvPicPr>
            <a:picLocks noChangeAspect="1"/>
          </p:cNvPicPr>
          <p:nvPr/>
        </p:nvPicPr>
        <p:blipFill>
          <a:blip r:embed="rId4"/>
          <a:stretch>
            <a:fillRect/>
          </a:stretch>
        </p:blipFill>
        <p:spPr>
          <a:xfrm>
            <a:off x="653144" y="1361455"/>
            <a:ext cx="3387154" cy="964036"/>
          </a:xfrm>
          <a:prstGeom prst="rect">
            <a:avLst/>
          </a:prstGeom>
        </p:spPr>
      </p:pic>
      <p:sp>
        <p:nvSpPr>
          <p:cNvPr id="8" name="Textfeld 7"/>
          <p:cNvSpPr txBox="1"/>
          <p:nvPr/>
        </p:nvSpPr>
        <p:spPr>
          <a:xfrm>
            <a:off x="2175869" y="3370130"/>
            <a:ext cx="6175665" cy="400110"/>
          </a:xfrm>
          <a:prstGeom prst="rect">
            <a:avLst/>
          </a:prstGeom>
          <a:noFill/>
        </p:spPr>
        <p:txBody>
          <a:bodyPr wrap="none" rtlCol="0">
            <a:spAutoFit/>
          </a:bodyPr>
          <a:lstStyle/>
          <a:p>
            <a:r>
              <a:rPr lang="de-DE" sz="2000" dirty="0">
                <a:solidFill>
                  <a:schemeClr val="tx1">
                    <a:lumMod val="75000"/>
                    <a:lumOff val="25000"/>
                  </a:schemeClr>
                </a:solidFill>
              </a:rPr>
              <a:t>Vortrag von Professor Hermann Maurer, Informatiker</a:t>
            </a:r>
          </a:p>
        </p:txBody>
      </p:sp>
      <p:pic>
        <p:nvPicPr>
          <p:cNvPr id="9" name="Picture 4" descr="Hermann Maurer (Portrait nahe m. Hand)">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394204" y="1968639"/>
            <a:ext cx="3175992" cy="41572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1">
            <a:hlinkClick r:id="" action="ppaction://media"/>
            <a:extLst>
              <a:ext uri="{FF2B5EF4-FFF2-40B4-BE49-F238E27FC236}">
                <a16:creationId xmlns:a16="http://schemas.microsoft.com/office/drawing/2014/main" xmlns="" id="{2B5FBCB9-B7DB-48CB-B4EE-6871C1B492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248400"/>
            <a:ext cx="609600" cy="609600"/>
          </a:xfrm>
          <a:prstGeom prst="rect">
            <a:avLst/>
          </a:prstGeom>
        </p:spPr>
      </p:pic>
      <p:sp>
        <p:nvSpPr>
          <p:cNvPr id="3" name="TextBox 2">
            <a:extLst>
              <a:ext uri="{FF2B5EF4-FFF2-40B4-BE49-F238E27FC236}">
                <a16:creationId xmlns:a16="http://schemas.microsoft.com/office/drawing/2014/main" xmlns="" id="{48C3D032-C9C7-4C14-A243-4713F7CB3557}"/>
              </a:ext>
            </a:extLst>
          </p:cNvPr>
          <p:cNvSpPr txBox="1"/>
          <p:nvPr/>
        </p:nvSpPr>
        <p:spPr>
          <a:xfrm>
            <a:off x="772438" y="6248400"/>
            <a:ext cx="3251211" cy="523220"/>
          </a:xfrm>
          <a:prstGeom prst="rect">
            <a:avLst/>
          </a:prstGeom>
          <a:noFill/>
        </p:spPr>
        <p:txBody>
          <a:bodyPr wrap="none" rtlCol="0">
            <a:spAutoFit/>
          </a:bodyPr>
          <a:lstStyle/>
          <a:p>
            <a:r>
              <a:rPr lang="de-AT" sz="1400" dirty="0"/>
              <a:t>Aufnahme und technische Umsetzung:</a:t>
            </a:r>
          </a:p>
          <a:p>
            <a:r>
              <a:rPr lang="de-AT" sz="1400" dirty="0"/>
              <a:t>Dipl.-Ing. Namik Delilovic B.Sc.</a:t>
            </a:r>
          </a:p>
        </p:txBody>
      </p:sp>
    </p:spTree>
    <p:extLst>
      <p:ext uri="{BB962C8B-B14F-4D97-AF65-F5344CB8AC3E}">
        <p14:creationId xmlns:p14="http://schemas.microsoft.com/office/powerpoint/2010/main" val="1425796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90">
        <p159:morph option="byObject"/>
      </p:transition>
    </mc:Choice>
    <mc:Fallback>
      <p:transition spd="slow" advClick="0" advTm="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92826" y="742208"/>
            <a:ext cx="8983550" cy="4524315"/>
          </a:xfrm>
          <a:prstGeom prst="rect">
            <a:avLst/>
          </a:prstGeom>
          <a:noFill/>
        </p:spPr>
        <p:txBody>
          <a:bodyPr wrap="none" rtlCol="0">
            <a:spAutoFit/>
          </a:bodyPr>
          <a:lstStyle/>
          <a:p>
            <a:r>
              <a:rPr lang="de-DE" sz="3200" b="1" dirty="0">
                <a:solidFill>
                  <a:schemeClr val="tx1">
                    <a:lumMod val="75000"/>
                    <a:lumOff val="25000"/>
                  </a:schemeClr>
                </a:solidFill>
              </a:rPr>
              <a:t>Ganz neue Möglichkeiten (nur 2 Beispiele)</a:t>
            </a:r>
          </a:p>
          <a:p>
            <a:endParaRPr lang="de-DE" sz="3200" dirty="0">
              <a:solidFill>
                <a:schemeClr val="tx1">
                  <a:lumMod val="75000"/>
                  <a:lumOff val="25000"/>
                </a:schemeClr>
              </a:solidFill>
            </a:endParaRPr>
          </a:p>
          <a:p>
            <a:endParaRPr lang="de-DE" sz="3200" dirty="0">
              <a:solidFill>
                <a:schemeClr val="tx1">
                  <a:lumMod val="75000"/>
                  <a:lumOff val="25000"/>
                </a:schemeClr>
              </a:solidFill>
            </a:endParaRPr>
          </a:p>
          <a:p>
            <a:r>
              <a:rPr lang="de-DE" sz="3200" dirty="0">
                <a:solidFill>
                  <a:schemeClr val="tx1">
                    <a:lumMod val="75000"/>
                    <a:lumOff val="25000"/>
                  </a:schemeClr>
                </a:solidFill>
              </a:rPr>
              <a:t>Aus Webcams werden Fenster in die Welt</a:t>
            </a:r>
          </a:p>
          <a:p>
            <a:endParaRPr lang="de-DE" sz="3200" dirty="0">
              <a:solidFill>
                <a:schemeClr val="tx1">
                  <a:lumMod val="75000"/>
                  <a:lumOff val="25000"/>
                </a:schemeClr>
              </a:solidFill>
            </a:endParaRPr>
          </a:p>
          <a:p>
            <a:r>
              <a:rPr lang="de-DE" sz="3200" dirty="0">
                <a:solidFill>
                  <a:schemeClr val="tx1">
                    <a:lumMod val="75000"/>
                    <a:lumOff val="25000"/>
                  </a:schemeClr>
                </a:solidFill>
              </a:rPr>
              <a:t>Drohnen ersetzen Paketzusteller (und zerstören</a:t>
            </a:r>
            <a:br>
              <a:rPr lang="de-DE" sz="3200" dirty="0">
                <a:solidFill>
                  <a:schemeClr val="tx1">
                    <a:lumMod val="75000"/>
                    <a:lumOff val="25000"/>
                  </a:schemeClr>
                </a:solidFill>
              </a:rPr>
            </a:br>
            <a:r>
              <a:rPr lang="de-DE" sz="3200" dirty="0">
                <a:solidFill>
                  <a:schemeClr val="tx1">
                    <a:lumMod val="75000"/>
                    <a:lumOff val="25000"/>
                  </a:schemeClr>
                </a:solidFill>
              </a:rPr>
              <a:t>den letzten Rest Privatsphäre), steuerbare </a:t>
            </a:r>
          </a:p>
          <a:p>
            <a:r>
              <a:rPr lang="de-DE" sz="3200" dirty="0">
                <a:solidFill>
                  <a:schemeClr val="tx1">
                    <a:lumMod val="75000"/>
                    <a:lumOff val="25000"/>
                  </a:schemeClr>
                </a:solidFill>
              </a:rPr>
              <a:t>Drohnen die in jede Richtung sehen machen </a:t>
            </a:r>
          </a:p>
          <a:p>
            <a:r>
              <a:rPr lang="de-DE" sz="3200" dirty="0">
                <a:solidFill>
                  <a:schemeClr val="tx1">
                    <a:lumMod val="75000"/>
                    <a:lumOff val="25000"/>
                  </a:schemeClr>
                </a:solidFill>
              </a:rPr>
              <a:t>Reisen überflüssig…</a:t>
            </a:r>
          </a:p>
        </p:txBody>
      </p:sp>
      <p:pic>
        <p:nvPicPr>
          <p:cNvPr id="2" name="10">
            <a:hlinkClick r:id="" action="ppaction://media"/>
            <a:extLst>
              <a:ext uri="{FF2B5EF4-FFF2-40B4-BE49-F238E27FC236}">
                <a16:creationId xmlns:a16="http://schemas.microsoft.com/office/drawing/2014/main" xmlns="" id="{114CDB38-1421-4E1D-B2D3-F84711051A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1144325812"/>
      </p:ext>
    </p:extLst>
  </p:cSld>
  <p:clrMapOvr>
    <a:masterClrMapping/>
  </p:clrMapOvr>
  <p:transition spd="slow" advClick="0" advTm="21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61257" y="546266"/>
            <a:ext cx="9863598" cy="4031873"/>
          </a:xfrm>
          <a:prstGeom prst="rect">
            <a:avLst/>
          </a:prstGeom>
          <a:noFill/>
        </p:spPr>
        <p:txBody>
          <a:bodyPr wrap="none" rtlCol="0">
            <a:spAutoFit/>
          </a:bodyPr>
          <a:lstStyle/>
          <a:p>
            <a:r>
              <a:rPr lang="de-DE" sz="3200" b="1" dirty="0"/>
              <a:t>Verdummen uns Internet und Medien?</a:t>
            </a:r>
          </a:p>
          <a:p>
            <a:endParaRPr lang="de-DE" sz="3200" dirty="0"/>
          </a:p>
          <a:p>
            <a:pPr>
              <a:spcBef>
                <a:spcPct val="0"/>
              </a:spcBef>
              <a:buFontTx/>
              <a:buNone/>
            </a:pPr>
            <a:r>
              <a:rPr lang="de-DE" altLang="de-DE" sz="2400" dirty="0">
                <a:solidFill>
                  <a:srgbClr val="A50021"/>
                </a:solidFill>
              </a:rPr>
              <a:t>Verdummen wir, weil wir uns nichts mehr merken müssen, </a:t>
            </a:r>
          </a:p>
          <a:p>
            <a:pPr>
              <a:spcBef>
                <a:spcPct val="0"/>
              </a:spcBef>
              <a:buFontTx/>
              <a:buNone/>
            </a:pPr>
            <a:r>
              <a:rPr lang="de-DE" altLang="de-DE" sz="2400" dirty="0">
                <a:solidFill>
                  <a:srgbClr val="A50021"/>
                </a:solidFill>
              </a:rPr>
              <a:t>weil wir statt kreativ schreiben mit </a:t>
            </a:r>
            <a:r>
              <a:rPr lang="de-DE" altLang="de-DE" sz="2400" dirty="0" err="1">
                <a:solidFill>
                  <a:srgbClr val="A50021"/>
                </a:solidFill>
              </a:rPr>
              <a:t>copy</a:t>
            </a:r>
            <a:r>
              <a:rPr lang="de-DE" altLang="de-DE" sz="2400" dirty="0">
                <a:solidFill>
                  <a:srgbClr val="A50021"/>
                </a:solidFill>
              </a:rPr>
              <a:t>/</a:t>
            </a:r>
            <a:r>
              <a:rPr lang="de-DE" altLang="de-DE" sz="2400" dirty="0" err="1">
                <a:solidFill>
                  <a:srgbClr val="A50021"/>
                </a:solidFill>
              </a:rPr>
              <a:t>paste</a:t>
            </a:r>
            <a:r>
              <a:rPr lang="de-DE" altLang="de-DE" sz="2400" dirty="0">
                <a:solidFill>
                  <a:srgbClr val="A50021"/>
                </a:solidFill>
              </a:rPr>
              <a:t> arbeiten, </a:t>
            </a:r>
          </a:p>
          <a:p>
            <a:pPr>
              <a:spcBef>
                <a:spcPct val="0"/>
              </a:spcBef>
              <a:buFontTx/>
              <a:buNone/>
            </a:pPr>
            <a:r>
              <a:rPr lang="de-DE" altLang="de-DE" sz="2400" dirty="0">
                <a:solidFill>
                  <a:srgbClr val="A50021"/>
                </a:solidFill>
              </a:rPr>
              <a:t>weil Lesefähigkeit verloren geht, weil vieles uns durch</a:t>
            </a:r>
          </a:p>
          <a:p>
            <a:pPr>
              <a:spcBef>
                <a:spcPct val="0"/>
              </a:spcBef>
              <a:buFontTx/>
              <a:buNone/>
            </a:pPr>
            <a:r>
              <a:rPr lang="de-DE" altLang="de-DE" sz="2400" dirty="0">
                <a:solidFill>
                  <a:srgbClr val="A50021"/>
                </a:solidFill>
              </a:rPr>
              <a:t>Technologie (GPS, …) abgenommen wird, weil wir für </a:t>
            </a:r>
          </a:p>
          <a:p>
            <a:pPr>
              <a:spcBef>
                <a:spcPct val="0"/>
              </a:spcBef>
              <a:buFontTx/>
              <a:buNone/>
            </a:pPr>
            <a:r>
              <a:rPr lang="de-DE" altLang="de-DE" sz="2400" dirty="0">
                <a:solidFill>
                  <a:srgbClr val="A50021"/>
                </a:solidFill>
              </a:rPr>
              <a:t>nichts mehr Zeit haben, weil wir rechnen schon lange verlernt haben?</a:t>
            </a:r>
          </a:p>
          <a:p>
            <a:pPr>
              <a:spcBef>
                <a:spcPct val="0"/>
              </a:spcBef>
              <a:buFontTx/>
              <a:buNone/>
            </a:pPr>
            <a:endParaRPr lang="de-DE" altLang="de-DE" sz="2400" dirty="0">
              <a:solidFill>
                <a:srgbClr val="A50021"/>
              </a:solidFill>
            </a:endParaRPr>
          </a:p>
          <a:p>
            <a:pPr>
              <a:spcBef>
                <a:spcPct val="0"/>
              </a:spcBef>
              <a:buFontTx/>
              <a:buNone/>
            </a:pPr>
            <a:r>
              <a:rPr lang="de-DE" altLang="de-DE" sz="2400" dirty="0">
                <a:solidFill>
                  <a:srgbClr val="A50021"/>
                </a:solidFill>
              </a:rPr>
              <a:t>Ständiges Vergessen reagiert (Wir können ja sofort nachsehen)</a:t>
            </a:r>
          </a:p>
          <a:p>
            <a:pPr>
              <a:spcBef>
                <a:spcPct val="0"/>
              </a:spcBef>
              <a:buFontTx/>
              <a:buNone/>
            </a:pPr>
            <a:endParaRPr lang="de-DE" altLang="de-DE" sz="2400" dirty="0">
              <a:solidFill>
                <a:srgbClr val="A50021"/>
              </a:solidFill>
            </a:endParaRPr>
          </a:p>
        </p:txBody>
      </p:sp>
      <p:pic>
        <p:nvPicPr>
          <p:cNvPr id="3" name="11">
            <a:hlinkClick r:id="" action="ppaction://media"/>
            <a:extLst>
              <a:ext uri="{FF2B5EF4-FFF2-40B4-BE49-F238E27FC236}">
                <a16:creationId xmlns:a16="http://schemas.microsoft.com/office/drawing/2014/main" xmlns="" id="{7723C631-96A9-4926-B8EF-1F649E13C48E}"/>
              </a:ext>
            </a:extLst>
          </p:cNvPr>
          <p:cNvPicPr>
            <a:picLocks noChangeAspect="1"/>
          </p:cNvPicPr>
          <p:nvPr>
            <a:audioFile r:link="rId1"/>
            <p:extLst>
              <p:ext uri="{DAA4B4D4-6D71-4841-9C94-3DE7FCFB9230}">
                <p14:media xmlns:p14="http://schemas.microsoft.com/office/powerpoint/2010/main" r:embed="rId2">
                  <p14:trim end="126281.7755"/>
                </p14:media>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25385715"/>
      </p:ext>
    </p:extLst>
  </p:cSld>
  <p:clrMapOvr>
    <a:masterClrMapping/>
  </p:clrMapOvr>
  <p:transition spd="slow" advClick="0" advTm="136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1841500" y="27622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a:solidFill>
                <a:schemeClr val="bg1"/>
              </a:solidFill>
            </a:endParaRPr>
          </a:p>
        </p:txBody>
      </p:sp>
      <p:graphicFrame>
        <p:nvGraphicFramePr>
          <p:cNvPr id="88068" name="Object 4"/>
          <p:cNvGraphicFramePr>
            <a:graphicFrameLocks noChangeAspect="1"/>
          </p:cNvGraphicFramePr>
          <p:nvPr>
            <p:extLst>
              <p:ext uri="{D42A27DB-BD31-4B8C-83A1-F6EECF244321}">
                <p14:modId xmlns:p14="http://schemas.microsoft.com/office/powerpoint/2010/main" val="776564641"/>
              </p:ext>
            </p:extLst>
          </p:nvPr>
        </p:nvGraphicFramePr>
        <p:xfrm>
          <a:off x="633110" y="437356"/>
          <a:ext cx="3400425" cy="5111750"/>
        </p:xfrm>
        <a:graphic>
          <a:graphicData uri="http://schemas.openxmlformats.org/presentationml/2006/ole">
            <mc:AlternateContent xmlns:mc="http://schemas.openxmlformats.org/markup-compatibility/2006">
              <mc:Choice xmlns:v="urn:schemas-microsoft-com:vml" Requires="v">
                <p:oleObj spid="_x0000_s1043" r:id="rId6" imgW="5819048" imgH="7706801" progId="">
                  <p:embed/>
                </p:oleObj>
              </mc:Choice>
              <mc:Fallback>
                <p:oleObj r:id="rId6" imgW="5819048" imgH="770680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110" y="437356"/>
                        <a:ext cx="3400425"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69" name="Text Box 5"/>
          <p:cNvSpPr txBox="1">
            <a:spLocks noChangeArrowheads="1"/>
          </p:cNvSpPr>
          <p:nvPr/>
        </p:nvSpPr>
        <p:spPr bwMode="auto">
          <a:xfrm>
            <a:off x="4367060" y="437356"/>
            <a:ext cx="5256213"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AT" altLang="de-DE" sz="2800" dirty="0">
                <a:solidFill>
                  <a:srgbClr val="A50021"/>
                </a:solidFill>
              </a:rPr>
              <a:t>“Das Internet offeriert unglaubliche Mengen von Information, sowohl </a:t>
            </a:r>
          </a:p>
          <a:p>
            <a:pPr eaLnBrk="1" hangingPunct="1">
              <a:spcBef>
                <a:spcPct val="0"/>
              </a:spcBef>
              <a:buFontTx/>
              <a:buNone/>
            </a:pPr>
            <a:r>
              <a:rPr lang="de-AT" altLang="de-DE" sz="2800" dirty="0">
                <a:solidFill>
                  <a:srgbClr val="A50021"/>
                </a:solidFill>
              </a:rPr>
              <a:t>Perlen wie Müll. Die gelangweilten Benutzer füllen ihre Cursors und </a:t>
            </a:r>
          </a:p>
          <a:p>
            <a:pPr eaLnBrk="1" hangingPunct="1">
              <a:spcBef>
                <a:spcPct val="0"/>
              </a:spcBef>
              <a:buFontTx/>
              <a:buNone/>
            </a:pPr>
            <a:r>
              <a:rPr lang="de-AT" altLang="de-DE" sz="2800" dirty="0">
                <a:solidFill>
                  <a:srgbClr val="A50021"/>
                </a:solidFill>
              </a:rPr>
              <a:t>ihre Hirne mit irrelevanten Daten </a:t>
            </a:r>
          </a:p>
          <a:p>
            <a:pPr eaLnBrk="1" hangingPunct="1">
              <a:spcBef>
                <a:spcPct val="0"/>
              </a:spcBef>
              <a:buFontTx/>
              <a:buNone/>
            </a:pPr>
            <a:r>
              <a:rPr lang="de-AT" altLang="de-DE" sz="2800" dirty="0">
                <a:solidFill>
                  <a:srgbClr val="A50021"/>
                </a:solidFill>
              </a:rPr>
              <a:t>und verlieren die Fähigkeit, </a:t>
            </a:r>
          </a:p>
          <a:p>
            <a:pPr eaLnBrk="1" hangingPunct="1">
              <a:spcBef>
                <a:spcPct val="0"/>
              </a:spcBef>
              <a:buFontTx/>
              <a:buNone/>
            </a:pPr>
            <a:r>
              <a:rPr lang="de-AT" altLang="de-DE" sz="2800" dirty="0">
                <a:solidFill>
                  <a:srgbClr val="A50021"/>
                </a:solidFill>
              </a:rPr>
              <a:t>auszuwählen, wegzuwerfen, zu </a:t>
            </a:r>
          </a:p>
          <a:p>
            <a:pPr eaLnBrk="1" hangingPunct="1">
              <a:spcBef>
                <a:spcPct val="0"/>
              </a:spcBef>
              <a:buFontTx/>
              <a:buNone/>
            </a:pPr>
            <a:r>
              <a:rPr lang="de-AT" altLang="de-DE" sz="2800" dirty="0">
                <a:solidFill>
                  <a:srgbClr val="A50021"/>
                </a:solidFill>
              </a:rPr>
              <a:t>denken und zu urteilen” </a:t>
            </a:r>
          </a:p>
          <a:p>
            <a:pPr eaLnBrk="1" hangingPunct="1">
              <a:spcBef>
                <a:spcPct val="0"/>
              </a:spcBef>
              <a:buFontTx/>
              <a:buNone/>
            </a:pPr>
            <a:endParaRPr lang="de-AT" altLang="de-DE" sz="2800" dirty="0">
              <a:solidFill>
                <a:srgbClr val="A50021"/>
              </a:solidFill>
            </a:endParaRPr>
          </a:p>
          <a:p>
            <a:pPr eaLnBrk="1" hangingPunct="1">
              <a:spcBef>
                <a:spcPct val="0"/>
              </a:spcBef>
              <a:buFontTx/>
              <a:buNone/>
            </a:pPr>
            <a:r>
              <a:rPr lang="de-AT" altLang="de-DE" sz="2800" dirty="0">
                <a:solidFill>
                  <a:srgbClr val="A50021"/>
                </a:solidFill>
              </a:rPr>
              <a:t>(The University </a:t>
            </a:r>
            <a:r>
              <a:rPr lang="de-AT" altLang="de-DE" sz="2800" dirty="0" err="1">
                <a:solidFill>
                  <a:srgbClr val="A50021"/>
                </a:solidFill>
              </a:rPr>
              <a:t>of</a:t>
            </a:r>
            <a:r>
              <a:rPr lang="de-AT" altLang="de-DE" sz="2800" dirty="0">
                <a:solidFill>
                  <a:srgbClr val="A50021"/>
                </a:solidFill>
              </a:rPr>
              <a:t> Google, 2007)</a:t>
            </a:r>
          </a:p>
        </p:txBody>
      </p:sp>
      <p:sp>
        <p:nvSpPr>
          <p:cNvPr id="2" name="Textfeld 1"/>
          <p:cNvSpPr txBox="1"/>
          <p:nvPr/>
        </p:nvSpPr>
        <p:spPr>
          <a:xfrm>
            <a:off x="537695" y="5786735"/>
            <a:ext cx="8815234" cy="461665"/>
          </a:xfrm>
          <a:prstGeom prst="rect">
            <a:avLst/>
          </a:prstGeom>
          <a:noFill/>
        </p:spPr>
        <p:txBody>
          <a:bodyPr wrap="none" rtlCol="0">
            <a:spAutoFit/>
          </a:bodyPr>
          <a:lstStyle/>
          <a:p>
            <a:r>
              <a:rPr lang="de-DE" sz="2400" dirty="0"/>
              <a:t>Nach diesem Buch sind noch viel weitere kritische erschienen:</a:t>
            </a:r>
          </a:p>
        </p:txBody>
      </p:sp>
      <p:pic>
        <p:nvPicPr>
          <p:cNvPr id="8" name="11">
            <a:hlinkClick r:id="" action="ppaction://media"/>
            <a:extLst>
              <a:ext uri="{FF2B5EF4-FFF2-40B4-BE49-F238E27FC236}">
                <a16:creationId xmlns:a16="http://schemas.microsoft.com/office/drawing/2014/main" xmlns="" id="{FDDF3CA4-AE8D-4312-84D7-322855B7B8FC}"/>
              </a:ext>
            </a:extLst>
          </p:cNvPr>
          <p:cNvPicPr>
            <a:picLocks noChangeAspect="1"/>
          </p:cNvPicPr>
          <p:nvPr>
            <a:audioFile r:link="rId2"/>
            <p:extLst>
              <p:ext uri="{DAA4B4D4-6D71-4841-9C94-3DE7FCFB9230}">
                <p14:media xmlns:p14="http://schemas.microsoft.com/office/powerpoint/2010/main" r:embed="rId3">
                  <p14:trim st="100802" end="49178.7755"/>
                </p14:media>
              </p:ext>
            </p:extLst>
          </p:nvPr>
        </p:nvPicPr>
        <p:blipFill>
          <a:blip r:embed="rId8"/>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209980211"/>
      </p:ext>
    </p:extLst>
  </p:cSld>
  <p:clrMapOvr>
    <a:masterClrMapping/>
  </p:clrMapOvr>
  <p:transition spd="slow" advClick="0" advTm="112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 Box 3"/>
          <p:cNvSpPr txBox="1">
            <a:spLocks noChangeArrowheads="1"/>
          </p:cNvSpPr>
          <p:nvPr/>
        </p:nvSpPr>
        <p:spPr bwMode="auto">
          <a:xfrm>
            <a:off x="2403475" y="54292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DE" altLang="de-DE"/>
          </a:p>
        </p:txBody>
      </p:sp>
      <p:graphicFrame>
        <p:nvGraphicFramePr>
          <p:cNvPr id="96260" name="Object 4"/>
          <p:cNvGraphicFramePr>
            <a:graphicFrameLocks noChangeAspect="1"/>
          </p:cNvGraphicFramePr>
          <p:nvPr>
            <p:extLst>
              <p:ext uri="{D42A27DB-BD31-4B8C-83A1-F6EECF244321}">
                <p14:modId xmlns:p14="http://schemas.microsoft.com/office/powerpoint/2010/main" val="2059483797"/>
              </p:ext>
            </p:extLst>
          </p:nvPr>
        </p:nvGraphicFramePr>
        <p:xfrm>
          <a:off x="413658" y="396916"/>
          <a:ext cx="3678238" cy="5545138"/>
        </p:xfrm>
        <a:graphic>
          <a:graphicData uri="http://schemas.openxmlformats.org/presentationml/2006/ole">
            <mc:AlternateContent xmlns:mc="http://schemas.openxmlformats.org/markup-compatibility/2006">
              <mc:Choice xmlns:v="urn:schemas-microsoft-com:vml" Requires="v">
                <p:oleObj spid="_x0000_s2066" r:id="rId6" imgW="2613333" imgH="3939881" progId="">
                  <p:embed/>
                </p:oleObj>
              </mc:Choice>
              <mc:Fallback>
                <p:oleObj r:id="rId6" imgW="2613333" imgH="393988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658" y="396916"/>
                        <a:ext cx="3678238" cy="554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61" name="Text Box 5"/>
          <p:cNvSpPr txBox="1">
            <a:spLocks noChangeArrowheads="1"/>
          </p:cNvSpPr>
          <p:nvPr/>
        </p:nvSpPr>
        <p:spPr bwMode="auto">
          <a:xfrm>
            <a:off x="4150572" y="5290725"/>
            <a:ext cx="1133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800" dirty="0"/>
              <a:t>(2010)</a:t>
            </a:r>
          </a:p>
        </p:txBody>
      </p:sp>
      <p:sp>
        <p:nvSpPr>
          <p:cNvPr id="96262" name="Text Box 6"/>
          <p:cNvSpPr txBox="1">
            <a:spLocks noChangeArrowheads="1"/>
          </p:cNvSpPr>
          <p:nvPr/>
        </p:nvSpPr>
        <p:spPr bwMode="auto">
          <a:xfrm>
            <a:off x="4001532" y="882095"/>
            <a:ext cx="49601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800" dirty="0"/>
              <a:t> „Wo ist unser Hirn wenn wir im </a:t>
            </a:r>
            <a:br>
              <a:rPr lang="de-DE" altLang="de-DE" sz="2800" dirty="0"/>
            </a:br>
            <a:r>
              <a:rPr lang="de-DE" altLang="de-DE" sz="2800" dirty="0"/>
              <a:t>Internet sind?“</a:t>
            </a:r>
          </a:p>
          <a:p>
            <a:pPr>
              <a:spcBef>
                <a:spcPct val="0"/>
              </a:spcBef>
              <a:buFontTx/>
              <a:buNone/>
            </a:pPr>
            <a:endParaRPr lang="de-DE" altLang="de-DE" sz="2800" dirty="0"/>
          </a:p>
        </p:txBody>
      </p:sp>
      <p:sp>
        <p:nvSpPr>
          <p:cNvPr id="96263" name="Textfeld 1"/>
          <p:cNvSpPr txBox="1">
            <a:spLocks noChangeArrowheads="1"/>
          </p:cNvSpPr>
          <p:nvPr/>
        </p:nvSpPr>
        <p:spPr bwMode="auto">
          <a:xfrm>
            <a:off x="4251894" y="2546082"/>
            <a:ext cx="432842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800" dirty="0">
                <a:solidFill>
                  <a:srgbClr val="A50021"/>
                </a:solidFill>
              </a:rPr>
              <a:t>Ökosystem der </a:t>
            </a:r>
            <a:br>
              <a:rPr lang="de-DE" altLang="de-DE" sz="2800" dirty="0">
                <a:solidFill>
                  <a:srgbClr val="A50021"/>
                </a:solidFill>
              </a:rPr>
            </a:br>
            <a:r>
              <a:rPr lang="de-DE" altLang="de-DE" sz="2800" dirty="0">
                <a:solidFill>
                  <a:srgbClr val="A50021"/>
                </a:solidFill>
              </a:rPr>
              <a:t>Unterbrechungstechnologien</a:t>
            </a:r>
          </a:p>
        </p:txBody>
      </p:sp>
      <p:pic>
        <p:nvPicPr>
          <p:cNvPr id="10" name="11">
            <a:hlinkClick r:id="" action="ppaction://media"/>
            <a:extLst>
              <a:ext uri="{FF2B5EF4-FFF2-40B4-BE49-F238E27FC236}">
                <a16:creationId xmlns:a16="http://schemas.microsoft.com/office/drawing/2014/main" xmlns="" id="{2C74D106-BFA9-484E-8E19-4ACD8205E3B2}"/>
              </a:ext>
            </a:extLst>
          </p:cNvPr>
          <p:cNvPicPr>
            <a:picLocks noChangeAspect="1"/>
          </p:cNvPicPr>
          <p:nvPr>
            <a:audioFile r:link="rId2"/>
            <p:extLst>
              <p:ext uri="{DAA4B4D4-6D71-4841-9C94-3DE7FCFB9230}">
                <p14:media xmlns:p14="http://schemas.microsoft.com/office/powerpoint/2010/main" r:embed="rId3">
                  <p14:trim st="172700"/>
                </p14:media>
              </p:ext>
            </p:extLst>
          </p:nvPr>
        </p:nvPicPr>
        <p:blipFill>
          <a:blip r:embed="rId8"/>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1674778478"/>
      </p:ext>
    </p:extLst>
  </p:cSld>
  <p:clrMapOvr>
    <a:masterClrMapping/>
  </p:clrMapOvr>
  <mc:AlternateContent xmlns:mc="http://schemas.openxmlformats.org/markup-compatibility/2006" xmlns:p14="http://schemas.microsoft.com/office/powerpoint/2010/main">
    <mc:Choice Requires="p14">
      <p:transition spd="slow" p14:dur="2000" advTm="490"/>
    </mc:Choice>
    <mc:Fallback xmlns="">
      <p:transition spd="slow" advTm="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p:cNvSpPr txBox="1">
            <a:spLocks noChangeArrowheads="1"/>
          </p:cNvSpPr>
          <p:nvPr/>
        </p:nvSpPr>
        <p:spPr bwMode="auto">
          <a:xfrm>
            <a:off x="250618" y="422626"/>
            <a:ext cx="8648521"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800" dirty="0"/>
              <a:t>Beispiele sind  ernüchternd</a:t>
            </a:r>
          </a:p>
          <a:p>
            <a:pPr>
              <a:spcBef>
                <a:spcPct val="0"/>
              </a:spcBef>
              <a:buFontTx/>
              <a:buNone/>
            </a:pPr>
            <a:endParaRPr lang="de-DE" altLang="de-DE" sz="2800" dirty="0"/>
          </a:p>
          <a:p>
            <a:pPr>
              <a:spcBef>
                <a:spcPct val="0"/>
              </a:spcBef>
              <a:buFontTx/>
              <a:buNone/>
            </a:pPr>
            <a:r>
              <a:rPr lang="de-DE" altLang="de-DE" sz="2800" dirty="0">
                <a:solidFill>
                  <a:srgbClr val="A50021"/>
                </a:solidFill>
              </a:rPr>
              <a:t>Konsequenz: Wir müssen alles tun, um kreatives Denken</a:t>
            </a:r>
          </a:p>
          <a:p>
            <a:pPr>
              <a:spcBef>
                <a:spcPct val="0"/>
              </a:spcBef>
              <a:buFontTx/>
              <a:buNone/>
            </a:pPr>
            <a:r>
              <a:rPr lang="de-DE" altLang="de-DE" sz="2800" dirty="0">
                <a:solidFill>
                  <a:srgbClr val="A50021"/>
                </a:solidFill>
              </a:rPr>
              <a:t>und kreatives Kommunizieren zu erhalten</a:t>
            </a:r>
          </a:p>
          <a:p>
            <a:pPr>
              <a:spcBef>
                <a:spcPct val="0"/>
              </a:spcBef>
              <a:buFontTx/>
              <a:buNone/>
            </a:pPr>
            <a:endParaRPr lang="de-DE" altLang="de-DE" sz="2800" dirty="0">
              <a:solidFill>
                <a:srgbClr val="A50021"/>
              </a:solidFill>
            </a:endParaRPr>
          </a:p>
          <a:p>
            <a:pPr>
              <a:spcBef>
                <a:spcPct val="0"/>
              </a:spcBef>
              <a:buNone/>
            </a:pPr>
            <a:r>
              <a:rPr lang="de-DE" altLang="de-DE" sz="2800" dirty="0"/>
              <a:t>Aber: Wir müssen akzeptieren, dass kognitive Fähigkeiten </a:t>
            </a:r>
          </a:p>
          <a:p>
            <a:pPr>
              <a:spcBef>
                <a:spcPct val="0"/>
              </a:spcBef>
              <a:buNone/>
            </a:pPr>
            <a:r>
              <a:rPr lang="de-DE" altLang="de-DE" sz="2800" dirty="0"/>
              <a:t>durch Computer und WWW tatsächlich abnehmen: </a:t>
            </a:r>
          </a:p>
          <a:p>
            <a:pPr>
              <a:spcBef>
                <a:spcPct val="0"/>
              </a:spcBef>
              <a:buNone/>
            </a:pPr>
            <a:r>
              <a:rPr lang="de-DE" altLang="de-DE" sz="2800" dirty="0"/>
              <a:t>Merkfähigkeit, Rechtschreibung, Orientierungsfähigkeit, </a:t>
            </a:r>
          </a:p>
          <a:p>
            <a:pPr>
              <a:spcBef>
                <a:spcPct val="0"/>
              </a:spcBef>
              <a:buNone/>
            </a:pPr>
            <a:r>
              <a:rPr lang="de-DE" altLang="de-DE" sz="2800" dirty="0"/>
              <a:t>Rechnen, Lesen, Schreiben, usw. </a:t>
            </a:r>
          </a:p>
          <a:p>
            <a:pPr>
              <a:spcBef>
                <a:spcPct val="0"/>
              </a:spcBef>
              <a:buNone/>
            </a:pPr>
            <a:endParaRPr lang="de-DE" altLang="de-DE" sz="2800" dirty="0"/>
          </a:p>
          <a:p>
            <a:pPr>
              <a:spcBef>
                <a:spcPct val="0"/>
              </a:spcBef>
              <a:buNone/>
            </a:pPr>
            <a:r>
              <a:rPr lang="de-DE" altLang="de-DE" sz="2800" dirty="0">
                <a:solidFill>
                  <a:srgbClr val="A50021"/>
                </a:solidFill>
              </a:rPr>
              <a:t>Ich will erklären warum das NICHT schlimm ist.</a:t>
            </a:r>
          </a:p>
          <a:p>
            <a:pPr>
              <a:spcBef>
                <a:spcPct val="0"/>
              </a:spcBef>
              <a:buNone/>
            </a:pPr>
            <a:endParaRPr lang="de-DE" altLang="de-DE" sz="2800" dirty="0"/>
          </a:p>
          <a:p>
            <a:pPr>
              <a:spcBef>
                <a:spcPct val="0"/>
              </a:spcBef>
              <a:buFontTx/>
              <a:buNone/>
            </a:pPr>
            <a:endParaRPr lang="de-DE" altLang="de-DE" sz="2800" dirty="0">
              <a:solidFill>
                <a:srgbClr val="A50021"/>
              </a:solidFill>
            </a:endParaRPr>
          </a:p>
          <a:p>
            <a:pPr>
              <a:spcBef>
                <a:spcPct val="0"/>
              </a:spcBef>
              <a:buFontTx/>
              <a:buNone/>
            </a:pPr>
            <a:r>
              <a:rPr lang="de-DE" altLang="de-DE" sz="2800" dirty="0"/>
              <a:t> </a:t>
            </a:r>
            <a:endParaRPr lang="de-DE" altLang="de-DE" dirty="0"/>
          </a:p>
        </p:txBody>
      </p:sp>
      <p:pic>
        <p:nvPicPr>
          <p:cNvPr id="5" name="12">
            <a:hlinkClick r:id="" action="ppaction://media"/>
            <a:extLst>
              <a:ext uri="{FF2B5EF4-FFF2-40B4-BE49-F238E27FC236}">
                <a16:creationId xmlns:a16="http://schemas.microsoft.com/office/drawing/2014/main" xmlns="" id="{C46D48A3-CA69-4B12-A2E6-BA90349668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2580"/>
            <a:ext cx="609600" cy="609600"/>
          </a:xfrm>
          <a:prstGeom prst="rect">
            <a:avLst/>
          </a:prstGeom>
        </p:spPr>
      </p:pic>
    </p:spTree>
    <p:extLst>
      <p:ext uri="{BB962C8B-B14F-4D97-AF65-F5344CB8AC3E}">
        <p14:creationId xmlns:p14="http://schemas.microsoft.com/office/powerpoint/2010/main" val="3283217667"/>
      </p:ext>
    </p:extLst>
  </p:cSld>
  <p:clrMapOvr>
    <a:masterClrMapping/>
  </p:clrMapOvr>
  <mc:AlternateContent xmlns:mc="http://schemas.openxmlformats.org/markup-compatibility/2006" xmlns:p14="http://schemas.microsoft.com/office/powerpoint/2010/main">
    <mc:Choice Requires="p14">
      <p:transition spd="slow" p14:dur="2000" advTm="1320"/>
    </mc:Choice>
    <mc:Fallback xmlns="">
      <p:transition spd="slow" advTm="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ext Box 7"/>
          <p:cNvSpPr txBox="1">
            <a:spLocks noChangeArrowheads="1"/>
          </p:cNvSpPr>
          <p:nvPr/>
        </p:nvSpPr>
        <p:spPr bwMode="auto">
          <a:xfrm>
            <a:off x="199388" y="143741"/>
            <a:ext cx="8569325"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800" dirty="0"/>
              <a:t>Das ist auch nichts Neues. Vor 150 Jahren konnten viele Menschen 50 kg 20 km in 4 Stunden tragen. Meine Muskeln sind zu schwach dafür. Ich schaffe aber 500 kg über 200 km in 2 Stunden … weil ich ein Werkzeug (mein Auto) benutze.</a:t>
            </a:r>
          </a:p>
          <a:p>
            <a:pPr eaLnBrk="1" hangingPunct="1">
              <a:spcBef>
                <a:spcPct val="0"/>
              </a:spcBef>
              <a:buFontTx/>
              <a:buNone/>
            </a:pPr>
            <a:endParaRPr lang="de-DE" altLang="de-DE" sz="2800" dirty="0"/>
          </a:p>
          <a:p>
            <a:pPr>
              <a:spcBef>
                <a:spcPct val="0"/>
              </a:spcBef>
              <a:buFontTx/>
              <a:buNone/>
            </a:pPr>
            <a:r>
              <a:rPr lang="de-DE" altLang="de-DE" sz="2800" dirty="0">
                <a:solidFill>
                  <a:srgbClr val="A50021"/>
                </a:solidFill>
              </a:rPr>
              <a:t>Wir sollten akzeptieren: Technologie hat immer schon zur Verringerung von Fähigkeiten geführt. Das ist nicht schlimm, wenn: </a:t>
            </a:r>
          </a:p>
          <a:p>
            <a:pPr>
              <a:spcBef>
                <a:spcPct val="0"/>
              </a:spcBef>
              <a:buFontTx/>
              <a:buNone/>
            </a:pPr>
            <a:endParaRPr lang="de-DE" altLang="de-DE" sz="2800" dirty="0">
              <a:solidFill>
                <a:srgbClr val="A50021"/>
              </a:solidFill>
            </a:endParaRPr>
          </a:p>
          <a:p>
            <a:pPr>
              <a:spcBef>
                <a:spcPct val="0"/>
              </a:spcBef>
              <a:buFontTx/>
              <a:buNone/>
            </a:pPr>
            <a:r>
              <a:rPr lang="de-DE" altLang="de-DE" sz="2800" dirty="0">
                <a:solidFill>
                  <a:srgbClr val="A50021"/>
                </a:solidFill>
              </a:rPr>
              <a:t>(a) Der Verlust durch Technologie überkompensiert wird</a:t>
            </a:r>
          </a:p>
          <a:p>
            <a:pPr>
              <a:spcBef>
                <a:spcPct val="0"/>
              </a:spcBef>
              <a:buFontTx/>
              <a:buNone/>
            </a:pPr>
            <a:r>
              <a:rPr lang="de-DE" altLang="de-DE" sz="2800" dirty="0">
                <a:solidFill>
                  <a:srgbClr val="A50021"/>
                </a:solidFill>
              </a:rPr>
              <a:t>(b) Unsere Menschlichkeit und Kreativität erhalten bleibt </a:t>
            </a:r>
          </a:p>
          <a:p>
            <a:pPr>
              <a:spcBef>
                <a:spcPct val="0"/>
              </a:spcBef>
              <a:buFontTx/>
              <a:buNone/>
            </a:pPr>
            <a:r>
              <a:rPr lang="de-DE" altLang="de-DE" sz="2800" dirty="0">
                <a:solidFill>
                  <a:srgbClr val="A50021"/>
                </a:solidFill>
              </a:rPr>
              <a:t>(c) Ein Ausfall der Technologien nicht eine Katastrophe ist</a:t>
            </a:r>
          </a:p>
          <a:p>
            <a:pPr>
              <a:spcBef>
                <a:spcPct val="0"/>
              </a:spcBef>
              <a:buFontTx/>
              <a:buNone/>
            </a:pPr>
            <a:r>
              <a:rPr lang="de-DE" altLang="de-DE" sz="2800" dirty="0">
                <a:solidFill>
                  <a:srgbClr val="A50021"/>
                </a:solidFill>
              </a:rPr>
              <a:t>(d) Die entstehenden Änderungen unserer Kultur  </a:t>
            </a:r>
          </a:p>
          <a:p>
            <a:pPr>
              <a:spcBef>
                <a:spcPct val="0"/>
              </a:spcBef>
              <a:buFontTx/>
              <a:buNone/>
            </a:pPr>
            <a:r>
              <a:rPr lang="de-DE" altLang="de-DE" sz="2800" dirty="0">
                <a:solidFill>
                  <a:srgbClr val="A50021"/>
                </a:solidFill>
              </a:rPr>
              <a:t>      akzeptierbar sind</a:t>
            </a:r>
          </a:p>
          <a:p>
            <a:pPr eaLnBrk="1" hangingPunct="1">
              <a:spcBef>
                <a:spcPct val="0"/>
              </a:spcBef>
              <a:buFontTx/>
              <a:buNone/>
            </a:pPr>
            <a:endParaRPr lang="de-DE" altLang="de-DE" sz="2800" dirty="0"/>
          </a:p>
        </p:txBody>
      </p:sp>
      <p:pic>
        <p:nvPicPr>
          <p:cNvPr id="2" name="13">
            <a:hlinkClick r:id="" action="ppaction://media"/>
            <a:extLst>
              <a:ext uri="{FF2B5EF4-FFF2-40B4-BE49-F238E27FC236}">
                <a16:creationId xmlns:a16="http://schemas.microsoft.com/office/drawing/2014/main" xmlns="" id="{11D8DFED-41DC-42CE-B26E-687BA216A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146834564"/>
      </p:ext>
    </p:extLst>
  </p:cSld>
  <p:clrMapOvr>
    <a:masterClrMapping/>
  </p:clrMapOvr>
  <p:transition spd="slow" advClick="0" advTm="32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6091E-ED85-4CF2-BC77-E80BD238A04F}"/>
              </a:ext>
            </a:extLst>
          </p:cNvPr>
          <p:cNvSpPr>
            <a:spLocks noGrp="1"/>
          </p:cNvSpPr>
          <p:nvPr>
            <p:ph type="title"/>
          </p:nvPr>
        </p:nvSpPr>
        <p:spPr>
          <a:xfrm>
            <a:off x="677334" y="609600"/>
            <a:ext cx="8856280" cy="1320800"/>
          </a:xfrm>
        </p:spPr>
        <p:txBody>
          <a:bodyPr>
            <a:normAutofit fontScale="90000"/>
          </a:bodyPr>
          <a:lstStyle/>
          <a:p>
            <a:r>
              <a:rPr lang="de-DE" sz="3600" dirty="0">
                <a:solidFill>
                  <a:schemeClr val="tx1"/>
                </a:solidFill>
                <a:latin typeface="+mn-lt"/>
                <a:cs typeface="Calibri" panose="020F0502020204030204" pitchFamily="34" charset="0"/>
              </a:rPr>
              <a:t>Nun noch zwei Aspekte, die nichts mit Computern zu tun haben, die ich aber doch sagen möchte weil ich sie für so wichtig halte.</a:t>
            </a:r>
            <a:br>
              <a:rPr lang="de-DE" sz="3600" dirty="0">
                <a:solidFill>
                  <a:schemeClr val="tx1"/>
                </a:solidFill>
                <a:latin typeface="+mn-lt"/>
                <a:cs typeface="Calibri" panose="020F0502020204030204" pitchFamily="34" charset="0"/>
              </a:rPr>
            </a:br>
            <a:endParaRPr lang="de-AT" dirty="0">
              <a:solidFill>
                <a:schemeClr val="tx1"/>
              </a:solidFill>
              <a:latin typeface="+mn-lt"/>
            </a:endParaRPr>
          </a:p>
        </p:txBody>
      </p:sp>
      <p:sp>
        <p:nvSpPr>
          <p:cNvPr id="3" name="Content Placeholder 2">
            <a:extLst>
              <a:ext uri="{FF2B5EF4-FFF2-40B4-BE49-F238E27FC236}">
                <a16:creationId xmlns:a16="http://schemas.microsoft.com/office/drawing/2014/main" xmlns="" id="{4CA0DC44-304A-41C0-B567-10B964E3DD8F}"/>
              </a:ext>
            </a:extLst>
          </p:cNvPr>
          <p:cNvSpPr>
            <a:spLocks noGrp="1"/>
          </p:cNvSpPr>
          <p:nvPr>
            <p:ph idx="1"/>
          </p:nvPr>
        </p:nvSpPr>
        <p:spPr>
          <a:xfrm>
            <a:off x="677334" y="2367627"/>
            <a:ext cx="8596668" cy="3880773"/>
          </a:xfrm>
        </p:spPr>
        <p:txBody>
          <a:bodyPr>
            <a:normAutofit fontScale="92500" lnSpcReduction="10000"/>
          </a:bodyPr>
          <a:lstStyle/>
          <a:p>
            <a:pPr marL="0" indent="0">
              <a:buClrTx/>
              <a:buNone/>
            </a:pPr>
            <a:r>
              <a:rPr lang="de-DE" sz="2500" b="1" dirty="0">
                <a:latin typeface="Calibri" panose="020F0502020204030204" pitchFamily="34" charset="0"/>
                <a:cs typeface="Calibri" panose="020F0502020204030204" pitchFamily="34" charset="0"/>
              </a:rPr>
              <a:t>1 Das Gerede um den Klimawandel</a:t>
            </a:r>
            <a:endParaRPr lang="de-DE" sz="2500" dirty="0">
              <a:latin typeface="Calibri" panose="020F0502020204030204" pitchFamily="34" charset="0"/>
              <a:cs typeface="Calibri" panose="020F0502020204030204" pitchFamily="34" charset="0"/>
            </a:endParaRPr>
          </a:p>
          <a:p>
            <a:pPr marL="0" indent="0">
              <a:buNone/>
            </a:pPr>
            <a:r>
              <a:rPr lang="de-DE" sz="2500" dirty="0">
                <a:latin typeface="Calibri" panose="020F0502020204030204" pitchFamily="34" charset="0"/>
                <a:cs typeface="Calibri" panose="020F0502020204030204" pitchFamily="34" charset="0"/>
              </a:rPr>
              <a:t>Ja wir erleben gegenwärtig eine globale Erwärmung. Diese Erwärmung wird immer gleichgesetzt mit dem  Steigen des CO2 in der Luft. Aber es hat die Erde oft schon noch mehr CO2 in der Luft gehabt, und es war trotzdem kalt. Umgekehrt, es hat Perioden von  hunderttausenden Jahren gegeben wo die Erde eisfrei war. D.h. es gibt „kosmische Zyklen“ die zu Eiszeiten oder Warmzeiten führen. Mehr CO2 bewirkt sicher eine gewisse Erwärmung: Aber ob das  für 10% oder 90% der Erwärmung zuständig ist, bleibt umstritten. Außerdem: wenn wir wirklich glauben, dass wir zu viel CO2 in der Luft haben, warum filtern wir es nicht aus der Luft und verwenden es als Rohstoff? </a:t>
            </a:r>
          </a:p>
          <a:p>
            <a:endParaRPr lang="de-AT" dirty="0"/>
          </a:p>
        </p:txBody>
      </p:sp>
      <p:pic>
        <p:nvPicPr>
          <p:cNvPr id="4" name="14">
            <a:hlinkClick r:id="" action="ppaction://media"/>
            <a:extLst>
              <a:ext uri="{FF2B5EF4-FFF2-40B4-BE49-F238E27FC236}">
                <a16:creationId xmlns:a16="http://schemas.microsoft.com/office/drawing/2014/main" xmlns="" id="{FDEDA737-9D10-4181-A017-0DAFD722FA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794070323"/>
      </p:ext>
    </p:extLst>
  </p:cSld>
  <p:clrMapOvr>
    <a:masterClrMapping/>
  </p:clrMapOvr>
  <p:transition spd="slow" advClick="0" advTm="327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6091E-ED85-4CF2-BC77-E80BD238A04F}"/>
              </a:ext>
            </a:extLst>
          </p:cNvPr>
          <p:cNvSpPr>
            <a:spLocks noGrp="1"/>
          </p:cNvSpPr>
          <p:nvPr>
            <p:ph type="title"/>
          </p:nvPr>
        </p:nvSpPr>
        <p:spPr>
          <a:xfrm>
            <a:off x="677334" y="609600"/>
            <a:ext cx="8856280" cy="1320800"/>
          </a:xfrm>
        </p:spPr>
        <p:txBody>
          <a:bodyPr>
            <a:normAutofit fontScale="90000"/>
          </a:bodyPr>
          <a:lstStyle/>
          <a:p>
            <a:r>
              <a:rPr lang="de-DE" sz="3600" dirty="0">
                <a:solidFill>
                  <a:schemeClr val="tx1"/>
                </a:solidFill>
                <a:latin typeface="+mn-lt"/>
                <a:cs typeface="Calibri" panose="020F0502020204030204" pitchFamily="34" charset="0"/>
              </a:rPr>
              <a:t>Nun noch zwei Aspekte, die nichts mit Computern zu tun haben, die ich aber doch sagen möchte weil ich sie für so wichtig halte.</a:t>
            </a:r>
            <a:br>
              <a:rPr lang="de-DE" sz="3600" dirty="0">
                <a:solidFill>
                  <a:schemeClr val="tx1"/>
                </a:solidFill>
                <a:latin typeface="+mn-lt"/>
                <a:cs typeface="Calibri" panose="020F0502020204030204" pitchFamily="34" charset="0"/>
              </a:rPr>
            </a:br>
            <a:endParaRPr lang="de-AT" dirty="0">
              <a:solidFill>
                <a:schemeClr val="tx1"/>
              </a:solidFill>
              <a:latin typeface="+mn-lt"/>
            </a:endParaRPr>
          </a:p>
        </p:txBody>
      </p:sp>
      <p:sp>
        <p:nvSpPr>
          <p:cNvPr id="3" name="Content Placeholder 2">
            <a:extLst>
              <a:ext uri="{FF2B5EF4-FFF2-40B4-BE49-F238E27FC236}">
                <a16:creationId xmlns:a16="http://schemas.microsoft.com/office/drawing/2014/main" xmlns="" id="{4CA0DC44-304A-41C0-B567-10B964E3DD8F}"/>
              </a:ext>
            </a:extLst>
          </p:cNvPr>
          <p:cNvSpPr>
            <a:spLocks noGrp="1"/>
          </p:cNvSpPr>
          <p:nvPr>
            <p:ph idx="1"/>
          </p:nvPr>
        </p:nvSpPr>
        <p:spPr>
          <a:xfrm>
            <a:off x="677334" y="2367627"/>
            <a:ext cx="8596668" cy="3880773"/>
          </a:xfrm>
        </p:spPr>
        <p:txBody>
          <a:bodyPr>
            <a:normAutofit/>
          </a:bodyPr>
          <a:lstStyle/>
          <a:p>
            <a:pPr marL="0" indent="0">
              <a:buClrTx/>
              <a:buNone/>
            </a:pPr>
            <a:r>
              <a:rPr lang="de-DE" sz="2300" b="1" dirty="0">
                <a:latin typeface="Calibri" panose="020F0502020204030204" pitchFamily="34" charset="0"/>
                <a:cs typeface="Calibri" panose="020F0502020204030204" pitchFamily="34" charset="0"/>
              </a:rPr>
              <a:t>2. Es wir viel zu wenig über die Bevölkerungsexplosion berichtet.</a:t>
            </a:r>
          </a:p>
          <a:p>
            <a:pPr marL="0" indent="0">
              <a:buClrTx/>
              <a:buNone/>
            </a:pPr>
            <a:endParaRPr lang="de-DE" sz="2300" b="1" dirty="0">
              <a:latin typeface="Calibri" panose="020F0502020204030204" pitchFamily="34" charset="0"/>
              <a:cs typeface="Calibri" panose="020F0502020204030204" pitchFamily="34" charset="0"/>
            </a:endParaRPr>
          </a:p>
          <a:p>
            <a:pPr>
              <a:lnSpc>
                <a:spcPct val="90000"/>
              </a:lnSpc>
              <a:buClrTx/>
            </a:pPr>
            <a:r>
              <a:rPr lang="de-DE" sz="2300" dirty="0">
                <a:latin typeface="Calibri" panose="020F0502020204030204" pitchFamily="34" charset="0"/>
                <a:cs typeface="Calibri" panose="020F0502020204030204" pitchFamily="34" charset="0"/>
              </a:rPr>
              <a:t>Weltbevölkerung 1930 : 2 Milliarden; heute: fast 8 Milliarden;  2050: 10 Milliarden.</a:t>
            </a:r>
          </a:p>
          <a:p>
            <a:pPr>
              <a:lnSpc>
                <a:spcPct val="90000"/>
              </a:lnSpc>
              <a:buClrTx/>
            </a:pPr>
            <a:r>
              <a:rPr lang="de-DE" sz="2300" dirty="0">
                <a:latin typeface="Calibri" panose="020F0502020204030204" pitchFamily="34" charset="0"/>
                <a:cs typeface="Calibri" panose="020F0502020204030204" pitchFamily="34" charset="0"/>
              </a:rPr>
              <a:t>Beispiele besonders rasch wachsender Länder von 2019 bis 2050:</a:t>
            </a:r>
            <a:br>
              <a:rPr lang="de-DE" sz="2300" dirty="0">
                <a:latin typeface="Calibri" panose="020F0502020204030204" pitchFamily="34" charset="0"/>
                <a:cs typeface="Calibri" panose="020F0502020204030204" pitchFamily="34" charset="0"/>
              </a:rPr>
            </a:br>
            <a:r>
              <a:rPr lang="de-DE" sz="2300" dirty="0">
                <a:latin typeface="Calibri" panose="020F0502020204030204" pitchFamily="34" charset="0"/>
                <a:cs typeface="Calibri" panose="020F0502020204030204" pitchFamily="34" charset="0"/>
              </a:rPr>
              <a:t>Uganda:  Von 44 auf 105 Millionen;       </a:t>
            </a:r>
            <a:br>
              <a:rPr lang="de-DE" sz="2300" dirty="0">
                <a:latin typeface="Calibri" panose="020F0502020204030204" pitchFamily="34" charset="0"/>
                <a:cs typeface="Calibri" panose="020F0502020204030204" pitchFamily="34" charset="0"/>
              </a:rPr>
            </a:br>
            <a:r>
              <a:rPr lang="de-DE" sz="2300" dirty="0" err="1">
                <a:latin typeface="Calibri" panose="020F0502020204030204" pitchFamily="34" charset="0"/>
                <a:cs typeface="Calibri" panose="020F0502020204030204" pitchFamily="34" charset="0"/>
              </a:rPr>
              <a:t>Tanzania</a:t>
            </a:r>
            <a:r>
              <a:rPr lang="de-DE" sz="2300" dirty="0">
                <a:latin typeface="Calibri" panose="020F0502020204030204" pitchFamily="34" charset="0"/>
                <a:cs typeface="Calibri" panose="020F0502020204030204" pitchFamily="34" charset="0"/>
              </a:rPr>
              <a:t>: Von 58 auf 129 Millionen;     </a:t>
            </a:r>
            <a:br>
              <a:rPr lang="de-DE" sz="2300" dirty="0">
                <a:latin typeface="Calibri" panose="020F0502020204030204" pitchFamily="34" charset="0"/>
                <a:cs typeface="Calibri" panose="020F0502020204030204" pitchFamily="34" charset="0"/>
              </a:rPr>
            </a:br>
            <a:r>
              <a:rPr lang="de-DE" sz="2300" dirty="0" err="1">
                <a:latin typeface="Calibri" panose="020F0502020204030204" pitchFamily="34" charset="0"/>
                <a:cs typeface="Calibri" panose="020F0502020204030204" pitchFamily="34" charset="0"/>
              </a:rPr>
              <a:t>Nigerien</a:t>
            </a:r>
            <a:r>
              <a:rPr lang="de-DE" sz="2300" dirty="0">
                <a:latin typeface="Calibri" panose="020F0502020204030204" pitchFamily="34" charset="0"/>
                <a:cs typeface="Calibri" panose="020F0502020204030204" pitchFamily="34" charset="0"/>
              </a:rPr>
              <a:t>: Von  200 auf 440 Millionen.</a:t>
            </a:r>
          </a:p>
          <a:p>
            <a:pPr>
              <a:lnSpc>
                <a:spcPct val="90000"/>
              </a:lnSpc>
              <a:buClr>
                <a:schemeClr val="tx1"/>
              </a:buClr>
            </a:pPr>
            <a:r>
              <a:rPr lang="de-DE" sz="2300" dirty="0">
                <a:latin typeface="Calibri" panose="020F0502020204030204" pitchFamily="34" charset="0"/>
                <a:cs typeface="Calibri" panose="020F0502020204030204" pitchFamily="34" charset="0"/>
              </a:rPr>
              <a:t>Weltweit jährlich: 1,1 %, aber Lebensstandard wächst jährlich um 3%.</a:t>
            </a:r>
          </a:p>
        </p:txBody>
      </p:sp>
      <p:pic>
        <p:nvPicPr>
          <p:cNvPr id="5" name="15">
            <a:hlinkClick r:id="" action="ppaction://media"/>
            <a:extLst>
              <a:ext uri="{FF2B5EF4-FFF2-40B4-BE49-F238E27FC236}">
                <a16:creationId xmlns:a16="http://schemas.microsoft.com/office/drawing/2014/main" xmlns="" id="{A5C868FF-1CEF-4654-BE78-62ABDD3F1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581742633"/>
      </p:ext>
    </p:extLst>
  </p:cSld>
  <p:clrMapOvr>
    <a:masterClrMapping/>
  </p:clrMapOvr>
  <p:transition spd="slow" advClick="0" advTm="325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39091" y="2042556"/>
            <a:ext cx="7858241" cy="2062103"/>
          </a:xfrm>
          <a:prstGeom prst="rect">
            <a:avLst/>
          </a:prstGeom>
          <a:noFill/>
        </p:spPr>
        <p:txBody>
          <a:bodyPr wrap="none" rtlCol="0">
            <a:spAutoFit/>
          </a:bodyPr>
          <a:lstStyle/>
          <a:p>
            <a:r>
              <a:rPr lang="de-DE" sz="3200" dirty="0"/>
              <a:t>Danke für die  Einladung und das Zuhören</a:t>
            </a:r>
          </a:p>
          <a:p>
            <a:endParaRPr lang="de-DE" sz="3200" dirty="0"/>
          </a:p>
          <a:p>
            <a:r>
              <a:rPr lang="de-DE" sz="3200" dirty="0"/>
              <a:t>Meine email: </a:t>
            </a:r>
            <a:r>
              <a:rPr lang="de-DE" sz="3200" dirty="0">
                <a:hlinkClick r:id="rId4"/>
              </a:rPr>
              <a:t>hmaurer@iicm.edu</a:t>
            </a:r>
            <a:endParaRPr lang="de-DE" sz="3200" dirty="0"/>
          </a:p>
          <a:p>
            <a:r>
              <a:rPr lang="de-DE" sz="3200" dirty="0"/>
              <a:t>Infos zu mir: </a:t>
            </a:r>
            <a:r>
              <a:rPr lang="de-DE" sz="3200" dirty="0">
                <a:effectLst/>
                <a:hlinkClick r:id="rId5"/>
              </a:rPr>
              <a:t>www.iicm.edu/maurer</a:t>
            </a:r>
            <a:endParaRPr lang="de-DE" sz="3200" dirty="0"/>
          </a:p>
        </p:txBody>
      </p:sp>
      <p:pic>
        <p:nvPicPr>
          <p:cNvPr id="3" name="16">
            <a:hlinkClick r:id="" action="ppaction://media"/>
            <a:extLst>
              <a:ext uri="{FF2B5EF4-FFF2-40B4-BE49-F238E27FC236}">
                <a16:creationId xmlns:a16="http://schemas.microsoft.com/office/drawing/2014/main" xmlns="" id="{3247BA0B-D883-41D7-821F-7D88577355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77091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5334" y="795646"/>
            <a:ext cx="8116324" cy="6155531"/>
          </a:xfrm>
          <a:prstGeom prst="rect">
            <a:avLst/>
          </a:prstGeom>
          <a:noFill/>
        </p:spPr>
        <p:txBody>
          <a:bodyPr wrap="none" rtlCol="0">
            <a:spAutoFit/>
          </a:bodyPr>
          <a:lstStyle/>
          <a:p>
            <a:r>
              <a:rPr lang="de-DE" sz="3200" dirty="0">
                <a:solidFill>
                  <a:schemeClr val="tx1">
                    <a:lumMod val="65000"/>
                    <a:lumOff val="35000"/>
                  </a:schemeClr>
                </a:solidFill>
              </a:rPr>
              <a:t>Digitalisierung, Computerisierung, Internet</a:t>
            </a:r>
          </a:p>
          <a:p>
            <a:endParaRPr lang="de-DE" sz="3200" dirty="0">
              <a:solidFill>
                <a:schemeClr val="tx1">
                  <a:lumMod val="65000"/>
                  <a:lumOff val="35000"/>
                </a:schemeClr>
              </a:solidFill>
            </a:endParaRPr>
          </a:p>
          <a:p>
            <a:r>
              <a:rPr lang="de-DE" sz="2400" dirty="0">
                <a:solidFill>
                  <a:schemeClr val="tx1">
                    <a:lumMod val="65000"/>
                    <a:lumOff val="35000"/>
                  </a:schemeClr>
                </a:solidFill>
              </a:rPr>
              <a:t>Werden in vielen Bereichen als Vorteil wahrgenommen:</a:t>
            </a:r>
          </a:p>
          <a:p>
            <a:r>
              <a:rPr lang="de-DE" sz="2400" dirty="0">
                <a:solidFill>
                  <a:schemeClr val="tx1">
                    <a:lumMod val="65000"/>
                    <a:lumOff val="35000"/>
                  </a:schemeClr>
                </a:solidFill>
              </a:rPr>
              <a:t>--- In der Medizin</a:t>
            </a:r>
          </a:p>
          <a:p>
            <a:r>
              <a:rPr lang="de-DE" sz="2400" dirty="0">
                <a:solidFill>
                  <a:schemeClr val="tx1">
                    <a:lumMod val="65000"/>
                    <a:lumOff val="35000"/>
                  </a:schemeClr>
                </a:solidFill>
              </a:rPr>
              <a:t>--- Für Menschen mit Behinderungen</a:t>
            </a:r>
          </a:p>
          <a:p>
            <a:r>
              <a:rPr lang="de-DE" sz="2400" dirty="0">
                <a:solidFill>
                  <a:schemeClr val="tx1">
                    <a:lumMod val="65000"/>
                    <a:lumOff val="35000"/>
                  </a:schemeClr>
                </a:solidFill>
              </a:rPr>
              <a:t>--- Für ältere Menschen</a:t>
            </a:r>
          </a:p>
          <a:p>
            <a:r>
              <a:rPr lang="de-DE" sz="2400" dirty="0">
                <a:solidFill>
                  <a:schemeClr val="tx1">
                    <a:lumMod val="65000"/>
                    <a:lumOff val="35000"/>
                  </a:schemeClr>
                </a:solidFill>
              </a:rPr>
              <a:t>--- Administration</a:t>
            </a:r>
          </a:p>
          <a:p>
            <a:r>
              <a:rPr lang="de-DE" sz="2400" dirty="0">
                <a:solidFill>
                  <a:schemeClr val="tx1">
                    <a:lumMod val="65000"/>
                    <a:lumOff val="35000"/>
                  </a:schemeClr>
                </a:solidFill>
              </a:rPr>
              <a:t>--- Produktion/Automatisierung</a:t>
            </a:r>
          </a:p>
          <a:p>
            <a:r>
              <a:rPr lang="de-DE" sz="2400" dirty="0">
                <a:solidFill>
                  <a:schemeClr val="tx1">
                    <a:lumMod val="65000"/>
                    <a:lumOff val="35000"/>
                  </a:schemeClr>
                </a:solidFill>
              </a:rPr>
              <a:t>--- Leichter Zugang zu Wissen</a:t>
            </a:r>
          </a:p>
          <a:p>
            <a:r>
              <a:rPr lang="de-DE" sz="2400" dirty="0">
                <a:solidFill>
                  <a:schemeClr val="tx1">
                    <a:lumMod val="65000"/>
                    <a:lumOff val="35000"/>
                  </a:schemeClr>
                </a:solidFill>
              </a:rPr>
              <a:t>--- Erledigung vieler Aufgaben über das Netz wie:</a:t>
            </a:r>
          </a:p>
          <a:p>
            <a:r>
              <a:rPr lang="de-DE" sz="2400" dirty="0">
                <a:solidFill>
                  <a:schemeClr val="tx1">
                    <a:lumMod val="65000"/>
                    <a:lumOff val="35000"/>
                  </a:schemeClr>
                </a:solidFill>
              </a:rPr>
              <a:t>     ---Einkaufen</a:t>
            </a:r>
          </a:p>
          <a:p>
            <a:r>
              <a:rPr lang="de-DE" sz="2400" dirty="0">
                <a:solidFill>
                  <a:schemeClr val="tx1">
                    <a:lumMod val="65000"/>
                    <a:lumOff val="35000"/>
                  </a:schemeClr>
                </a:solidFill>
              </a:rPr>
              <a:t>     ---Zwischenmenschliche Kommunikation</a:t>
            </a:r>
            <a:br>
              <a:rPr lang="de-DE" sz="2400" dirty="0">
                <a:solidFill>
                  <a:schemeClr val="tx1">
                    <a:lumMod val="65000"/>
                    <a:lumOff val="35000"/>
                  </a:schemeClr>
                </a:solidFill>
              </a:rPr>
            </a:br>
            <a:r>
              <a:rPr lang="de-DE" sz="2400" dirty="0">
                <a:solidFill>
                  <a:schemeClr val="tx1">
                    <a:lumMod val="65000"/>
                    <a:lumOff val="35000"/>
                  </a:schemeClr>
                </a:solidFill>
              </a:rPr>
              <a:t>     ---Ganz neue Möglichkeiten</a:t>
            </a:r>
          </a:p>
          <a:p>
            <a:r>
              <a:rPr lang="de-DE" sz="2400" dirty="0">
                <a:solidFill>
                  <a:schemeClr val="tx1">
                    <a:lumMod val="65000"/>
                    <a:lumOff val="35000"/>
                  </a:schemeClr>
                </a:solidFill>
              </a:rPr>
              <a:t>--- Verdummen uns Internet und Medien? </a:t>
            </a:r>
          </a:p>
          <a:p>
            <a:endParaRPr lang="de-DE" sz="2400" dirty="0">
              <a:solidFill>
                <a:schemeClr val="tx1">
                  <a:lumMod val="65000"/>
                  <a:lumOff val="35000"/>
                </a:schemeClr>
              </a:solidFill>
            </a:endParaRPr>
          </a:p>
          <a:p>
            <a:endParaRPr lang="de-DE" dirty="0"/>
          </a:p>
        </p:txBody>
      </p:sp>
      <p:pic>
        <p:nvPicPr>
          <p:cNvPr id="2" name="2">
            <a:hlinkClick r:id="" action="ppaction://media"/>
            <a:extLst>
              <a:ext uri="{FF2B5EF4-FFF2-40B4-BE49-F238E27FC236}">
                <a16:creationId xmlns:a16="http://schemas.microsoft.com/office/drawing/2014/main" xmlns="" id="{CBBA4EC4-F68B-4908-86CC-30AE595077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890206083"/>
      </p:ext>
    </p:extLst>
  </p:cSld>
  <p:clrMapOvr>
    <a:masterClrMapping/>
  </p:clrMapOvr>
  <p:transition spd="slow" advClick="0" advTm="4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1267" y="1330036"/>
            <a:ext cx="9014904" cy="1877437"/>
          </a:xfrm>
          <a:prstGeom prst="rect">
            <a:avLst/>
          </a:prstGeom>
          <a:noFill/>
        </p:spPr>
        <p:txBody>
          <a:bodyPr wrap="none" rtlCol="0">
            <a:spAutoFit/>
          </a:bodyPr>
          <a:lstStyle/>
          <a:p>
            <a:r>
              <a:rPr lang="de-DE" sz="3200" dirty="0">
                <a:solidFill>
                  <a:schemeClr val="tx1">
                    <a:lumMod val="65000"/>
                    <a:lumOff val="35000"/>
                  </a:schemeClr>
                </a:solidFill>
              </a:rPr>
              <a:t>In diesem Vortag argumentiere ich, dass</a:t>
            </a:r>
          </a:p>
          <a:p>
            <a:r>
              <a:rPr lang="de-DE" sz="2800" dirty="0">
                <a:solidFill>
                  <a:schemeClr val="tx1">
                    <a:lumMod val="65000"/>
                    <a:lumOff val="35000"/>
                  </a:schemeClr>
                </a:solidFill>
              </a:rPr>
              <a:t>vieles ambivalent ist. Dazu gehören auch viele der </a:t>
            </a:r>
          </a:p>
          <a:p>
            <a:r>
              <a:rPr lang="de-DE" sz="2800" dirty="0">
                <a:solidFill>
                  <a:schemeClr val="tx1">
                    <a:lumMod val="65000"/>
                    <a:lumOff val="35000"/>
                  </a:schemeClr>
                </a:solidFill>
              </a:rPr>
              <a:t>Punkte die auf der Folie vorher  als Vorteile angeführt </a:t>
            </a:r>
          </a:p>
          <a:p>
            <a:r>
              <a:rPr lang="de-DE" sz="2800" dirty="0">
                <a:solidFill>
                  <a:schemeClr val="tx1">
                    <a:lumMod val="65000"/>
                    <a:lumOff val="35000"/>
                  </a:schemeClr>
                </a:solidFill>
              </a:rPr>
              <a:t>wurden!</a:t>
            </a:r>
          </a:p>
        </p:txBody>
      </p:sp>
      <p:pic>
        <p:nvPicPr>
          <p:cNvPr id="3" name="3">
            <a:hlinkClick r:id="" action="ppaction://media"/>
            <a:extLst>
              <a:ext uri="{FF2B5EF4-FFF2-40B4-BE49-F238E27FC236}">
                <a16:creationId xmlns:a16="http://schemas.microsoft.com/office/drawing/2014/main" xmlns="" id="{7FE72BEF-A04A-4AD1-825B-2DD65E8B8F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788516040"/>
      </p:ext>
    </p:extLst>
  </p:cSld>
  <p:clrMapOvr>
    <a:masterClrMapping/>
  </p:clrMapOvr>
  <p:transition spd="slow" advClick="0" advTm="3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38150" y="1549731"/>
            <a:ext cx="7835607" cy="3539430"/>
          </a:xfrm>
          <a:prstGeom prst="rect">
            <a:avLst/>
          </a:prstGeom>
          <a:noFill/>
        </p:spPr>
        <p:txBody>
          <a:bodyPr wrap="none" rtlCol="0">
            <a:spAutoFit/>
          </a:bodyPr>
          <a:lstStyle/>
          <a:p>
            <a:r>
              <a:rPr lang="de-DE" sz="3200" dirty="0">
                <a:solidFill>
                  <a:schemeClr val="tx1">
                    <a:lumMod val="75000"/>
                    <a:lumOff val="25000"/>
                  </a:schemeClr>
                </a:solidFill>
              </a:rPr>
              <a:t>Administration (weit gefasst, </a:t>
            </a:r>
            <a:br>
              <a:rPr lang="de-DE" sz="3200" dirty="0">
                <a:solidFill>
                  <a:schemeClr val="tx1">
                    <a:lumMod val="75000"/>
                    <a:lumOff val="25000"/>
                  </a:schemeClr>
                </a:solidFill>
              </a:rPr>
            </a:br>
            <a:r>
              <a:rPr lang="de-DE" sz="3200" dirty="0">
                <a:solidFill>
                  <a:schemeClr val="tx1">
                    <a:lumMod val="75000"/>
                    <a:lumOff val="25000"/>
                  </a:schemeClr>
                </a:solidFill>
              </a:rPr>
              <a:t>auch von Unternehmen) helfen oft nicht.</a:t>
            </a:r>
          </a:p>
          <a:p>
            <a:endParaRPr lang="de-DE" sz="3200" dirty="0">
              <a:solidFill>
                <a:schemeClr val="tx1">
                  <a:lumMod val="75000"/>
                  <a:lumOff val="25000"/>
                </a:schemeClr>
              </a:solidFill>
            </a:endParaRPr>
          </a:p>
          <a:p>
            <a:r>
              <a:rPr lang="de-DE" sz="3200" dirty="0">
                <a:solidFill>
                  <a:schemeClr val="tx1">
                    <a:lumMod val="75000"/>
                    <a:lumOff val="25000"/>
                  </a:schemeClr>
                </a:solidFill>
              </a:rPr>
              <a:t>Nur ein Beispiel: Alle haben großen WWW</a:t>
            </a:r>
          </a:p>
          <a:p>
            <a:r>
              <a:rPr lang="de-DE" sz="3200" dirty="0">
                <a:solidFill>
                  <a:schemeClr val="tx1">
                    <a:lumMod val="75000"/>
                    <a:lumOff val="25000"/>
                  </a:schemeClr>
                </a:solidFill>
              </a:rPr>
              <a:t>Server, aber wenn man etwas Spezielles</a:t>
            </a:r>
          </a:p>
          <a:p>
            <a:r>
              <a:rPr lang="de-DE" sz="3200" dirty="0">
                <a:solidFill>
                  <a:schemeClr val="tx1">
                    <a:lumMod val="75000"/>
                    <a:lumOff val="25000"/>
                  </a:schemeClr>
                </a:solidFill>
              </a:rPr>
              <a:t>wissen will, ist das kaum zu erfahren.</a:t>
            </a:r>
          </a:p>
          <a:p>
            <a:endParaRPr lang="de-DE" sz="3200" dirty="0">
              <a:solidFill>
                <a:schemeClr val="tx1">
                  <a:lumMod val="75000"/>
                  <a:lumOff val="25000"/>
                </a:schemeClr>
              </a:solidFill>
            </a:endParaRPr>
          </a:p>
        </p:txBody>
      </p:sp>
      <p:pic>
        <p:nvPicPr>
          <p:cNvPr id="3" name="4">
            <a:hlinkClick r:id="" action="ppaction://media"/>
            <a:extLst>
              <a:ext uri="{FF2B5EF4-FFF2-40B4-BE49-F238E27FC236}">
                <a16:creationId xmlns:a16="http://schemas.microsoft.com/office/drawing/2014/main" xmlns="" id="{07599233-1671-4C59-99A6-50DDCE63BE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42195337"/>
      </p:ext>
    </p:extLst>
  </p:cSld>
  <p:clrMapOvr>
    <a:masterClrMapping/>
  </p:clrMapOvr>
  <p:transition spd="slow" advClick="0" advTm="114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24691" y="144780"/>
            <a:ext cx="8510471" cy="1231106"/>
          </a:xfrm>
          <a:prstGeom prst="rect">
            <a:avLst/>
          </a:prstGeom>
          <a:noFill/>
        </p:spPr>
        <p:txBody>
          <a:bodyPr wrap="none" rtlCol="0">
            <a:spAutoFit/>
          </a:bodyPr>
          <a:lstStyle/>
          <a:p>
            <a:r>
              <a:rPr lang="de-DE" sz="2800" dirty="0">
                <a:solidFill>
                  <a:schemeClr val="tx1">
                    <a:lumMod val="75000"/>
                    <a:lumOff val="25000"/>
                  </a:schemeClr>
                </a:solidFill>
              </a:rPr>
              <a:t>Was kann man dagegen tun? Auf jeder Webseite soll</a:t>
            </a:r>
          </a:p>
          <a:p>
            <a:r>
              <a:rPr lang="de-DE" sz="2800" dirty="0">
                <a:solidFill>
                  <a:schemeClr val="tx1">
                    <a:lumMod val="75000"/>
                    <a:lumOff val="25000"/>
                  </a:schemeClr>
                </a:solidFill>
              </a:rPr>
              <a:t>man auch anonym Fragen stellen können!</a:t>
            </a:r>
          </a:p>
          <a:p>
            <a:endParaRPr lang="de-DE" dirty="0"/>
          </a:p>
        </p:txBody>
      </p:sp>
      <p:pic>
        <p:nvPicPr>
          <p:cNvPr id="3" name="Grafik 2"/>
          <p:cNvPicPr>
            <a:picLocks noChangeAspect="1"/>
          </p:cNvPicPr>
          <p:nvPr/>
        </p:nvPicPr>
        <p:blipFill>
          <a:blip r:embed="rId4"/>
          <a:stretch>
            <a:fillRect/>
          </a:stretch>
        </p:blipFill>
        <p:spPr>
          <a:xfrm>
            <a:off x="6091237" y="3419475"/>
            <a:ext cx="9525" cy="19050"/>
          </a:xfrm>
          <a:prstGeom prst="rect">
            <a:avLst/>
          </a:prstGeom>
        </p:spPr>
      </p:pic>
      <p:pic>
        <p:nvPicPr>
          <p:cNvPr id="5" name="Grafik 4"/>
          <p:cNvPicPr>
            <a:picLocks noChangeAspect="1"/>
          </p:cNvPicPr>
          <p:nvPr/>
        </p:nvPicPr>
        <p:blipFill>
          <a:blip r:embed="rId4"/>
          <a:stretch>
            <a:fillRect/>
          </a:stretch>
        </p:blipFill>
        <p:spPr>
          <a:xfrm>
            <a:off x="6243637" y="3571875"/>
            <a:ext cx="9525" cy="19050"/>
          </a:xfrm>
          <a:prstGeom prst="rect">
            <a:avLst/>
          </a:prstGeom>
        </p:spPr>
      </p:pic>
      <p:pic>
        <p:nvPicPr>
          <p:cNvPr id="6" name="Grafik 5"/>
          <p:cNvPicPr>
            <a:picLocks noChangeAspect="1"/>
          </p:cNvPicPr>
          <p:nvPr/>
        </p:nvPicPr>
        <p:blipFill>
          <a:blip r:embed="rId4"/>
          <a:stretch>
            <a:fillRect/>
          </a:stretch>
        </p:blipFill>
        <p:spPr>
          <a:xfrm>
            <a:off x="6396037" y="3724275"/>
            <a:ext cx="9525" cy="19050"/>
          </a:xfrm>
          <a:prstGeom prst="rect">
            <a:avLst/>
          </a:prstGeom>
        </p:spPr>
      </p:pic>
      <p:pic>
        <p:nvPicPr>
          <p:cNvPr id="7" name="Grafik 6"/>
          <p:cNvPicPr>
            <a:picLocks noChangeAspect="1"/>
          </p:cNvPicPr>
          <p:nvPr/>
        </p:nvPicPr>
        <p:blipFill>
          <a:blip r:embed="rId4"/>
          <a:stretch>
            <a:fillRect/>
          </a:stretch>
        </p:blipFill>
        <p:spPr>
          <a:xfrm>
            <a:off x="6548437" y="3876675"/>
            <a:ext cx="9525" cy="19050"/>
          </a:xfrm>
          <a:prstGeom prst="rect">
            <a:avLst/>
          </a:prstGeom>
        </p:spPr>
      </p:pic>
      <p:pic>
        <p:nvPicPr>
          <p:cNvPr id="8" name="Grafik 7"/>
          <p:cNvPicPr>
            <a:picLocks noChangeAspect="1"/>
          </p:cNvPicPr>
          <p:nvPr/>
        </p:nvPicPr>
        <p:blipFill>
          <a:blip r:embed="rId4"/>
          <a:stretch>
            <a:fillRect/>
          </a:stretch>
        </p:blipFill>
        <p:spPr>
          <a:xfrm>
            <a:off x="6700837" y="4029075"/>
            <a:ext cx="9525" cy="19050"/>
          </a:xfrm>
          <a:prstGeom prst="rect">
            <a:avLst/>
          </a:prstGeom>
        </p:spPr>
      </p:pic>
      <p:pic>
        <p:nvPicPr>
          <p:cNvPr id="9" name="Grafik 8"/>
          <p:cNvPicPr>
            <a:picLocks noChangeAspect="1"/>
          </p:cNvPicPr>
          <p:nvPr/>
        </p:nvPicPr>
        <p:blipFill>
          <a:blip r:embed="rId4"/>
          <a:stretch>
            <a:fillRect/>
          </a:stretch>
        </p:blipFill>
        <p:spPr>
          <a:xfrm>
            <a:off x="6853237" y="4181475"/>
            <a:ext cx="9525" cy="19050"/>
          </a:xfrm>
          <a:prstGeom prst="rect">
            <a:avLst/>
          </a:prstGeom>
        </p:spPr>
      </p:pic>
      <p:pic>
        <p:nvPicPr>
          <p:cNvPr id="11" name="Grafik 10"/>
          <p:cNvPicPr>
            <a:picLocks noChangeAspect="1"/>
          </p:cNvPicPr>
          <p:nvPr/>
        </p:nvPicPr>
        <p:blipFill>
          <a:blip r:embed="rId5"/>
          <a:stretch>
            <a:fillRect/>
          </a:stretch>
        </p:blipFill>
        <p:spPr>
          <a:xfrm>
            <a:off x="213755" y="1173001"/>
            <a:ext cx="9693570" cy="5488221"/>
          </a:xfrm>
          <a:prstGeom prst="rect">
            <a:avLst/>
          </a:prstGeom>
        </p:spPr>
      </p:pic>
      <p:pic>
        <p:nvPicPr>
          <p:cNvPr id="4" name="5">
            <a:hlinkClick r:id="" action="ppaction://media"/>
            <a:extLst>
              <a:ext uri="{FF2B5EF4-FFF2-40B4-BE49-F238E27FC236}">
                <a16:creationId xmlns:a16="http://schemas.microsoft.com/office/drawing/2014/main" xmlns="" id="{85864302-C7AD-4E53-AA5F-7CAFF93128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
        <p:nvSpPr>
          <p:cNvPr id="10" name="Rectangle 9">
            <a:extLst>
              <a:ext uri="{FF2B5EF4-FFF2-40B4-BE49-F238E27FC236}">
                <a16:creationId xmlns:a16="http://schemas.microsoft.com/office/drawing/2014/main" xmlns="" id="{C4B07A2E-6611-48A4-9C19-0C263D76069A}"/>
              </a:ext>
            </a:extLst>
          </p:cNvPr>
          <p:cNvSpPr/>
          <p:nvPr/>
        </p:nvSpPr>
        <p:spPr>
          <a:xfrm>
            <a:off x="9505784" y="3571627"/>
            <a:ext cx="535637" cy="1564916"/>
          </a:xfrm>
          <a:prstGeom prst="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xmlns="" id="{4962C73D-D31F-4ED6-B1C9-F1188242213C}"/>
              </a:ext>
            </a:extLst>
          </p:cNvPr>
          <p:cNvPicPr>
            <a:picLocks noChangeAspect="1"/>
          </p:cNvPicPr>
          <p:nvPr/>
        </p:nvPicPr>
        <p:blipFill>
          <a:blip r:embed="rId7"/>
          <a:stretch>
            <a:fillRect/>
          </a:stretch>
        </p:blipFill>
        <p:spPr>
          <a:xfrm>
            <a:off x="3084102" y="2852737"/>
            <a:ext cx="3952875" cy="2657475"/>
          </a:xfrm>
          <a:prstGeom prst="rect">
            <a:avLst/>
          </a:prstGeom>
          <a:ln>
            <a:solidFill>
              <a:schemeClr val="tx1"/>
            </a:solidFill>
          </a:ln>
        </p:spPr>
      </p:pic>
    </p:spTree>
    <p:extLst>
      <p:ext uri="{BB962C8B-B14F-4D97-AF65-F5344CB8AC3E}">
        <p14:creationId xmlns:p14="http://schemas.microsoft.com/office/powerpoint/2010/main" val="4004511626"/>
      </p:ext>
    </p:extLst>
  </p:cSld>
  <p:clrMapOvr>
    <a:masterClrMapping/>
  </p:clrMapOvr>
  <p:transition spd="slow" advClick="0" advTm="106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32" fill="hold"/>
                                        <p:tgtEl>
                                          <p:spTgt spid="4"/>
                                        </p:tgtEl>
                                      </p:cBhvr>
                                    </p:cmd>
                                  </p:childTnLst>
                                </p:cTn>
                              </p:par>
                              <p:par>
                                <p:cTn id="7" presetID="10" presetClass="entr" presetSubtype="0" fill="hold" grpId="0" nodeType="withEffect">
                                  <p:stCondLst>
                                    <p:cond delay="18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 presetClass="entr" presetSubtype="0" fill="hold" nodeType="withEffect">
                                  <p:stCondLst>
                                    <p:cond delay="23000"/>
                                  </p:stCondLst>
                                  <p:childTnLst>
                                    <p:set>
                                      <p:cBhvr>
                                        <p:cTn id="11" dur="1" fill="hold">
                                          <p:stCondLst>
                                            <p:cond delay="0"/>
                                          </p:stCondLst>
                                        </p:cTn>
                                        <p:tgtEl>
                                          <p:spTgt spid="13"/>
                                        </p:tgtEl>
                                        <p:attrNameLst>
                                          <p:attrName>style.visibility</p:attrName>
                                        </p:attrNameLst>
                                      </p:cBhvr>
                                      <p:to>
                                        <p:strVal val="visible"/>
                                      </p:to>
                                    </p:set>
                                  </p:childTnLst>
                                </p:cTn>
                              </p:par>
                              <p:par>
                                <p:cTn id="12" presetID="9" presetClass="emph" presetSubtype="0" nodeType="withEffect">
                                  <p:stCondLst>
                                    <p:cond delay="23000"/>
                                  </p:stCondLst>
                                  <p:childTnLst>
                                    <p:set>
                                      <p:cBhvr>
                                        <p:cTn id="13" dur="indefinite"/>
                                        <p:tgtEl>
                                          <p:spTgt spid="11"/>
                                        </p:tgtEl>
                                        <p:attrNameLst>
                                          <p:attrName>style.opacity</p:attrName>
                                        </p:attrNameLst>
                                      </p:cBhvr>
                                      <p:to>
                                        <p:strVal val="0.25"/>
                                      </p:to>
                                    </p:set>
                                    <p:animEffect filter="image" prLst="opacity: 0.25">
                                      <p:cBhvr rctx="IE">
                                        <p:cTn id="14" dur="indefinite"/>
                                        <p:tgtEl>
                                          <p:spTgt spid="11"/>
                                        </p:tgtEl>
                                      </p:cBhvr>
                                    </p:animEffect>
                                  </p:childTnLst>
                                </p:cTn>
                              </p:par>
                              <p:par>
                                <p:cTn id="15" presetID="10" presetClass="exit" presetSubtype="0" fill="hold" grpId="1" nodeType="withEffect">
                                  <p:stCondLst>
                                    <p:cond delay="2300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37507" y="290946"/>
            <a:ext cx="9902070" cy="6063198"/>
          </a:xfrm>
          <a:prstGeom prst="rect">
            <a:avLst/>
          </a:prstGeom>
          <a:noFill/>
        </p:spPr>
        <p:txBody>
          <a:bodyPr wrap="none" rtlCol="0">
            <a:spAutoFit/>
          </a:bodyPr>
          <a:lstStyle/>
          <a:p>
            <a:r>
              <a:rPr lang="de-DE" sz="4000" b="1" dirty="0"/>
              <a:t>Automatisierung</a:t>
            </a:r>
          </a:p>
          <a:p>
            <a:r>
              <a:rPr lang="de-DE" sz="2800" dirty="0"/>
              <a:t>Großartig, wenn dadurch Menschen viele Arbeiten </a:t>
            </a:r>
          </a:p>
          <a:p>
            <a:r>
              <a:rPr lang="de-DE" sz="2800" dirty="0"/>
              <a:t>nicht mehr tun müssen.</a:t>
            </a:r>
          </a:p>
          <a:p>
            <a:endParaRPr lang="de-DE" sz="2800" dirty="0"/>
          </a:p>
          <a:p>
            <a:r>
              <a:rPr lang="de-DE" sz="2800" dirty="0"/>
              <a:t>Aber: Erzeugt das nicht auch viele Arbeitslose?</a:t>
            </a:r>
          </a:p>
          <a:p>
            <a:endParaRPr lang="de-DE" sz="2800" dirty="0"/>
          </a:p>
          <a:p>
            <a:r>
              <a:rPr lang="de-DE" sz="2800" dirty="0"/>
              <a:t>Ja, nur dann nicht, wenn man entweder immer mehr </a:t>
            </a:r>
          </a:p>
          <a:p>
            <a:r>
              <a:rPr lang="de-DE" sz="2800" dirty="0"/>
              <a:t>„Pseudoarbeit“ schafft, oder wenn man die Arbeitszeit </a:t>
            </a:r>
          </a:p>
          <a:p>
            <a:r>
              <a:rPr lang="de-DE" sz="2800" dirty="0"/>
              <a:t>verkürzt: in den letzten hundert Jahren beim Durchschnitts-</a:t>
            </a:r>
          </a:p>
          <a:p>
            <a:r>
              <a:rPr lang="de-DE" sz="2800" dirty="0"/>
              <a:t>Menschen auf die Hälfte gefallen. Dieser Vorgang wird und</a:t>
            </a:r>
          </a:p>
          <a:p>
            <a:r>
              <a:rPr lang="de-DE" sz="2800" dirty="0"/>
              <a:t>muss weitergehen,  und kombiniert sein mit einer besseren</a:t>
            </a:r>
          </a:p>
          <a:p>
            <a:r>
              <a:rPr lang="de-DE" sz="2800" dirty="0"/>
              <a:t>Verteilung von Vermögen.</a:t>
            </a:r>
          </a:p>
          <a:p>
            <a:endParaRPr lang="de-DE" sz="4000" dirty="0"/>
          </a:p>
        </p:txBody>
      </p:sp>
      <p:pic>
        <p:nvPicPr>
          <p:cNvPr id="3" name="6">
            <a:hlinkClick r:id="" action="ppaction://media"/>
            <a:extLst>
              <a:ext uri="{FF2B5EF4-FFF2-40B4-BE49-F238E27FC236}">
                <a16:creationId xmlns:a16="http://schemas.microsoft.com/office/drawing/2014/main" xmlns="" id="{2465AC0A-0FC4-4305-834C-D67ED7AB00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113821496"/>
      </p:ext>
    </p:extLst>
  </p:cSld>
  <p:clrMapOvr>
    <a:masterClrMapping/>
  </p:clrMapOvr>
  <p:transition spd="slow" advClick="0" advTm="258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7501" y="492826"/>
            <a:ext cx="9424696" cy="5355312"/>
          </a:xfrm>
          <a:prstGeom prst="rect">
            <a:avLst/>
          </a:prstGeom>
          <a:noFill/>
        </p:spPr>
        <p:txBody>
          <a:bodyPr wrap="none" rtlCol="0">
            <a:spAutoFit/>
          </a:bodyPr>
          <a:lstStyle/>
          <a:p>
            <a:r>
              <a:rPr lang="de-DE" sz="2600" b="1" dirty="0">
                <a:solidFill>
                  <a:schemeClr val="tx1">
                    <a:lumMod val="75000"/>
                    <a:lumOff val="25000"/>
                  </a:schemeClr>
                </a:solidFill>
              </a:rPr>
              <a:t>Leichterer Zugang zu Wissen über Medien und das Internet</a:t>
            </a:r>
          </a:p>
          <a:p>
            <a:endParaRPr lang="de-DE" sz="2800" dirty="0">
              <a:solidFill>
                <a:schemeClr val="tx1">
                  <a:lumMod val="75000"/>
                  <a:lumOff val="25000"/>
                </a:schemeClr>
              </a:solidFill>
            </a:endParaRPr>
          </a:p>
          <a:p>
            <a:pPr lvl="1"/>
            <a:r>
              <a:rPr lang="de-DE" sz="2400" dirty="0">
                <a:solidFill>
                  <a:schemeClr val="tx1">
                    <a:lumMod val="75000"/>
                    <a:lumOff val="25000"/>
                  </a:schemeClr>
                </a:solidFill>
              </a:rPr>
              <a:t>Toll, nur ist das Wissen unglaublich </a:t>
            </a:r>
            <a:r>
              <a:rPr lang="de-DE" sz="2400" dirty="0" err="1">
                <a:solidFill>
                  <a:schemeClr val="tx1">
                    <a:lumMod val="75000"/>
                    <a:lumOff val="25000"/>
                  </a:schemeClr>
                </a:solidFill>
              </a:rPr>
              <a:t>unzuverlässlich</a:t>
            </a:r>
            <a:r>
              <a:rPr lang="de-DE" sz="2400" dirty="0">
                <a:solidFill>
                  <a:schemeClr val="tx1">
                    <a:lumMod val="75000"/>
                    <a:lumOff val="25000"/>
                  </a:schemeClr>
                </a:solidFill>
              </a:rPr>
              <a:t>:</a:t>
            </a:r>
          </a:p>
          <a:p>
            <a:pPr lvl="1"/>
            <a:r>
              <a:rPr lang="de-DE" sz="2400" dirty="0">
                <a:solidFill>
                  <a:schemeClr val="tx1">
                    <a:lumMod val="75000"/>
                    <a:lumOff val="25000"/>
                  </a:schemeClr>
                </a:solidFill>
              </a:rPr>
              <a:t>„Alles was man liest, hört, sieht und im Internet findet </a:t>
            </a:r>
          </a:p>
          <a:p>
            <a:pPr lvl="1"/>
            <a:r>
              <a:rPr lang="de-DE" sz="2400" dirty="0">
                <a:solidFill>
                  <a:schemeClr val="tx1">
                    <a:lumMod val="75000"/>
                    <a:lumOff val="25000"/>
                  </a:schemeClr>
                </a:solidFill>
              </a:rPr>
              <a:t>ist falsch“</a:t>
            </a:r>
          </a:p>
          <a:p>
            <a:pPr lvl="1"/>
            <a:endParaRPr lang="de-DE" sz="2400" dirty="0">
              <a:solidFill>
                <a:schemeClr val="tx1">
                  <a:lumMod val="75000"/>
                  <a:lumOff val="25000"/>
                </a:schemeClr>
              </a:solidFill>
            </a:endParaRPr>
          </a:p>
          <a:p>
            <a:pPr lvl="1"/>
            <a:r>
              <a:rPr lang="de-DE" sz="2400" dirty="0">
                <a:solidFill>
                  <a:schemeClr val="tx1">
                    <a:lumMod val="75000"/>
                    <a:lumOff val="25000"/>
                  </a:schemeClr>
                </a:solidFill>
              </a:rPr>
              <a:t>Wenn Sie z.B. im Internet nachschauen wie groß Frankreich ist,</a:t>
            </a:r>
          </a:p>
          <a:p>
            <a:pPr lvl="1"/>
            <a:r>
              <a:rPr lang="de-DE" sz="2400" dirty="0">
                <a:solidFill>
                  <a:schemeClr val="tx1">
                    <a:lumMod val="75000"/>
                    <a:lumOff val="25000"/>
                  </a:schemeClr>
                </a:solidFill>
              </a:rPr>
              <a:t>werden sie verzweifeln. Wenn sie nachsehen, wie viele </a:t>
            </a:r>
          </a:p>
          <a:p>
            <a:pPr lvl="1"/>
            <a:r>
              <a:rPr lang="de-DE" sz="2400" dirty="0">
                <a:solidFill>
                  <a:schemeClr val="tx1">
                    <a:lumMod val="75000"/>
                    <a:lumOff val="25000"/>
                  </a:schemeClr>
                </a:solidFill>
              </a:rPr>
              <a:t>Nobelpreisträger Österreich hat werden Sie verzweifelt sein.</a:t>
            </a:r>
          </a:p>
          <a:p>
            <a:pPr lvl="1"/>
            <a:endParaRPr lang="de-DE" sz="2400" dirty="0">
              <a:solidFill>
                <a:schemeClr val="tx1">
                  <a:lumMod val="75000"/>
                  <a:lumOff val="25000"/>
                </a:schemeClr>
              </a:solidFill>
            </a:endParaRPr>
          </a:p>
          <a:p>
            <a:pPr lvl="1"/>
            <a:r>
              <a:rPr lang="de-DE" sz="2400" dirty="0">
                <a:solidFill>
                  <a:schemeClr val="tx1">
                    <a:lumMod val="75000"/>
                    <a:lumOff val="25000"/>
                  </a:schemeClr>
                </a:solidFill>
              </a:rPr>
              <a:t>Grund: Sie bekommen Antworten ohne Erklärung, was sie </a:t>
            </a:r>
          </a:p>
          <a:p>
            <a:pPr lvl="1"/>
            <a:r>
              <a:rPr lang="de-DE" sz="2400" dirty="0">
                <a:solidFill>
                  <a:schemeClr val="tx1">
                    <a:lumMod val="75000"/>
                    <a:lumOff val="25000"/>
                  </a:schemeClr>
                </a:solidFill>
              </a:rPr>
              <a:t>bedeuten.</a:t>
            </a:r>
          </a:p>
          <a:p>
            <a:pPr lvl="1"/>
            <a:r>
              <a:rPr lang="de-DE" sz="2400" dirty="0">
                <a:solidFill>
                  <a:schemeClr val="tx1">
                    <a:lumMod val="75000"/>
                    <a:lumOff val="25000"/>
                  </a:schemeClr>
                </a:solidFill>
              </a:rPr>
              <a:t>Forderung wie im Austria-Forum.org propagiert: Jede Antwort</a:t>
            </a:r>
          </a:p>
          <a:p>
            <a:pPr lvl="1"/>
            <a:r>
              <a:rPr lang="de-DE" sz="2400" dirty="0">
                <a:solidFill>
                  <a:schemeClr val="tx1">
                    <a:lumMod val="75000"/>
                    <a:lumOff val="25000"/>
                  </a:schemeClr>
                </a:solidFill>
              </a:rPr>
              <a:t>muss mit einer Erklärung kommen, was sie bedeutet.</a:t>
            </a:r>
          </a:p>
        </p:txBody>
      </p:sp>
      <p:pic>
        <p:nvPicPr>
          <p:cNvPr id="3" name="7">
            <a:hlinkClick r:id="" action="ppaction://media"/>
            <a:extLst>
              <a:ext uri="{FF2B5EF4-FFF2-40B4-BE49-F238E27FC236}">
                <a16:creationId xmlns:a16="http://schemas.microsoft.com/office/drawing/2014/main" xmlns="" id="{7B2CE3EC-44FC-4359-BFD4-2D9893F913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1198317916"/>
      </p:ext>
    </p:extLst>
  </p:cSld>
  <p:clrMapOvr>
    <a:masterClrMapping/>
  </p:clrMapOvr>
  <p:transition spd="slow" advClick="0" advTm="33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31569" y="599704"/>
            <a:ext cx="10276146" cy="5016758"/>
          </a:xfrm>
          <a:prstGeom prst="rect">
            <a:avLst/>
          </a:prstGeom>
          <a:noFill/>
        </p:spPr>
        <p:txBody>
          <a:bodyPr wrap="none" rtlCol="0">
            <a:spAutoFit/>
          </a:bodyPr>
          <a:lstStyle/>
          <a:p>
            <a:r>
              <a:rPr lang="de-DE" sz="3200" b="1" dirty="0">
                <a:solidFill>
                  <a:schemeClr val="tx1">
                    <a:lumMod val="75000"/>
                    <a:lumOff val="25000"/>
                  </a:schemeClr>
                </a:solidFill>
              </a:rPr>
              <a:t>Einkaufen über das Internet</a:t>
            </a:r>
          </a:p>
          <a:p>
            <a:endParaRPr lang="de-DE" sz="3200" dirty="0">
              <a:solidFill>
                <a:schemeClr val="tx1">
                  <a:lumMod val="75000"/>
                  <a:lumOff val="25000"/>
                </a:schemeClr>
              </a:solidFill>
            </a:endParaRPr>
          </a:p>
          <a:p>
            <a:r>
              <a:rPr lang="de-DE" sz="3200" dirty="0">
                <a:solidFill>
                  <a:schemeClr val="tx1">
                    <a:lumMod val="75000"/>
                    <a:lumOff val="25000"/>
                  </a:schemeClr>
                </a:solidFill>
              </a:rPr>
              <a:t>Schnell, einfach, billig …</a:t>
            </a:r>
          </a:p>
          <a:p>
            <a:r>
              <a:rPr lang="de-DE" sz="3200" dirty="0">
                <a:solidFill>
                  <a:schemeClr val="tx1">
                    <a:lumMod val="75000"/>
                    <a:lumOff val="25000"/>
                  </a:schemeClr>
                </a:solidFill>
              </a:rPr>
              <a:t>Aber wollen wir wirklich auf das Herumschauen in </a:t>
            </a:r>
          </a:p>
          <a:p>
            <a:r>
              <a:rPr lang="de-DE" sz="3200" dirty="0">
                <a:solidFill>
                  <a:schemeClr val="tx1">
                    <a:lumMod val="75000"/>
                    <a:lumOff val="25000"/>
                  </a:schemeClr>
                </a:solidFill>
              </a:rPr>
              <a:t>Geschäften, auf Gespräche mit Verkäufern oder</a:t>
            </a:r>
          </a:p>
          <a:p>
            <a:r>
              <a:rPr lang="de-DE" sz="3200" dirty="0">
                <a:solidFill>
                  <a:schemeClr val="tx1">
                    <a:lumMod val="75000"/>
                    <a:lumOff val="25000"/>
                  </a:schemeClr>
                </a:solidFill>
              </a:rPr>
              <a:t>anderen Menschen verzichten?</a:t>
            </a:r>
          </a:p>
          <a:p>
            <a:endParaRPr lang="de-DE" sz="3200" dirty="0">
              <a:solidFill>
                <a:schemeClr val="tx1">
                  <a:lumMod val="75000"/>
                  <a:lumOff val="25000"/>
                </a:schemeClr>
              </a:solidFill>
            </a:endParaRPr>
          </a:p>
          <a:p>
            <a:r>
              <a:rPr lang="de-DE" sz="3200" dirty="0">
                <a:solidFill>
                  <a:schemeClr val="tx1">
                    <a:lumMod val="75000"/>
                    <a:lumOff val="25000"/>
                  </a:schemeClr>
                </a:solidFill>
              </a:rPr>
              <a:t>Andererseits: In </a:t>
            </a:r>
            <a:r>
              <a:rPr lang="de-DE" sz="3200" dirty="0" err="1">
                <a:solidFill>
                  <a:schemeClr val="tx1">
                    <a:lumMod val="75000"/>
                    <a:lumOff val="25000"/>
                  </a:schemeClr>
                </a:solidFill>
              </a:rPr>
              <a:t>Coronazeiten</a:t>
            </a:r>
            <a:r>
              <a:rPr lang="de-DE" sz="3200" dirty="0">
                <a:solidFill>
                  <a:schemeClr val="tx1">
                    <a:lumMod val="75000"/>
                    <a:lumOff val="25000"/>
                  </a:schemeClr>
                </a:solidFill>
              </a:rPr>
              <a:t> ist es gut, dass selbst</a:t>
            </a:r>
          </a:p>
          <a:p>
            <a:r>
              <a:rPr lang="de-DE" sz="3200" dirty="0">
                <a:solidFill>
                  <a:schemeClr val="tx1">
                    <a:lumMod val="75000"/>
                    <a:lumOff val="25000"/>
                  </a:schemeClr>
                </a:solidFill>
              </a:rPr>
              <a:t>Nahrungsmittel oder warmes Essen vor die Tür gestellt</a:t>
            </a:r>
          </a:p>
          <a:p>
            <a:r>
              <a:rPr lang="de-DE" sz="3200" dirty="0">
                <a:solidFill>
                  <a:schemeClr val="tx1">
                    <a:lumMod val="75000"/>
                    <a:lumOff val="25000"/>
                  </a:schemeClr>
                </a:solidFill>
              </a:rPr>
              <a:t>geordert werden können!</a:t>
            </a:r>
          </a:p>
        </p:txBody>
      </p:sp>
      <p:pic>
        <p:nvPicPr>
          <p:cNvPr id="3" name="8">
            <a:hlinkClick r:id="" action="ppaction://media"/>
            <a:extLst>
              <a:ext uri="{FF2B5EF4-FFF2-40B4-BE49-F238E27FC236}">
                <a16:creationId xmlns:a16="http://schemas.microsoft.com/office/drawing/2014/main" xmlns="" id="{9B08BC39-7B83-4DC0-A3BD-3E6DECC9EE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162653922"/>
      </p:ext>
    </p:extLst>
  </p:cSld>
  <p:clrMapOvr>
    <a:masterClrMapping/>
  </p:clrMapOvr>
  <p:transition spd="slow" advClick="0" advTm="4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73132" y="837210"/>
            <a:ext cx="9353843" cy="4524315"/>
          </a:xfrm>
          <a:prstGeom prst="rect">
            <a:avLst/>
          </a:prstGeom>
          <a:noFill/>
        </p:spPr>
        <p:txBody>
          <a:bodyPr wrap="none" rtlCol="0">
            <a:spAutoFit/>
          </a:bodyPr>
          <a:lstStyle/>
          <a:p>
            <a:r>
              <a:rPr lang="de-DE" sz="3200" b="1" dirty="0">
                <a:solidFill>
                  <a:schemeClr val="tx1">
                    <a:lumMod val="75000"/>
                    <a:lumOff val="25000"/>
                  </a:schemeClr>
                </a:solidFill>
              </a:rPr>
              <a:t>Zwischenmenschliche Kommunikation</a:t>
            </a:r>
          </a:p>
          <a:p>
            <a:endParaRPr lang="de-DE" sz="3200" dirty="0">
              <a:solidFill>
                <a:schemeClr val="tx1">
                  <a:lumMod val="75000"/>
                  <a:lumOff val="25000"/>
                </a:schemeClr>
              </a:solidFill>
            </a:endParaRPr>
          </a:p>
          <a:p>
            <a:r>
              <a:rPr lang="de-DE" sz="3200" dirty="0">
                <a:solidFill>
                  <a:schemeClr val="tx1">
                    <a:lumMod val="75000"/>
                    <a:lumOff val="25000"/>
                  </a:schemeClr>
                </a:solidFill>
              </a:rPr>
              <a:t>Toll, billig weltweit zu telefonieren (auf Wunsch</a:t>
            </a:r>
          </a:p>
          <a:p>
            <a:r>
              <a:rPr lang="de-DE" sz="3200" dirty="0">
                <a:solidFill>
                  <a:schemeClr val="tx1">
                    <a:lumMod val="75000"/>
                    <a:lumOff val="25000"/>
                  </a:schemeClr>
                </a:solidFill>
              </a:rPr>
              <a:t>mit Video), Kontakte über soziale Netzwerke </a:t>
            </a:r>
            <a:br>
              <a:rPr lang="de-DE" sz="3200" dirty="0">
                <a:solidFill>
                  <a:schemeClr val="tx1">
                    <a:lumMod val="75000"/>
                    <a:lumOff val="25000"/>
                  </a:schemeClr>
                </a:solidFill>
              </a:rPr>
            </a:br>
            <a:r>
              <a:rPr lang="de-DE" sz="3200" dirty="0">
                <a:solidFill>
                  <a:schemeClr val="tx1">
                    <a:lumMod val="75000"/>
                    <a:lumOff val="25000"/>
                  </a:schemeClr>
                </a:solidFill>
              </a:rPr>
              <a:t>bekommen oder bewahren, Fernunterricht,</a:t>
            </a:r>
          </a:p>
          <a:p>
            <a:r>
              <a:rPr lang="de-DE" sz="3200" dirty="0">
                <a:solidFill>
                  <a:schemeClr val="tx1">
                    <a:lumMod val="75000"/>
                    <a:lumOff val="25000"/>
                  </a:schemeClr>
                </a:solidFill>
              </a:rPr>
              <a:t>usw.</a:t>
            </a:r>
          </a:p>
          <a:p>
            <a:endParaRPr lang="de-DE" sz="3200" dirty="0">
              <a:solidFill>
                <a:schemeClr val="tx1">
                  <a:lumMod val="75000"/>
                  <a:lumOff val="25000"/>
                </a:schemeClr>
              </a:solidFill>
            </a:endParaRPr>
          </a:p>
          <a:p>
            <a:r>
              <a:rPr lang="de-DE" sz="3200" dirty="0">
                <a:solidFill>
                  <a:schemeClr val="tx1">
                    <a:lumMod val="75000"/>
                    <a:lumOff val="25000"/>
                  </a:schemeClr>
                </a:solidFill>
              </a:rPr>
              <a:t>Aber das ersetzt nicht den persönlichen Kontakt, </a:t>
            </a:r>
            <a:br>
              <a:rPr lang="de-DE" sz="3200" dirty="0">
                <a:solidFill>
                  <a:schemeClr val="tx1">
                    <a:lumMod val="75000"/>
                    <a:lumOff val="25000"/>
                  </a:schemeClr>
                </a:solidFill>
              </a:rPr>
            </a:br>
            <a:r>
              <a:rPr lang="de-DE" sz="3200" dirty="0">
                <a:solidFill>
                  <a:schemeClr val="tx1">
                    <a:lumMod val="75000"/>
                    <a:lumOff val="25000"/>
                  </a:schemeClr>
                </a:solidFill>
              </a:rPr>
              <a:t>eine feste Umarmung, ein gemeinsames Feiern,… </a:t>
            </a:r>
          </a:p>
        </p:txBody>
      </p:sp>
      <p:pic>
        <p:nvPicPr>
          <p:cNvPr id="3" name="9">
            <a:hlinkClick r:id="" action="ppaction://media"/>
            <a:extLst>
              <a:ext uri="{FF2B5EF4-FFF2-40B4-BE49-F238E27FC236}">
                <a16:creationId xmlns:a16="http://schemas.microsoft.com/office/drawing/2014/main" xmlns="" id="{1FA2EBAD-2F6F-4911-B0F4-08E8FAFE85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411654684"/>
      </p:ext>
    </p:extLst>
  </p:cSld>
  <p:clrMapOvr>
    <a:masterClrMapping/>
  </p:clrMapOvr>
  <p:transition spd="slow" advClick="0" advTm="10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955</Words>
  <Application>Microsoft Office PowerPoint</Application>
  <PresentationFormat>Breitbild</PresentationFormat>
  <Paragraphs>144</Paragraphs>
  <Slides>18</Slides>
  <Notes>6</Notes>
  <HiddenSlides>0</HiddenSlides>
  <MMClips>18</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0</vt:i4>
      </vt:variant>
      <vt:variant>
        <vt:lpstr>Folientitel</vt:lpstr>
      </vt:variant>
      <vt:variant>
        <vt:i4>18</vt:i4>
      </vt:variant>
    </vt:vector>
  </HeadingPairs>
  <TitlesOfParts>
    <vt:vector size="24" baseType="lpstr">
      <vt:lpstr>Arial</vt:lpstr>
      <vt:lpstr>Calibri</vt:lpstr>
      <vt:lpstr>Times New Roman</vt:lpstr>
      <vt:lpstr>Trebuchet MS</vt:lpstr>
      <vt:lpstr>Wingdings 3</vt:lpstr>
      <vt:lpstr>Facette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Nun noch zwei Aspekte, die nichts mit Computern zu tun haben, die ich aber doch sagen möchte weil ich sie für so wichtig halte. </vt:lpstr>
      <vt:lpstr>Nun noch zwei Aspekte, die nichts mit Computern zu tun haben, die ich aber doch sagen möchte weil ich sie für so wichtig halte. </vt:lpstr>
      <vt:lpstr>PowerPoint-Präsentation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oUniv. Prof. Dr. Dr.h.c. Hermann Maurer</dc:creator>
  <cp:lastModifiedBy>oUniv. Prof. Dr. Dr.h.c. Hermann Maurer</cp:lastModifiedBy>
  <cp:revision>41</cp:revision>
  <cp:lastPrinted>2020-10-06T15:51:04Z</cp:lastPrinted>
  <dcterms:created xsi:type="dcterms:W3CDTF">2020-10-06T10:45:06Z</dcterms:created>
  <dcterms:modified xsi:type="dcterms:W3CDTF">2020-10-07T15:00:55Z</dcterms:modified>
</cp:coreProperties>
</file>