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0" autoAdjust="0"/>
    <p:restoredTop sz="94660"/>
  </p:normalViewPr>
  <p:slideViewPr>
    <p:cSldViewPr snapToGrid="0">
      <p:cViewPr varScale="1">
        <p:scale>
          <a:sx n="72" d="100"/>
          <a:sy n="72" d="100"/>
        </p:scale>
        <p:origin x="60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F9742-260A-494C-801C-23BFDACB83D2}" type="datetimeFigureOut">
              <a:rPr lang="de-DE" smtClean="0"/>
              <a:t>25.11.2024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FAF9A-7149-411A-8868-6EABF9DA8357}" type="slidenum">
              <a:rPr lang="de-DE" smtClean="0"/>
              <a:t>‹Nr.›</a:t>
            </a:fld>
            <a:endParaRPr lang="de-DE"/>
          </a:p>
        </p:txBody>
      </p:sp>
    </p:spTree>
    <p:extLst>
      <p:ext uri="{BB962C8B-B14F-4D97-AF65-F5344CB8AC3E}">
        <p14:creationId xmlns:p14="http://schemas.microsoft.com/office/powerpoint/2010/main" val="2649788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216CB4-F8BA-4FBE-AB43-FFCBDC20543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7C1AA6C7-6A65-464D-861D-30FC36C509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682132A6-27CE-4920-8AD9-733B1EA08017}"/>
              </a:ext>
            </a:extLst>
          </p:cNvPr>
          <p:cNvSpPr>
            <a:spLocks noGrp="1"/>
          </p:cNvSpPr>
          <p:nvPr>
            <p:ph type="dt" sz="half" idx="10"/>
          </p:nvPr>
        </p:nvSpPr>
        <p:spPr/>
        <p:txBody>
          <a:bodyPr/>
          <a:lstStyle/>
          <a:p>
            <a:fld id="{248441D1-92AD-4A85-975B-92BEDB494E9E}" type="datetime1">
              <a:rPr lang="en-US" smtClean="0"/>
              <a:t>11/25/2024</a:t>
            </a:fld>
            <a:endParaRPr lang="en-US"/>
          </a:p>
        </p:txBody>
      </p:sp>
      <p:sp>
        <p:nvSpPr>
          <p:cNvPr id="5" name="Fußzeilenplatzhalter 4">
            <a:extLst>
              <a:ext uri="{FF2B5EF4-FFF2-40B4-BE49-F238E27FC236}">
                <a16:creationId xmlns:a16="http://schemas.microsoft.com/office/drawing/2014/main" id="{1C3738E9-52E4-4F84-9AE5-8D870154BC53}"/>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FDC4B9AC-C1A2-47D8-8A7E-CEAEC4D7F664}"/>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981158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E4A766-CA78-46DB-B06B-00C8ADBED020}"/>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7DCBE3E4-C9D7-4EE5-80A5-73FEF2B9FDB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5746F9F6-1DB5-432C-9680-978311661C17}"/>
              </a:ext>
            </a:extLst>
          </p:cNvPr>
          <p:cNvSpPr>
            <a:spLocks noGrp="1"/>
          </p:cNvSpPr>
          <p:nvPr>
            <p:ph type="dt" sz="half" idx="10"/>
          </p:nvPr>
        </p:nvSpPr>
        <p:spPr/>
        <p:txBody>
          <a:bodyPr/>
          <a:lstStyle/>
          <a:p>
            <a:fld id="{8847C896-0AD4-4242-A902-7FA618DE1FC0}" type="datetime1">
              <a:rPr lang="en-US" smtClean="0"/>
              <a:t>11/25/2024</a:t>
            </a:fld>
            <a:endParaRPr lang="en-US"/>
          </a:p>
        </p:txBody>
      </p:sp>
      <p:sp>
        <p:nvSpPr>
          <p:cNvPr id="5" name="Fußzeilenplatzhalter 4">
            <a:extLst>
              <a:ext uri="{FF2B5EF4-FFF2-40B4-BE49-F238E27FC236}">
                <a16:creationId xmlns:a16="http://schemas.microsoft.com/office/drawing/2014/main" id="{3EC22762-A4D7-41AB-B49E-796D42C2BF8F}"/>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C10FD6EF-14E4-4F8F-95BD-B6C90DAA07EE}"/>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632716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B85A06F-05A6-4D1E-814B-D12CE44DF289}"/>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C14F24E9-34D8-4868-A496-70D680ECFA6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7ECAF207-4C6B-4FDE-A5E4-AB63FC1345A7}"/>
              </a:ext>
            </a:extLst>
          </p:cNvPr>
          <p:cNvSpPr>
            <a:spLocks noGrp="1"/>
          </p:cNvSpPr>
          <p:nvPr>
            <p:ph type="dt" sz="half" idx="10"/>
          </p:nvPr>
        </p:nvSpPr>
        <p:spPr/>
        <p:txBody>
          <a:bodyPr/>
          <a:lstStyle/>
          <a:p>
            <a:fld id="{040E5C0E-7C17-4A7F-B9C7-D4857B3FD3C3}" type="datetime1">
              <a:rPr lang="en-US" smtClean="0"/>
              <a:t>11/25/2024</a:t>
            </a:fld>
            <a:endParaRPr lang="en-US"/>
          </a:p>
        </p:txBody>
      </p:sp>
      <p:sp>
        <p:nvSpPr>
          <p:cNvPr id="5" name="Fußzeilenplatzhalter 4">
            <a:extLst>
              <a:ext uri="{FF2B5EF4-FFF2-40B4-BE49-F238E27FC236}">
                <a16:creationId xmlns:a16="http://schemas.microsoft.com/office/drawing/2014/main" id="{2B8A88B8-8D5D-4750-93F9-23F85E231462}"/>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2C516101-70F8-42E1-BDAE-CE8DB78323CB}"/>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279339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ACFC2-1C5A-4487-A9A0-64A6B7F6A0C4}"/>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430B0D17-D50C-45DB-8C84-2F6E8CD4D9F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E37D5779-6567-40BD-83B5-25F80037807C}"/>
              </a:ext>
            </a:extLst>
          </p:cNvPr>
          <p:cNvSpPr>
            <a:spLocks noGrp="1"/>
          </p:cNvSpPr>
          <p:nvPr>
            <p:ph type="dt" sz="half" idx="10"/>
          </p:nvPr>
        </p:nvSpPr>
        <p:spPr/>
        <p:txBody>
          <a:bodyPr/>
          <a:lstStyle/>
          <a:p>
            <a:fld id="{347B65C9-2C9D-4DB1-B817-7B95E028B2C1}" type="datetime1">
              <a:rPr lang="en-US" smtClean="0"/>
              <a:t>11/25/2024</a:t>
            </a:fld>
            <a:endParaRPr lang="en-US"/>
          </a:p>
        </p:txBody>
      </p:sp>
      <p:sp>
        <p:nvSpPr>
          <p:cNvPr id="5" name="Fußzeilenplatzhalter 4">
            <a:extLst>
              <a:ext uri="{FF2B5EF4-FFF2-40B4-BE49-F238E27FC236}">
                <a16:creationId xmlns:a16="http://schemas.microsoft.com/office/drawing/2014/main" id="{84742F77-15C1-4DB6-921E-1D8E439B593C}"/>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8F06D4D1-5E00-4306-A2F3-F12898630BD0}"/>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354859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DA438-A09F-4815-BDB4-1E3F85BBBFC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FBEB0B35-07FC-4D0B-B583-D263609747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3F9F17F-4B38-47FF-8ABF-30EC29D317DF}"/>
              </a:ext>
            </a:extLst>
          </p:cNvPr>
          <p:cNvSpPr>
            <a:spLocks noGrp="1"/>
          </p:cNvSpPr>
          <p:nvPr>
            <p:ph type="dt" sz="half" idx="10"/>
          </p:nvPr>
        </p:nvSpPr>
        <p:spPr/>
        <p:txBody>
          <a:bodyPr/>
          <a:lstStyle/>
          <a:p>
            <a:fld id="{0F07E374-E424-4E0A-9B43-70A35729598F}" type="datetime1">
              <a:rPr lang="en-US" smtClean="0"/>
              <a:t>11/25/2024</a:t>
            </a:fld>
            <a:endParaRPr lang="en-US"/>
          </a:p>
        </p:txBody>
      </p:sp>
      <p:sp>
        <p:nvSpPr>
          <p:cNvPr id="5" name="Fußzeilenplatzhalter 4">
            <a:extLst>
              <a:ext uri="{FF2B5EF4-FFF2-40B4-BE49-F238E27FC236}">
                <a16:creationId xmlns:a16="http://schemas.microsoft.com/office/drawing/2014/main" id="{982CACDA-ED0E-4081-AC61-955451D19755}"/>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20F2E628-F66F-493C-B139-5F6F92B89B27}"/>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164349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7115A3-948F-4CC4-B9CF-45EF35F963BD}"/>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A4BF6CB3-FDF4-4FF1-8ED9-2B91D8810D9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A1C2E9CC-14A9-48DC-A996-B1A39602BD6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1664F7BA-C1C5-496A-BB18-EF8032705513}"/>
              </a:ext>
            </a:extLst>
          </p:cNvPr>
          <p:cNvSpPr>
            <a:spLocks noGrp="1"/>
          </p:cNvSpPr>
          <p:nvPr>
            <p:ph type="dt" sz="half" idx="10"/>
          </p:nvPr>
        </p:nvSpPr>
        <p:spPr/>
        <p:txBody>
          <a:bodyPr/>
          <a:lstStyle/>
          <a:p>
            <a:fld id="{96FD7CE9-6C7E-4071-AC3F-DC3A96C9DA08}" type="datetime1">
              <a:rPr lang="en-US" smtClean="0"/>
              <a:t>11/25/2024</a:t>
            </a:fld>
            <a:endParaRPr lang="en-US"/>
          </a:p>
        </p:txBody>
      </p:sp>
      <p:sp>
        <p:nvSpPr>
          <p:cNvPr id="6" name="Fußzeilenplatzhalter 5">
            <a:extLst>
              <a:ext uri="{FF2B5EF4-FFF2-40B4-BE49-F238E27FC236}">
                <a16:creationId xmlns:a16="http://schemas.microsoft.com/office/drawing/2014/main" id="{4423501C-8F6B-41C2-B424-91F4181F57EB}"/>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82FC3047-59E0-457F-9CDC-CEB1D54643FC}"/>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294695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D0289-679B-494F-B736-280D7952A84D}"/>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1976A0F6-A050-49E8-A556-BB4914715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393818E-3C30-4994-8B20-A5553F9EF76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33B4EA93-1536-4A69-B46D-71911A0F44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A2D4CFA-3A6D-4751-A46F-64E1A7D5268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43D68714-F85C-4B5C-8EF5-ADB0550DB84B}"/>
              </a:ext>
            </a:extLst>
          </p:cNvPr>
          <p:cNvSpPr>
            <a:spLocks noGrp="1"/>
          </p:cNvSpPr>
          <p:nvPr>
            <p:ph type="dt" sz="half" idx="10"/>
          </p:nvPr>
        </p:nvSpPr>
        <p:spPr/>
        <p:txBody>
          <a:bodyPr/>
          <a:lstStyle/>
          <a:p>
            <a:fld id="{EEFBBCD4-D0C0-406B-B269-C1CA5BE42D66}" type="datetime1">
              <a:rPr lang="en-US" smtClean="0"/>
              <a:t>11/25/2024</a:t>
            </a:fld>
            <a:endParaRPr lang="en-US"/>
          </a:p>
        </p:txBody>
      </p:sp>
      <p:sp>
        <p:nvSpPr>
          <p:cNvPr id="8" name="Fußzeilenplatzhalter 7">
            <a:extLst>
              <a:ext uri="{FF2B5EF4-FFF2-40B4-BE49-F238E27FC236}">
                <a16:creationId xmlns:a16="http://schemas.microsoft.com/office/drawing/2014/main" id="{F4422CC6-0329-4DA9-9E7F-57420D2372E3}"/>
              </a:ext>
            </a:extLst>
          </p:cNvPr>
          <p:cNvSpPr>
            <a:spLocks noGrp="1"/>
          </p:cNvSpPr>
          <p:nvPr>
            <p:ph type="ftr" sz="quarter" idx="11"/>
          </p:nvPr>
        </p:nvSpPr>
        <p:spPr/>
        <p:txBody>
          <a:bodyPr/>
          <a:lstStyle/>
          <a:p>
            <a:endParaRPr lang="en-US"/>
          </a:p>
        </p:txBody>
      </p:sp>
      <p:sp>
        <p:nvSpPr>
          <p:cNvPr id="9" name="Foliennummernplatzhalter 8">
            <a:extLst>
              <a:ext uri="{FF2B5EF4-FFF2-40B4-BE49-F238E27FC236}">
                <a16:creationId xmlns:a16="http://schemas.microsoft.com/office/drawing/2014/main" id="{8A011424-66C6-43B4-BCC7-9BC9A85F0A8E}"/>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292364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6E1B5-4913-47F4-9561-F2294FEA0CE6}"/>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A71F0C68-780E-41AB-A01E-F82A6231D3AC}"/>
              </a:ext>
            </a:extLst>
          </p:cNvPr>
          <p:cNvSpPr>
            <a:spLocks noGrp="1"/>
          </p:cNvSpPr>
          <p:nvPr>
            <p:ph type="dt" sz="half" idx="10"/>
          </p:nvPr>
        </p:nvSpPr>
        <p:spPr/>
        <p:txBody>
          <a:bodyPr/>
          <a:lstStyle/>
          <a:p>
            <a:fld id="{CEB961C5-2798-46F0-BCFA-5D44688281BF}" type="datetime1">
              <a:rPr lang="en-US" smtClean="0"/>
              <a:t>11/25/2024</a:t>
            </a:fld>
            <a:endParaRPr lang="en-US"/>
          </a:p>
        </p:txBody>
      </p:sp>
      <p:sp>
        <p:nvSpPr>
          <p:cNvPr id="4" name="Fußzeilenplatzhalter 3">
            <a:extLst>
              <a:ext uri="{FF2B5EF4-FFF2-40B4-BE49-F238E27FC236}">
                <a16:creationId xmlns:a16="http://schemas.microsoft.com/office/drawing/2014/main" id="{7988A880-EF49-4BF4-9BBC-0EE6FD5B183F}"/>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F1D0EEC9-8AEA-4902-AD1B-D0B860C9DD5C}"/>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275941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4E57112-D675-4CDD-9934-212221CE2065}"/>
              </a:ext>
            </a:extLst>
          </p:cNvPr>
          <p:cNvSpPr>
            <a:spLocks noGrp="1"/>
          </p:cNvSpPr>
          <p:nvPr>
            <p:ph type="dt" sz="half" idx="10"/>
          </p:nvPr>
        </p:nvSpPr>
        <p:spPr/>
        <p:txBody>
          <a:bodyPr/>
          <a:lstStyle/>
          <a:p>
            <a:fld id="{0802DA17-2D37-4ED4-BEA4-14F7DBF004EF}" type="datetime1">
              <a:rPr lang="en-US" smtClean="0"/>
              <a:t>11/25/2024</a:t>
            </a:fld>
            <a:endParaRPr lang="en-US"/>
          </a:p>
        </p:txBody>
      </p:sp>
      <p:sp>
        <p:nvSpPr>
          <p:cNvPr id="3" name="Fußzeilenplatzhalter 2">
            <a:extLst>
              <a:ext uri="{FF2B5EF4-FFF2-40B4-BE49-F238E27FC236}">
                <a16:creationId xmlns:a16="http://schemas.microsoft.com/office/drawing/2014/main" id="{8CB574B8-CF8E-4987-A730-465DB6D008F4}"/>
              </a:ext>
            </a:extLst>
          </p:cNvPr>
          <p:cNvSpPr>
            <a:spLocks noGrp="1"/>
          </p:cNvSpPr>
          <p:nvPr>
            <p:ph type="ftr" sz="quarter" idx="11"/>
          </p:nvPr>
        </p:nvSpPr>
        <p:spPr/>
        <p:txBody>
          <a:bodyPr/>
          <a:lstStyle/>
          <a:p>
            <a:endParaRPr lang="en-US"/>
          </a:p>
        </p:txBody>
      </p:sp>
      <p:sp>
        <p:nvSpPr>
          <p:cNvPr id="4" name="Foliennummernplatzhalter 3">
            <a:extLst>
              <a:ext uri="{FF2B5EF4-FFF2-40B4-BE49-F238E27FC236}">
                <a16:creationId xmlns:a16="http://schemas.microsoft.com/office/drawing/2014/main" id="{8855212B-3553-40DB-BAE3-723C0A70680B}"/>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185226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4F010-399F-4B41-82BC-36A2F7C3639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3B474D8D-DAD5-489A-87AD-70DB202458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5BC4EB52-3A86-4628-AB10-F47809FDC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F44B833-1B23-46FA-A601-1EF856835DAB}"/>
              </a:ext>
            </a:extLst>
          </p:cNvPr>
          <p:cNvSpPr>
            <a:spLocks noGrp="1"/>
          </p:cNvSpPr>
          <p:nvPr>
            <p:ph type="dt" sz="half" idx="10"/>
          </p:nvPr>
        </p:nvSpPr>
        <p:spPr/>
        <p:txBody>
          <a:bodyPr/>
          <a:lstStyle/>
          <a:p>
            <a:fld id="{F1A8AED1-893C-43E5-B4EA-742D05DCECDF}" type="datetime1">
              <a:rPr lang="en-US" smtClean="0"/>
              <a:t>11/25/2024</a:t>
            </a:fld>
            <a:endParaRPr lang="en-US"/>
          </a:p>
        </p:txBody>
      </p:sp>
      <p:sp>
        <p:nvSpPr>
          <p:cNvPr id="6" name="Fußzeilenplatzhalter 5">
            <a:extLst>
              <a:ext uri="{FF2B5EF4-FFF2-40B4-BE49-F238E27FC236}">
                <a16:creationId xmlns:a16="http://schemas.microsoft.com/office/drawing/2014/main" id="{57AA6B12-1F53-434A-9482-3D89A0F6C01F}"/>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F7B07508-878B-4B34-82C9-307D709E471F}"/>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916179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A75B8F-F8FB-4AC1-B858-65BE74AF967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8C0807B7-977B-4DB3-9153-2BAFA16872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CC7EFB76-B28B-4995-ABA2-A06187EBB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1FA0460-F365-48D1-92CE-C012BD35C990}"/>
              </a:ext>
            </a:extLst>
          </p:cNvPr>
          <p:cNvSpPr>
            <a:spLocks noGrp="1"/>
          </p:cNvSpPr>
          <p:nvPr>
            <p:ph type="dt" sz="half" idx="10"/>
          </p:nvPr>
        </p:nvSpPr>
        <p:spPr/>
        <p:txBody>
          <a:bodyPr/>
          <a:lstStyle/>
          <a:p>
            <a:fld id="{D5ABF3F8-75B4-4F93-8771-7088496EAA24}" type="datetime1">
              <a:rPr lang="en-US" smtClean="0"/>
              <a:t>11/25/2024</a:t>
            </a:fld>
            <a:endParaRPr lang="en-US"/>
          </a:p>
        </p:txBody>
      </p:sp>
      <p:sp>
        <p:nvSpPr>
          <p:cNvPr id="6" name="Fußzeilenplatzhalter 5">
            <a:extLst>
              <a:ext uri="{FF2B5EF4-FFF2-40B4-BE49-F238E27FC236}">
                <a16:creationId xmlns:a16="http://schemas.microsoft.com/office/drawing/2014/main" id="{6F6A8E0E-9D19-41CA-8098-A84DFED12AC8}"/>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3545477E-E150-4FEC-856C-01E34CCF0BD9}"/>
              </a:ext>
            </a:extLst>
          </p:cNvPr>
          <p:cNvSpPr>
            <a:spLocks noGrp="1"/>
          </p:cNvSpPr>
          <p:nvPr>
            <p:ph type="sldNum" sz="quarter" idx="12"/>
          </p:nvPr>
        </p:nvSpPr>
        <p:spPr/>
        <p:txBody>
          <a:bodyPr/>
          <a:lstStyle/>
          <a:p>
            <a:fld id="{0A244E72-8EF7-4786-BA84-796DF89704B2}" type="slidenum">
              <a:rPr lang="en-US" smtClean="0"/>
              <a:t>‹Nr.›</a:t>
            </a:fld>
            <a:endParaRPr lang="en-US"/>
          </a:p>
        </p:txBody>
      </p:sp>
    </p:spTree>
    <p:extLst>
      <p:ext uri="{BB962C8B-B14F-4D97-AF65-F5344CB8AC3E}">
        <p14:creationId xmlns:p14="http://schemas.microsoft.com/office/powerpoint/2010/main" val="109079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F19DEB-CF8B-48A5-A4F7-EC56140310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C6DC1CA8-84D3-4F0D-8B3F-8925BF0E4B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123C65C3-10DE-4933-A6CF-C606159C7B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EEA17-C0E4-49D2-ADD2-4B9EEF452514}" type="datetime1">
              <a:rPr lang="en-US" smtClean="0"/>
              <a:t>11/25/2024</a:t>
            </a:fld>
            <a:endParaRPr lang="en-US"/>
          </a:p>
        </p:txBody>
      </p:sp>
      <p:sp>
        <p:nvSpPr>
          <p:cNvPr id="5" name="Fußzeilenplatzhalter 4">
            <a:extLst>
              <a:ext uri="{FF2B5EF4-FFF2-40B4-BE49-F238E27FC236}">
                <a16:creationId xmlns:a16="http://schemas.microsoft.com/office/drawing/2014/main" id="{F2D20C9B-C631-4EA8-8B3B-2FC26296E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a:extLst>
              <a:ext uri="{FF2B5EF4-FFF2-40B4-BE49-F238E27FC236}">
                <a16:creationId xmlns:a16="http://schemas.microsoft.com/office/drawing/2014/main" id="{61D5F966-998C-4968-A3A8-F27070EDE5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44E72-8EF7-4786-BA84-796DF89704B2}" type="slidenum">
              <a:rPr lang="en-US" smtClean="0"/>
              <a:t>‹Nr.›</a:t>
            </a:fld>
            <a:endParaRPr lang="en-US"/>
          </a:p>
        </p:txBody>
      </p:sp>
    </p:spTree>
    <p:extLst>
      <p:ext uri="{BB962C8B-B14F-4D97-AF65-F5344CB8AC3E}">
        <p14:creationId xmlns:p14="http://schemas.microsoft.com/office/powerpoint/2010/main" val="1496455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austria-forum.org/af/Wissenssammlungen/Symbole/Bundeswappen_%C3%9Cbersicht_1919_bis_heute" TargetMode="External"/><Relationship Id="rId13" Type="http://schemas.openxmlformats.org/officeDocument/2006/relationships/hyperlink" Target="https://www.nid-library.com/Home/ViewBook/626" TargetMode="External"/><Relationship Id="rId3" Type="http://schemas.openxmlformats.org/officeDocument/2006/relationships/hyperlink" Target="https://austria-forum.org/af/Infos_zum_AF/Editorial_Board" TargetMode="External"/><Relationship Id="rId7" Type="http://schemas.openxmlformats.org/officeDocument/2006/relationships/hyperlink" Target="https://austria-forum.org/af/Wissenssammlungen/Musik-Lexikon/Wolfgang_Amadeus_Mozart_Jupiter-Symphonie" TargetMode="External"/><Relationship Id="rId12" Type="http://schemas.openxmlformats.org/officeDocument/2006/relationships/hyperlink" Target="https://www.nid-library.com/Home/ViewBook/1129/1/view" TargetMode="External"/><Relationship Id="rId2" Type="http://schemas.openxmlformats.org/officeDocument/2006/relationships/hyperlink" Target="http://austria-forum.org/" TargetMode="External"/><Relationship Id="rId1" Type="http://schemas.openxmlformats.org/officeDocument/2006/relationships/slideLayout" Target="../slideLayouts/slideLayout1.xml"/><Relationship Id="rId6" Type="http://schemas.openxmlformats.org/officeDocument/2006/relationships/hyperlink" Target="https://austria-forum.org/af/Wissenssammlungen/Musik-Lexikon" TargetMode="External"/><Relationship Id="rId11" Type="http://schemas.openxmlformats.org/officeDocument/2006/relationships/hyperlink" Target="file:///C:\Users\peter\OneDrive\Desktop\Werbung%20AF\http;\nid-library.com" TargetMode="External"/><Relationship Id="rId5" Type="http://schemas.openxmlformats.org/officeDocument/2006/relationships/hyperlink" Target="https://austria-forum.org/af/AEIOU/Bundesl%C3%A4nder-Lexika" TargetMode="External"/><Relationship Id="rId10" Type="http://schemas.openxmlformats.org/officeDocument/2006/relationships/hyperlink" Target="https://austria-forum.org/af/Geography/Africa/Algeria/Pictures/pano1" TargetMode="External"/><Relationship Id="rId4" Type="http://schemas.openxmlformats.org/officeDocument/2006/relationships/image" Target="../media/image1.jpeg"/><Relationship Id="rId9" Type="http://schemas.openxmlformats.org/officeDocument/2006/relationships/hyperlink" Target="https://austria-forum.org/af/Wissenssammlungen/ABC_zur_Volkskunde_%C3%96sterreichs" TargetMode="External"/><Relationship Id="rId14" Type="http://schemas.openxmlformats.org/officeDocument/2006/relationships/hyperlink" Target="https://www.nid-library.co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nid-library.com/Home/ViewBook/134" TargetMode="External"/><Relationship Id="rId13" Type="http://schemas.openxmlformats.org/officeDocument/2006/relationships/image" Target="../media/image7.jpeg"/><Relationship Id="rId18" Type="http://schemas.openxmlformats.org/officeDocument/2006/relationships/hyperlink" Target="https://www.nid-library.com/Home/ViewBook/243/10/view" TargetMode="External"/><Relationship Id="rId3" Type="http://schemas.openxmlformats.org/officeDocument/2006/relationships/image" Target="../media/image3.png"/><Relationship Id="rId7" Type="http://schemas.openxmlformats.org/officeDocument/2006/relationships/image" Target="../media/image4.jpeg"/><Relationship Id="rId12" Type="http://schemas.openxmlformats.org/officeDocument/2006/relationships/hyperlink" Target="https://www.nid-library.com/Home/ViewBook/243" TargetMode="External"/><Relationship Id="rId17" Type="http://schemas.openxmlformats.org/officeDocument/2006/relationships/image" Target="../media/image9.jpeg"/><Relationship Id="rId2" Type="http://schemas.openxmlformats.org/officeDocument/2006/relationships/image" Target="../media/image2.png"/><Relationship Id="rId16" Type="http://schemas.openxmlformats.org/officeDocument/2006/relationships/hyperlink" Target="https://www.nid-library.com/Home/ViewBook/1761/6/view" TargetMode="External"/><Relationship Id="rId1" Type="http://schemas.openxmlformats.org/officeDocument/2006/relationships/slideLayout" Target="../slideLayouts/slideLayout1.xml"/><Relationship Id="rId6" Type="http://schemas.openxmlformats.org/officeDocument/2006/relationships/hyperlink" Target="https://www.nid-library.com/Home/ViewBook/1795" TargetMode="External"/><Relationship Id="rId11" Type="http://schemas.openxmlformats.org/officeDocument/2006/relationships/image" Target="../media/image6.jpeg"/><Relationship Id="rId5" Type="http://schemas.openxmlformats.org/officeDocument/2006/relationships/hyperlink" Target="https://nid.kinderphilosophie.at/" TargetMode="External"/><Relationship Id="rId15" Type="http://schemas.openxmlformats.org/officeDocument/2006/relationships/image" Target="../media/image8.jpeg"/><Relationship Id="rId10" Type="http://schemas.openxmlformats.org/officeDocument/2006/relationships/hyperlink" Target="https://www.nid-library.com/Home/BookDetail/97" TargetMode="External"/><Relationship Id="rId4" Type="http://schemas.openxmlformats.org/officeDocument/2006/relationships/hyperlink" Target="https://www.nid-library.com/Home/ViewBook/371/1/view" TargetMode="External"/><Relationship Id="rId9" Type="http://schemas.openxmlformats.org/officeDocument/2006/relationships/image" Target="../media/image5.jpeg"/><Relationship Id="rId14" Type="http://schemas.openxmlformats.org/officeDocument/2006/relationships/hyperlink" Target="https://www.nid-library.com/Home/ViewBook/1226"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austria-forum.org/af/Unternehmen/Kapsch_Group" TargetMode="External"/><Relationship Id="rId7" Type="http://schemas.openxmlformats.org/officeDocument/2006/relationships/image" Target="../media/image11.png"/><Relationship Id="rId2" Type="http://schemas.openxmlformats.org/officeDocument/2006/relationships/hyperlink" Target="https://www.nid-library.com/Article"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www.nid-library.com/Home/ViewBook/2027" TargetMode="External"/><Relationship Id="rId4" Type="http://schemas.openxmlformats.org/officeDocument/2006/relationships/hyperlink" Target="https://austria-forum.org/af/AEIOU/Kraka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id-library.com/Home/ViewBook/127/6/view" TargetMode="External"/><Relationship Id="rId2" Type="http://schemas.openxmlformats.org/officeDocument/2006/relationships/hyperlink" Target="https://www.nid-library.com/Home/BookDetail/127" TargetMode="Externa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s://www.nid-library.com/Home/ViewBook/127/4/view"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austria-forum.org/af/Infos_zum_AF/Editorial_Board/Zaka,_Dr._Bilal" TargetMode="External"/><Relationship Id="rId2" Type="http://schemas.openxmlformats.org/officeDocument/2006/relationships/hyperlink" Target="https://austria-forum.org/af/Infos_zum_AF/Impressum" TargetMode="Externa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hyperlink" Target="https://www.nid-library.com/Home/ViewBook/631" TargetMode="External"/><Relationship Id="rId2" Type="http://schemas.openxmlformats.org/officeDocument/2006/relationships/hyperlink" Target="https://austria-forum.org/af/AEIOU/Gmunden" TargetMode="External"/><Relationship Id="rId1" Type="http://schemas.openxmlformats.org/officeDocument/2006/relationships/slideLayout" Target="../slideLayouts/slideLayout1.xml"/><Relationship Id="rId5" Type="http://schemas.openxmlformats.org/officeDocument/2006/relationships/hyperlink" Target="https://austria-forum.org/af/Neuigkeiten"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56E1643-2E22-488E-87C0-73AEF729E9B2}"/>
              </a:ext>
            </a:extLst>
          </p:cNvPr>
          <p:cNvSpPr txBox="1"/>
          <p:nvPr/>
        </p:nvSpPr>
        <p:spPr>
          <a:xfrm>
            <a:off x="245533" y="7779"/>
            <a:ext cx="11700933" cy="1323439"/>
          </a:xfrm>
          <a:prstGeom prst="rect">
            <a:avLst/>
          </a:prstGeom>
          <a:noFill/>
        </p:spPr>
        <p:txBody>
          <a:bodyPr wrap="square" rtlCol="0">
            <a:spAutoFit/>
          </a:bodyPr>
          <a:lstStyle/>
          <a:p>
            <a:r>
              <a:rPr lang="de-DE" sz="1600" b="1" u="sng" dirty="0">
                <a:solidFill>
                  <a:srgbClr val="FF0000"/>
                </a:solidFill>
              </a:rPr>
              <a:t>Das</a:t>
            </a:r>
            <a:r>
              <a:rPr lang="de-DE" sz="1600" u="sng" dirty="0">
                <a:solidFill>
                  <a:srgbClr val="FF0000"/>
                </a:solidFill>
              </a:rPr>
              <a:t> </a:t>
            </a:r>
            <a:r>
              <a:rPr lang="de-DE" sz="1600" b="1" u="sng" dirty="0">
                <a:solidFill>
                  <a:srgbClr val="FF0000"/>
                </a:solidFill>
                <a:hlinkClick r:id="rId2">
                  <a:extLst>
                    <a:ext uri="{A12FA001-AC4F-418D-AE19-62706E023703}">
                      <ahyp:hlinkClr xmlns:ahyp="http://schemas.microsoft.com/office/drawing/2018/hyperlinkcolor" val="tx"/>
                    </a:ext>
                  </a:extLst>
                </a:hlinkClick>
              </a:rPr>
              <a:t>Austria-Forum</a:t>
            </a:r>
            <a:r>
              <a:rPr lang="de-DE" sz="1600" dirty="0">
                <a:solidFill>
                  <a:srgbClr val="FF0000"/>
                </a:solidFill>
              </a:rPr>
              <a:t> </a:t>
            </a:r>
          </a:p>
          <a:p>
            <a:endParaRPr lang="en-US" sz="1600" dirty="0"/>
          </a:p>
          <a:p>
            <a:r>
              <a:rPr lang="de-DE" sz="1600" dirty="0"/>
              <a:t>Das </a:t>
            </a:r>
            <a:r>
              <a:rPr lang="de-DE" sz="1600" u="sng" dirty="0">
                <a:hlinkClick r:id="rId2"/>
              </a:rPr>
              <a:t>austria-forum.org</a:t>
            </a:r>
            <a:r>
              <a:rPr lang="de-DE" sz="1600" dirty="0"/>
              <a:t> (AF) mit heute 1,4 Millionen Objekten ist eine gemeinnützige Datensammlung mit einem starken Österreichbezug. Sie existiert seit 30 Jahren und wurde bisher über wissenschaftliche Projekte, aber auch von Universitäten, Firmen und verschiedenen öffentlichen Einrichtungen finanziert. Die Inhalte werden durch ein hochqualifiziertes </a:t>
            </a:r>
            <a:r>
              <a:rPr lang="de-DE" sz="1600" u="sng" dirty="0">
                <a:hlinkClick r:id="rId3"/>
              </a:rPr>
              <a:t>Editorial Board</a:t>
            </a:r>
            <a:r>
              <a:rPr lang="de-DE" sz="1600" dirty="0"/>
              <a:t> zusammengestellt. Hier der </a:t>
            </a:r>
            <a:r>
              <a:rPr lang="de-DE" sz="1600" u="sng" dirty="0">
                <a:hlinkClick r:id="rId2"/>
              </a:rPr>
              <a:t>Einstieg</a:t>
            </a:r>
            <a:r>
              <a:rPr lang="de-DE" sz="1600" dirty="0"/>
              <a:t>: </a:t>
            </a:r>
            <a:endParaRPr lang="en-US" sz="1600" dirty="0"/>
          </a:p>
        </p:txBody>
      </p:sp>
      <p:pic>
        <p:nvPicPr>
          <p:cNvPr id="5" name="Grafik 4">
            <a:hlinkClick r:id="rId2"/>
            <a:extLst>
              <a:ext uri="{FF2B5EF4-FFF2-40B4-BE49-F238E27FC236}">
                <a16:creationId xmlns:a16="http://schemas.microsoft.com/office/drawing/2014/main" id="{DB235E42-D8CF-48C3-A8A9-CD61CF2C9CC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94" y="1331218"/>
            <a:ext cx="5605040" cy="2808982"/>
          </a:xfrm>
          <a:prstGeom prst="rect">
            <a:avLst/>
          </a:prstGeom>
          <a:noFill/>
          <a:ln>
            <a:noFill/>
          </a:ln>
        </p:spPr>
      </p:pic>
      <p:sp>
        <p:nvSpPr>
          <p:cNvPr id="6" name="Textfeld 5">
            <a:extLst>
              <a:ext uri="{FF2B5EF4-FFF2-40B4-BE49-F238E27FC236}">
                <a16:creationId xmlns:a16="http://schemas.microsoft.com/office/drawing/2014/main" id="{B6B701B6-9967-40D6-BF3A-10937754DDE2}"/>
              </a:ext>
            </a:extLst>
          </p:cNvPr>
          <p:cNvSpPr txBox="1"/>
          <p:nvPr/>
        </p:nvSpPr>
        <p:spPr>
          <a:xfrm>
            <a:off x="6028161" y="1439333"/>
            <a:ext cx="5969106" cy="3077766"/>
          </a:xfrm>
          <a:prstGeom prst="rect">
            <a:avLst/>
          </a:prstGeom>
          <a:noFill/>
        </p:spPr>
        <p:txBody>
          <a:bodyPr wrap="square" rtlCol="0">
            <a:spAutoFit/>
          </a:bodyPr>
          <a:lstStyle/>
          <a:p>
            <a:r>
              <a:rPr lang="de-DE" sz="1600" dirty="0"/>
              <a:t>Wie die links dargestellten Hauptkategorien zeigen, sind praktisch alle Wissensgebiete vertreten. </a:t>
            </a:r>
            <a:endParaRPr lang="en-US" sz="1600" dirty="0"/>
          </a:p>
          <a:p>
            <a:r>
              <a:rPr lang="de-DE" sz="1600" dirty="0"/>
              <a:t>Zur Illustration der vielfältigen Inhalte hier einige live abrufbare Beispiele: </a:t>
            </a:r>
            <a:endParaRPr lang="en-US" sz="1600" dirty="0"/>
          </a:p>
          <a:p>
            <a:r>
              <a:rPr lang="de-DE" sz="1600" dirty="0">
                <a:sym typeface="Wingdings" panose="05000000000000000000" pitchFamily="2" charset="2"/>
              </a:rPr>
              <a:t></a:t>
            </a:r>
            <a:r>
              <a:rPr lang="de-DE" sz="1600" dirty="0"/>
              <a:t> Ein </a:t>
            </a:r>
            <a:r>
              <a:rPr lang="de-DE" sz="1600" u="sng" dirty="0"/>
              <a:t>O</a:t>
            </a:r>
            <a:r>
              <a:rPr lang="de-DE" sz="1600" u="sng" dirty="0">
                <a:hlinkClick r:id="rId5"/>
              </a:rPr>
              <a:t>nline-Lexikon für jedes Bundesland</a:t>
            </a:r>
            <a:r>
              <a:rPr lang="de-DE" sz="1600" dirty="0"/>
              <a:t>mit einigen Bildern, weiterführenden Links und zusätzliche Informationen zum Anklicken </a:t>
            </a:r>
            <a:endParaRPr lang="en-US" sz="1600" dirty="0"/>
          </a:p>
          <a:p>
            <a:r>
              <a:rPr lang="de-DE" sz="1600" dirty="0">
                <a:sym typeface="Wingdings" panose="05000000000000000000" pitchFamily="2" charset="2"/>
              </a:rPr>
              <a:t></a:t>
            </a:r>
            <a:r>
              <a:rPr lang="de-DE" sz="1600" dirty="0"/>
              <a:t> Ein </a:t>
            </a:r>
            <a:r>
              <a:rPr lang="de-DE" sz="1600" u="sng" dirty="0"/>
              <a:t>österreichisches </a:t>
            </a:r>
            <a:r>
              <a:rPr lang="de-DE" sz="1600" u="sng" dirty="0">
                <a:hlinkClick r:id="rId6"/>
              </a:rPr>
              <a:t>Musiklexikon</a:t>
            </a:r>
            <a:r>
              <a:rPr lang="de-DE" sz="1600" dirty="0"/>
              <a:t> mit  zahlreichen  </a:t>
            </a:r>
            <a:r>
              <a:rPr lang="de-DE" sz="1600" u="sng" dirty="0">
                <a:hlinkClick r:id="rId7"/>
              </a:rPr>
              <a:t>Hörproben</a:t>
            </a:r>
            <a:r>
              <a:rPr lang="de-DE" sz="1600" dirty="0"/>
              <a:t> </a:t>
            </a:r>
            <a:endParaRPr lang="en-US" sz="1600" dirty="0"/>
          </a:p>
          <a:p>
            <a:r>
              <a:rPr lang="de-DE" sz="1600" dirty="0">
                <a:sym typeface="Wingdings" panose="05000000000000000000" pitchFamily="2" charset="2"/>
              </a:rPr>
              <a:t></a:t>
            </a:r>
            <a:r>
              <a:rPr lang="de-DE" sz="1600" dirty="0"/>
              <a:t> Ein Überblick über die </a:t>
            </a:r>
            <a:r>
              <a:rPr lang="de-DE" sz="1600" u="sng" dirty="0">
                <a:hlinkClick r:id="rId8"/>
              </a:rPr>
              <a:t>Geschichte des Bundeswappens</a:t>
            </a:r>
            <a:br>
              <a:rPr lang="de-DE" sz="1600" dirty="0"/>
            </a:br>
            <a:r>
              <a:rPr lang="de-DE" sz="1600" dirty="0">
                <a:sym typeface="Wingdings" panose="05000000000000000000" pitchFamily="2" charset="2"/>
              </a:rPr>
              <a:t></a:t>
            </a:r>
            <a:r>
              <a:rPr lang="de-DE" sz="1600" dirty="0"/>
              <a:t> Ein ausführliches  </a:t>
            </a:r>
            <a:r>
              <a:rPr lang="de-DE" sz="1600" u="sng" dirty="0">
                <a:hlinkClick r:id="rId9"/>
              </a:rPr>
              <a:t>österreichisches  Volkskundelexikon</a:t>
            </a:r>
            <a:r>
              <a:rPr lang="de-DE" sz="1600" dirty="0"/>
              <a:t> </a:t>
            </a:r>
            <a:endParaRPr lang="en-US" sz="1600" dirty="0"/>
          </a:p>
          <a:p>
            <a:r>
              <a:rPr lang="de-DE" sz="1600" dirty="0">
                <a:sym typeface="Wingdings" panose="05000000000000000000" pitchFamily="2" charset="2"/>
              </a:rPr>
              <a:t></a:t>
            </a:r>
            <a:r>
              <a:rPr lang="de-DE" sz="1600" dirty="0"/>
              <a:t> Zehntausende Bilder und Videos mit wichtigen Informationen zu  Ländern der Welt, oft mit professionellen Videos  z.B. über die </a:t>
            </a:r>
            <a:r>
              <a:rPr lang="de-DE" sz="1600" dirty="0">
                <a:hlinkClick r:id="rId10"/>
              </a:rPr>
              <a:t>Sahara</a:t>
            </a:r>
            <a:endParaRPr lang="en-US" sz="1600" dirty="0"/>
          </a:p>
          <a:p>
            <a:endParaRPr lang="en-US" dirty="0"/>
          </a:p>
        </p:txBody>
      </p:sp>
      <p:sp>
        <p:nvSpPr>
          <p:cNvPr id="3" name="Textfeld 2">
            <a:extLst>
              <a:ext uri="{FF2B5EF4-FFF2-40B4-BE49-F238E27FC236}">
                <a16:creationId xmlns:a16="http://schemas.microsoft.com/office/drawing/2014/main" id="{466AD5A4-29E6-42C9-8979-AABBB83E3E50}"/>
              </a:ext>
            </a:extLst>
          </p:cNvPr>
          <p:cNvSpPr txBox="1"/>
          <p:nvPr/>
        </p:nvSpPr>
        <p:spPr>
          <a:xfrm>
            <a:off x="330094" y="4248315"/>
            <a:ext cx="11700933" cy="2862322"/>
          </a:xfrm>
          <a:prstGeom prst="rect">
            <a:avLst/>
          </a:prstGeom>
          <a:noFill/>
        </p:spPr>
        <p:txBody>
          <a:bodyPr wrap="square" rtlCol="0">
            <a:spAutoFit/>
          </a:bodyPr>
          <a:lstStyle/>
          <a:p>
            <a:r>
              <a:rPr lang="de-DE" sz="1600" u="sng" dirty="0">
                <a:solidFill>
                  <a:srgbClr val="FF0000"/>
                </a:solidFill>
                <a:hlinkClick r:id="rId11">
                  <a:extLst>
                    <a:ext uri="{A12FA001-AC4F-418D-AE19-62706E023703}">
                      <ahyp:hlinkClr xmlns:ahyp="http://schemas.microsoft.com/office/drawing/2018/hyperlinkcolor" val="tx"/>
                    </a:ext>
                  </a:extLst>
                </a:hlinkClick>
              </a:rPr>
              <a:t>Netzinteraktive</a:t>
            </a:r>
            <a:r>
              <a:rPr lang="de-DE" sz="1600" u="sng" dirty="0">
                <a:solidFill>
                  <a:srgbClr val="FF0000"/>
                </a:solidFill>
              </a:rPr>
              <a:t> Dokumente (NID)</a:t>
            </a:r>
            <a:endParaRPr lang="en-US" sz="1600" dirty="0">
              <a:solidFill>
                <a:srgbClr val="FF0000"/>
              </a:solidFill>
            </a:endParaRPr>
          </a:p>
          <a:p>
            <a:r>
              <a:rPr lang="de-DE" sz="1600" dirty="0"/>
              <a:t> </a:t>
            </a:r>
            <a:endParaRPr lang="en-US" sz="1600" dirty="0"/>
          </a:p>
          <a:p>
            <a:r>
              <a:rPr lang="de-DE" sz="1600" b="1" u="sng" dirty="0">
                <a:hlinkClick r:id="rId12"/>
              </a:rPr>
              <a:t>NID</a:t>
            </a:r>
            <a:r>
              <a:rPr lang="de-DE" sz="1600" dirty="0"/>
              <a:t> ist eine innovative Entwicklung, die es erlaubt, Bücher und Dokumente interaktiv zu gestalten, d.h. man kann dann nicht mehr nur „passiv“ lesen, sondern sich mit dem </a:t>
            </a:r>
            <a:r>
              <a:rPr lang="de-DE" sz="1600" dirty="0">
                <a:hlinkClick r:id="rId13"/>
              </a:rPr>
              <a:t>Inhalt im Netz auseinandersetzen</a:t>
            </a:r>
            <a:r>
              <a:rPr lang="de-DE" sz="1600" dirty="0"/>
              <a:t>. </a:t>
            </a:r>
            <a:r>
              <a:rPr lang="de-DE" sz="1600" i="1" dirty="0"/>
              <a:t>Interaktiv</a:t>
            </a:r>
            <a:r>
              <a:rPr lang="de-DE" sz="1600" dirty="0"/>
              <a:t> bedeutet nämlich, dass jedes der über 2.000 Dokumente vom Nutzer mit Anmerkungen (Text, Links, aber auch Bildern oder Videos) versehen werden kann. Es können  Fragen gestellt oder Diskussionen gestartet werden. Dabei gibt es diverse Mechanismen, die den Missbrauch dieser Funktionen (wie das Einfügen von fake News, Werbung oder tausende von einem Programm generierte Notizen) verhindern. Jede AF- und NID-Seite verfügt über einen Rückmeldekanal (Feedback). Die nächste Folie zeigt den Hauptteil der Einstiegsseite von NID. Zudem wird ein kleines Menü rechts oben gezeigt, das für viele Anwendungen  wichtig ist. </a:t>
            </a:r>
            <a:r>
              <a:rPr lang="de-DE" sz="1600" u="sng" dirty="0">
                <a:hlinkClick r:id="rId14"/>
              </a:rPr>
              <a:t> </a:t>
            </a:r>
            <a:br>
              <a:rPr lang="de-DE" sz="1600" dirty="0"/>
            </a:br>
            <a:endParaRPr lang="en-US" sz="1600" dirty="0"/>
          </a:p>
          <a:p>
            <a:endParaRPr lang="en-US" dirty="0"/>
          </a:p>
        </p:txBody>
      </p:sp>
      <p:sp>
        <p:nvSpPr>
          <p:cNvPr id="2" name="Foliennummernplatzhalter 1">
            <a:extLst>
              <a:ext uri="{FF2B5EF4-FFF2-40B4-BE49-F238E27FC236}">
                <a16:creationId xmlns:a16="http://schemas.microsoft.com/office/drawing/2014/main" id="{E9523F78-D886-C436-FFF2-70658F2EACC5}"/>
              </a:ext>
            </a:extLst>
          </p:cNvPr>
          <p:cNvSpPr>
            <a:spLocks noGrp="1"/>
          </p:cNvSpPr>
          <p:nvPr>
            <p:ph type="sldNum" sz="quarter" idx="12"/>
          </p:nvPr>
        </p:nvSpPr>
        <p:spPr/>
        <p:txBody>
          <a:bodyPr/>
          <a:lstStyle/>
          <a:p>
            <a:fld id="{0A244E72-8EF7-4786-BA84-796DF89704B2}" type="slidenum">
              <a:rPr lang="en-US" smtClean="0"/>
              <a:t>1</a:t>
            </a:fld>
            <a:endParaRPr lang="en-US"/>
          </a:p>
        </p:txBody>
      </p:sp>
    </p:spTree>
    <p:extLst>
      <p:ext uri="{BB962C8B-B14F-4D97-AF65-F5344CB8AC3E}">
        <p14:creationId xmlns:p14="http://schemas.microsoft.com/office/powerpoint/2010/main" val="2436847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947BC83-B7F3-41D1-8A97-B8D544802912}"/>
              </a:ext>
            </a:extLst>
          </p:cNvPr>
          <p:cNvPicPr>
            <a:picLocks noChangeAspect="1"/>
          </p:cNvPicPr>
          <p:nvPr/>
        </p:nvPicPr>
        <p:blipFill>
          <a:blip r:embed="rId2"/>
          <a:stretch>
            <a:fillRect/>
          </a:stretch>
        </p:blipFill>
        <p:spPr>
          <a:xfrm>
            <a:off x="67733" y="59268"/>
            <a:ext cx="5461000" cy="4897948"/>
          </a:xfrm>
          <a:prstGeom prst="rect">
            <a:avLst/>
          </a:prstGeom>
        </p:spPr>
      </p:pic>
      <p:pic>
        <p:nvPicPr>
          <p:cNvPr id="3" name="Grafik 2">
            <a:extLst>
              <a:ext uri="{FF2B5EF4-FFF2-40B4-BE49-F238E27FC236}">
                <a16:creationId xmlns:a16="http://schemas.microsoft.com/office/drawing/2014/main" id="{E0AACCE1-2CCA-4445-A994-C93655FB61E6}"/>
              </a:ext>
            </a:extLst>
          </p:cNvPr>
          <p:cNvPicPr>
            <a:picLocks noChangeAspect="1"/>
          </p:cNvPicPr>
          <p:nvPr/>
        </p:nvPicPr>
        <p:blipFill>
          <a:blip r:embed="rId3"/>
          <a:stretch>
            <a:fillRect/>
          </a:stretch>
        </p:blipFill>
        <p:spPr>
          <a:xfrm>
            <a:off x="8932332" y="0"/>
            <a:ext cx="3259667" cy="276225"/>
          </a:xfrm>
          <a:prstGeom prst="rect">
            <a:avLst/>
          </a:prstGeom>
        </p:spPr>
      </p:pic>
      <p:sp>
        <p:nvSpPr>
          <p:cNvPr id="4" name="Textfeld 3">
            <a:extLst>
              <a:ext uri="{FF2B5EF4-FFF2-40B4-BE49-F238E27FC236}">
                <a16:creationId xmlns:a16="http://schemas.microsoft.com/office/drawing/2014/main" id="{ABE19820-4E13-4EAD-A0E7-619BA0C1E96D}"/>
              </a:ext>
            </a:extLst>
          </p:cNvPr>
          <p:cNvSpPr txBox="1"/>
          <p:nvPr/>
        </p:nvSpPr>
        <p:spPr>
          <a:xfrm>
            <a:off x="5528733" y="-42832"/>
            <a:ext cx="3327399" cy="830997"/>
          </a:xfrm>
          <a:prstGeom prst="rect">
            <a:avLst/>
          </a:prstGeom>
          <a:noFill/>
        </p:spPr>
        <p:txBody>
          <a:bodyPr wrap="square" rtlCol="0">
            <a:spAutoFit/>
          </a:bodyPr>
          <a:lstStyle/>
          <a:p>
            <a:r>
              <a:rPr lang="de-DE" sz="1600" dirty="0"/>
              <a:t>Diese Menüpunkte zeigen alle neuen Beiträge, geben viele interessante Informationen und verweisen auf  die</a:t>
            </a:r>
            <a:endParaRPr lang="en-US" sz="1600" dirty="0"/>
          </a:p>
        </p:txBody>
      </p:sp>
      <p:sp>
        <p:nvSpPr>
          <p:cNvPr id="5" name="Textfeld 4">
            <a:extLst>
              <a:ext uri="{FF2B5EF4-FFF2-40B4-BE49-F238E27FC236}">
                <a16:creationId xmlns:a16="http://schemas.microsoft.com/office/drawing/2014/main" id="{CE4E6340-CF3B-416C-8EE0-5001B7D6B498}"/>
              </a:ext>
            </a:extLst>
          </p:cNvPr>
          <p:cNvSpPr txBox="1"/>
          <p:nvPr/>
        </p:nvSpPr>
        <p:spPr>
          <a:xfrm>
            <a:off x="5528733" y="431539"/>
            <a:ext cx="3327399" cy="584775"/>
          </a:xfrm>
          <a:prstGeom prst="rect">
            <a:avLst/>
          </a:prstGeom>
          <a:noFill/>
        </p:spPr>
        <p:txBody>
          <a:bodyPr wrap="square" rtlCol="0">
            <a:spAutoFit/>
          </a:bodyPr>
          <a:lstStyle/>
          <a:p>
            <a:br>
              <a:rPr lang="de-DE" sz="1600" dirty="0"/>
            </a:br>
            <a:r>
              <a:rPr lang="de-DE" sz="1600" dirty="0"/>
              <a:t>Sammlungen (Erklärung  dazu später).</a:t>
            </a:r>
            <a:endParaRPr lang="en-US" sz="1600" dirty="0"/>
          </a:p>
        </p:txBody>
      </p:sp>
      <p:cxnSp>
        <p:nvCxnSpPr>
          <p:cNvPr id="7" name="Gerade Verbindung mit Pfeil 6">
            <a:extLst>
              <a:ext uri="{FF2B5EF4-FFF2-40B4-BE49-F238E27FC236}">
                <a16:creationId xmlns:a16="http://schemas.microsoft.com/office/drawing/2014/main" id="{EA228B05-047A-4856-BFB5-C43DF42CBCC5}"/>
              </a:ext>
            </a:extLst>
          </p:cNvPr>
          <p:cNvCxnSpPr>
            <a:cxnSpLocks/>
          </p:cNvCxnSpPr>
          <p:nvPr/>
        </p:nvCxnSpPr>
        <p:spPr>
          <a:xfrm flipH="1">
            <a:off x="5494868" y="1651000"/>
            <a:ext cx="136313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28AC8E9-8C9F-4FC4-9B66-F9127A0B8025}"/>
              </a:ext>
            </a:extLst>
          </p:cNvPr>
          <p:cNvSpPr txBox="1"/>
          <p:nvPr/>
        </p:nvSpPr>
        <p:spPr>
          <a:xfrm>
            <a:off x="6828365" y="1391013"/>
            <a:ext cx="4207933" cy="584775"/>
          </a:xfrm>
          <a:prstGeom prst="rect">
            <a:avLst/>
          </a:prstGeom>
          <a:noFill/>
        </p:spPr>
        <p:txBody>
          <a:bodyPr wrap="square" rtlCol="0">
            <a:spAutoFit/>
          </a:bodyPr>
          <a:lstStyle/>
          <a:p>
            <a:r>
              <a:rPr lang="de-DE" sz="1600" dirty="0"/>
              <a:t>Einige Buchtitel werden in dieser Leiste rollierend angezeigt.</a:t>
            </a:r>
            <a:endParaRPr lang="en-US" sz="1600" dirty="0"/>
          </a:p>
        </p:txBody>
      </p:sp>
      <p:sp>
        <p:nvSpPr>
          <p:cNvPr id="11" name="Geschweifte Klammer rechts 10">
            <a:extLst>
              <a:ext uri="{FF2B5EF4-FFF2-40B4-BE49-F238E27FC236}">
                <a16:creationId xmlns:a16="http://schemas.microsoft.com/office/drawing/2014/main" id="{ABCAFAE1-D4AC-43E4-8F48-0028CC807A8F}"/>
              </a:ext>
            </a:extLst>
          </p:cNvPr>
          <p:cNvSpPr/>
          <p:nvPr/>
        </p:nvSpPr>
        <p:spPr>
          <a:xfrm>
            <a:off x="5638800" y="2133600"/>
            <a:ext cx="457200" cy="2823613"/>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feld 11">
            <a:extLst>
              <a:ext uri="{FF2B5EF4-FFF2-40B4-BE49-F238E27FC236}">
                <a16:creationId xmlns:a16="http://schemas.microsoft.com/office/drawing/2014/main" id="{83E33CBC-96B9-4566-AD1A-87C7730D7293}"/>
              </a:ext>
            </a:extLst>
          </p:cNvPr>
          <p:cNvSpPr txBox="1"/>
          <p:nvPr/>
        </p:nvSpPr>
        <p:spPr>
          <a:xfrm>
            <a:off x="6290734" y="3360740"/>
            <a:ext cx="4470400" cy="369332"/>
          </a:xfrm>
          <a:prstGeom prst="rect">
            <a:avLst/>
          </a:prstGeom>
          <a:noFill/>
        </p:spPr>
        <p:txBody>
          <a:bodyPr wrap="square" rtlCol="0">
            <a:spAutoFit/>
          </a:bodyPr>
          <a:lstStyle/>
          <a:p>
            <a:r>
              <a:rPr lang="de-DE" dirty="0"/>
              <a:t>24 Hauptkategorien</a:t>
            </a:r>
            <a:endParaRPr lang="en-US" dirty="0"/>
          </a:p>
        </p:txBody>
      </p:sp>
      <p:sp>
        <p:nvSpPr>
          <p:cNvPr id="13" name="Textfeld 12">
            <a:extLst>
              <a:ext uri="{FF2B5EF4-FFF2-40B4-BE49-F238E27FC236}">
                <a16:creationId xmlns:a16="http://schemas.microsoft.com/office/drawing/2014/main" id="{291A4749-B968-492A-ADAF-7B03998D37E6}"/>
              </a:ext>
            </a:extLst>
          </p:cNvPr>
          <p:cNvSpPr txBox="1"/>
          <p:nvPr/>
        </p:nvSpPr>
        <p:spPr>
          <a:xfrm>
            <a:off x="67733" y="4919097"/>
            <a:ext cx="5461000" cy="1569660"/>
          </a:xfrm>
          <a:prstGeom prst="rect">
            <a:avLst/>
          </a:prstGeom>
          <a:noFill/>
        </p:spPr>
        <p:txBody>
          <a:bodyPr wrap="square" rtlCol="0">
            <a:spAutoFit/>
          </a:bodyPr>
          <a:lstStyle/>
          <a:p>
            <a:r>
              <a:rPr lang="de-DE" sz="1600" dirty="0"/>
              <a:t>Die mächtige Software von </a:t>
            </a:r>
            <a:r>
              <a:rPr lang="de-DE" sz="1600" b="1" dirty="0">
                <a:hlinkClick r:id="rId4"/>
              </a:rPr>
              <a:t>NID</a:t>
            </a:r>
            <a:r>
              <a:rPr lang="de-DE" sz="1600" dirty="0"/>
              <a:t> wird mittlerweile auch von anderen Organisationen verwendet, siehe etwa </a:t>
            </a:r>
            <a:r>
              <a:rPr lang="de-DE" sz="1600" dirty="0">
                <a:hlinkClick r:id="rId5"/>
              </a:rPr>
              <a:t>Institut für Kinder- und Jugendphilosophie</a:t>
            </a:r>
            <a:r>
              <a:rPr lang="de-DE" sz="1600" dirty="0"/>
              <a:t> .</a:t>
            </a:r>
          </a:p>
          <a:p>
            <a:endParaRPr lang="de-DE" sz="1600" dirty="0"/>
          </a:p>
          <a:p>
            <a:r>
              <a:rPr lang="de-DE" sz="1600" dirty="0"/>
              <a:t>Rechts einige Bücher zum Anklicken. Die Zahlen darunter zeigen, wie oft diese Dokumente schon aufgerufen wurden </a:t>
            </a:r>
            <a:endParaRPr lang="en-US" sz="1600" dirty="0"/>
          </a:p>
        </p:txBody>
      </p:sp>
      <p:pic>
        <p:nvPicPr>
          <p:cNvPr id="15" name="Grafik 14" descr="Ein Bild, das Text, Poster, Buch, draußen enthält.&#10;&#10;Automatisch generierte Beschreibung">
            <a:hlinkClick r:id="rId6"/>
            <a:extLst>
              <a:ext uri="{FF2B5EF4-FFF2-40B4-BE49-F238E27FC236}">
                <a16:creationId xmlns:a16="http://schemas.microsoft.com/office/drawing/2014/main" id="{E4302D29-9AEE-4AB9-98D0-3D961AF6EB6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7290" y="4326601"/>
            <a:ext cx="791210" cy="1184910"/>
          </a:xfrm>
          <a:prstGeom prst="rect">
            <a:avLst/>
          </a:prstGeom>
          <a:noFill/>
          <a:ln>
            <a:noFill/>
          </a:ln>
        </p:spPr>
      </p:pic>
      <p:pic>
        <p:nvPicPr>
          <p:cNvPr id="16" name="Grafik 15">
            <a:hlinkClick r:id="rId8"/>
            <a:extLst>
              <a:ext uri="{FF2B5EF4-FFF2-40B4-BE49-F238E27FC236}">
                <a16:creationId xmlns:a16="http://schemas.microsoft.com/office/drawing/2014/main" id="{960705ED-4150-433D-A564-6729F32E33BC}"/>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56237" y="4326601"/>
            <a:ext cx="756920" cy="1202055"/>
          </a:xfrm>
          <a:prstGeom prst="rect">
            <a:avLst/>
          </a:prstGeom>
          <a:noFill/>
          <a:ln>
            <a:noFill/>
          </a:ln>
        </p:spPr>
      </p:pic>
      <p:pic>
        <p:nvPicPr>
          <p:cNvPr id="17" name="Grafik 16">
            <a:hlinkClick r:id="rId10"/>
            <a:extLst>
              <a:ext uri="{FF2B5EF4-FFF2-40B4-BE49-F238E27FC236}">
                <a16:creationId xmlns:a16="http://schemas.microsoft.com/office/drawing/2014/main" id="{C5BD66BC-9B32-40B3-AB5B-ACC9B80A4AF7}"/>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20894" y="4337396"/>
            <a:ext cx="823595" cy="1163320"/>
          </a:xfrm>
          <a:prstGeom prst="rect">
            <a:avLst/>
          </a:prstGeom>
          <a:noFill/>
          <a:ln>
            <a:noFill/>
          </a:ln>
        </p:spPr>
      </p:pic>
      <p:pic>
        <p:nvPicPr>
          <p:cNvPr id="18" name="Grafik 17">
            <a:hlinkClick r:id="rId12"/>
            <a:extLst>
              <a:ext uri="{FF2B5EF4-FFF2-40B4-BE49-F238E27FC236}">
                <a16:creationId xmlns:a16="http://schemas.microsoft.com/office/drawing/2014/main" id="{CEB72AD3-98D1-46B6-8C34-8A0A19E555E8}"/>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32332" y="4355176"/>
            <a:ext cx="828675" cy="1181735"/>
          </a:xfrm>
          <a:prstGeom prst="rect">
            <a:avLst/>
          </a:prstGeom>
          <a:noFill/>
          <a:ln>
            <a:noFill/>
          </a:ln>
        </p:spPr>
      </p:pic>
      <p:pic>
        <p:nvPicPr>
          <p:cNvPr id="19" name="Grafik 18">
            <a:hlinkClick r:id="rId14"/>
            <a:extLst>
              <a:ext uri="{FF2B5EF4-FFF2-40B4-BE49-F238E27FC236}">
                <a16:creationId xmlns:a16="http://schemas.microsoft.com/office/drawing/2014/main" id="{BBFEA7D0-98C4-4050-8509-60FB815296EE}"/>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86101" y="4364758"/>
            <a:ext cx="858520" cy="1184910"/>
          </a:xfrm>
          <a:prstGeom prst="rect">
            <a:avLst/>
          </a:prstGeom>
          <a:noFill/>
          <a:ln>
            <a:noFill/>
          </a:ln>
        </p:spPr>
      </p:pic>
      <p:pic>
        <p:nvPicPr>
          <p:cNvPr id="20" name="Grafik 19">
            <a:hlinkClick r:id="rId16"/>
            <a:extLst>
              <a:ext uri="{FF2B5EF4-FFF2-40B4-BE49-F238E27FC236}">
                <a16:creationId xmlns:a16="http://schemas.microsoft.com/office/drawing/2014/main" id="{817F4044-EBAA-4152-A5D5-15B26DFE073F}"/>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890882" y="4341841"/>
            <a:ext cx="804545" cy="1186815"/>
          </a:xfrm>
          <a:prstGeom prst="rect">
            <a:avLst/>
          </a:prstGeom>
          <a:noFill/>
          <a:ln>
            <a:noFill/>
          </a:ln>
        </p:spPr>
      </p:pic>
      <p:sp>
        <p:nvSpPr>
          <p:cNvPr id="21" name="Textfeld 20">
            <a:extLst>
              <a:ext uri="{FF2B5EF4-FFF2-40B4-BE49-F238E27FC236}">
                <a16:creationId xmlns:a16="http://schemas.microsoft.com/office/drawing/2014/main" id="{E2423BEC-B118-4BDB-95F2-514EBC5D0839}"/>
              </a:ext>
            </a:extLst>
          </p:cNvPr>
          <p:cNvSpPr txBox="1"/>
          <p:nvPr/>
        </p:nvSpPr>
        <p:spPr>
          <a:xfrm>
            <a:off x="6176434" y="5638800"/>
            <a:ext cx="5518993" cy="1015663"/>
          </a:xfrm>
          <a:prstGeom prst="rect">
            <a:avLst/>
          </a:prstGeom>
          <a:noFill/>
        </p:spPr>
        <p:txBody>
          <a:bodyPr wrap="square" rtlCol="0">
            <a:spAutoFit/>
          </a:bodyPr>
          <a:lstStyle/>
          <a:p>
            <a:r>
              <a:rPr lang="de-DE" sz="1600" dirty="0"/>
              <a:t>4.000           7.000         3.000         17.000          7.200           4.500</a:t>
            </a:r>
          </a:p>
          <a:p>
            <a:endParaRPr lang="de-DE" sz="1400" u="sng" dirty="0">
              <a:hlinkClick r:id="rId18"/>
            </a:endParaRPr>
          </a:p>
          <a:p>
            <a:r>
              <a:rPr lang="de-DE" sz="1400" u="sng" dirty="0">
                <a:sym typeface="Wingdings" panose="05000000000000000000" pitchFamily="2" charset="2"/>
                <a:hlinkClick r:id="rId18"/>
              </a:rPr>
              <a:t> </a:t>
            </a:r>
            <a:r>
              <a:rPr lang="de-DE" sz="1400" u="sng" dirty="0">
                <a:hlinkClick r:id="rId18"/>
              </a:rPr>
              <a:t>Eine NID-Musterseite, die Notizen und Anmerkungen mit Bildern zeigt</a:t>
            </a:r>
            <a:r>
              <a:rPr lang="de-DE" sz="1400" dirty="0"/>
              <a:t>.</a:t>
            </a:r>
            <a:endParaRPr lang="en-US" sz="1400" dirty="0"/>
          </a:p>
          <a:p>
            <a:endParaRPr lang="en-US" sz="1600" dirty="0"/>
          </a:p>
        </p:txBody>
      </p:sp>
      <p:cxnSp>
        <p:nvCxnSpPr>
          <p:cNvPr id="23" name="Gerade Verbindung mit Pfeil 22">
            <a:extLst>
              <a:ext uri="{FF2B5EF4-FFF2-40B4-BE49-F238E27FC236}">
                <a16:creationId xmlns:a16="http://schemas.microsoft.com/office/drawing/2014/main" id="{BAB381BB-39F6-43AB-98C1-BF5F1D1040FE}"/>
              </a:ext>
            </a:extLst>
          </p:cNvPr>
          <p:cNvCxnSpPr>
            <a:cxnSpLocks/>
          </p:cNvCxnSpPr>
          <p:nvPr/>
        </p:nvCxnSpPr>
        <p:spPr>
          <a:xfrm flipV="1">
            <a:off x="5024967" y="5291667"/>
            <a:ext cx="1151467" cy="7873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Foliennummernplatzhalter 5">
            <a:extLst>
              <a:ext uri="{FF2B5EF4-FFF2-40B4-BE49-F238E27FC236}">
                <a16:creationId xmlns:a16="http://schemas.microsoft.com/office/drawing/2014/main" id="{1BE13482-A305-B3C5-3827-CA6B761E24BD}"/>
              </a:ext>
            </a:extLst>
          </p:cNvPr>
          <p:cNvSpPr>
            <a:spLocks noGrp="1"/>
          </p:cNvSpPr>
          <p:nvPr>
            <p:ph type="sldNum" sz="quarter" idx="12"/>
          </p:nvPr>
        </p:nvSpPr>
        <p:spPr/>
        <p:txBody>
          <a:bodyPr/>
          <a:lstStyle/>
          <a:p>
            <a:fld id="{0A244E72-8EF7-4786-BA84-796DF89704B2}" type="slidenum">
              <a:rPr lang="en-US" smtClean="0"/>
              <a:t>2</a:t>
            </a:fld>
            <a:endParaRPr lang="en-US"/>
          </a:p>
        </p:txBody>
      </p:sp>
      <p:cxnSp>
        <p:nvCxnSpPr>
          <p:cNvPr id="10" name="Gerade Verbindung mit Pfeil 9">
            <a:extLst>
              <a:ext uri="{FF2B5EF4-FFF2-40B4-BE49-F238E27FC236}">
                <a16:creationId xmlns:a16="http://schemas.microsoft.com/office/drawing/2014/main" id="{126513BA-3AC8-4868-842F-99582A3D81D4}"/>
              </a:ext>
            </a:extLst>
          </p:cNvPr>
          <p:cNvCxnSpPr>
            <a:cxnSpLocks/>
          </p:cNvCxnSpPr>
          <p:nvPr/>
        </p:nvCxnSpPr>
        <p:spPr>
          <a:xfrm flipV="1">
            <a:off x="8932332" y="431539"/>
            <a:ext cx="1151468" cy="2762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761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1D6357E-1CCE-4BF1-9B0D-D928084EF03A}"/>
              </a:ext>
            </a:extLst>
          </p:cNvPr>
          <p:cNvSpPr txBox="1"/>
          <p:nvPr/>
        </p:nvSpPr>
        <p:spPr>
          <a:xfrm>
            <a:off x="126999" y="84666"/>
            <a:ext cx="11853334" cy="3675049"/>
          </a:xfrm>
          <a:prstGeom prst="rect">
            <a:avLst/>
          </a:prstGeom>
          <a:noFill/>
        </p:spPr>
        <p:txBody>
          <a:bodyPr wrap="square" rtlCol="0">
            <a:spAutoFit/>
          </a:bodyPr>
          <a:lstStyle/>
          <a:p>
            <a:r>
              <a:rPr lang="de-DE" sz="1600" dirty="0"/>
              <a:t>Auf jeder NID-Seite gibt es einen Rückmelde-Button. Ebenso können Inhaltsverzeichnisse angezeigt werden. Die innovative Software von NID erlaubt außerdem den Wechsel in andere Sprachen.</a:t>
            </a:r>
          </a:p>
          <a:p>
            <a:r>
              <a:rPr lang="de-DE" sz="1600" dirty="0"/>
              <a:t> </a:t>
            </a:r>
            <a:endParaRPr lang="en-US" sz="1600" dirty="0"/>
          </a:p>
          <a:p>
            <a:r>
              <a:rPr lang="de-DE" sz="1600" dirty="0"/>
              <a:t>NID hat sehr umfangreiche Suchfunktionen neben der Volltextsuche in Dokumenten. Weiters erlaubt NID die Bildung getrennter Nutzergruppen, damit verschiedenen Personen in einem Dokument nur das für sie Passende gezeigt wird. Viel Interessantes findet sich in den </a:t>
            </a:r>
            <a:r>
              <a:rPr lang="de-DE" sz="1600" u="sng" dirty="0">
                <a:hlinkClick r:id="rId2"/>
              </a:rPr>
              <a:t>Netz-Sammlungen</a:t>
            </a:r>
            <a:r>
              <a:rPr lang="de-DE" sz="1600" dirty="0"/>
              <a:t> (vor allem unter „Neuzugänge“). Das Austria-Forum wird auch für Informationen über Wirtschaftsunternehmen eingesetzt werden, wobei </a:t>
            </a:r>
            <a:r>
              <a:rPr lang="de-DE" sz="1600" dirty="0">
                <a:hlinkClick r:id="rId3"/>
              </a:rPr>
              <a:t>bestehende Beiträge aktualisiert </a:t>
            </a:r>
            <a:r>
              <a:rPr lang="de-DE" sz="1600" dirty="0"/>
              <a:t>und durch wichtige neue ergänzt werden.</a:t>
            </a:r>
          </a:p>
          <a:p>
            <a:endParaRPr lang="de-DE" sz="1600" dirty="0"/>
          </a:p>
          <a:p>
            <a:r>
              <a:rPr lang="de-DE" sz="1600" dirty="0"/>
              <a:t>Sehr praktisch bei NID ist die Möglichkeit der Verlinkung, oft vom Austria-Forum auf NID-Seiten und umgekehrt. Der Eintrag über die </a:t>
            </a:r>
            <a:r>
              <a:rPr lang="de-DE" sz="1600" dirty="0">
                <a:hlinkClick r:id="rId4"/>
              </a:rPr>
              <a:t>Steirische Krakau </a:t>
            </a:r>
            <a:r>
              <a:rPr lang="de-DE" sz="1600" dirty="0"/>
              <a:t>mag das beschreiben. Ruft man diesen auf, so bekommt man einen Beitrag, von dem links der Anfang gezeigt wird,  daneben einige Links am Ende des Beitrags, darunter auch einer zur Broschüre über die Krakau als Ausgangspunkt für Bergtouren. Liest man also bei Krakau im AF nach, dann erfährt man, dass dies eine tolle Wandergegend ist mit vielen schönen Touren. Blättert man umgekehrt in der NID-Sammlung von </a:t>
            </a:r>
            <a:r>
              <a:rPr lang="de-DE" sz="1600" dirty="0">
                <a:hlinkClick r:id="rId5"/>
              </a:rPr>
              <a:t>Bergsteigerdörfern</a:t>
            </a:r>
            <a:r>
              <a:rPr lang="de-DE" sz="1600" dirty="0"/>
              <a:t>, mag es wichtig zu sein zu erfahren, was der Ort außer Touren noch zu bieten hat. Darum ist auch im Bild rechts ein Link von der Broschüre des Österreichischen Alpenvereins auf die Beschreibung des Ortes zu sehen. </a:t>
            </a:r>
            <a:endParaRPr lang="en-US" dirty="0"/>
          </a:p>
        </p:txBody>
      </p:sp>
      <p:pic>
        <p:nvPicPr>
          <p:cNvPr id="4" name="Grafik 3">
            <a:extLst>
              <a:ext uri="{FF2B5EF4-FFF2-40B4-BE49-F238E27FC236}">
                <a16:creationId xmlns:a16="http://schemas.microsoft.com/office/drawing/2014/main" id="{8FF73892-31DC-4A50-ADCA-38D75FAF7E98}"/>
              </a:ext>
            </a:extLst>
          </p:cNvPr>
          <p:cNvPicPr>
            <a:picLocks noChangeAspect="1"/>
          </p:cNvPicPr>
          <p:nvPr/>
        </p:nvPicPr>
        <p:blipFill>
          <a:blip r:embed="rId6"/>
          <a:stretch>
            <a:fillRect/>
          </a:stretch>
        </p:blipFill>
        <p:spPr>
          <a:xfrm>
            <a:off x="5094824" y="3870082"/>
            <a:ext cx="3600450" cy="1744134"/>
          </a:xfrm>
          <a:prstGeom prst="rect">
            <a:avLst/>
          </a:prstGeom>
        </p:spPr>
      </p:pic>
      <p:pic>
        <p:nvPicPr>
          <p:cNvPr id="6" name="Grafik 5">
            <a:extLst>
              <a:ext uri="{FF2B5EF4-FFF2-40B4-BE49-F238E27FC236}">
                <a16:creationId xmlns:a16="http://schemas.microsoft.com/office/drawing/2014/main" id="{E70BC897-538C-46CB-B1CC-B4CEC761E4CF}"/>
              </a:ext>
            </a:extLst>
          </p:cNvPr>
          <p:cNvPicPr>
            <a:picLocks noChangeAspect="1"/>
          </p:cNvPicPr>
          <p:nvPr/>
        </p:nvPicPr>
        <p:blipFill>
          <a:blip r:embed="rId7"/>
          <a:stretch>
            <a:fillRect/>
          </a:stretch>
        </p:blipFill>
        <p:spPr>
          <a:xfrm>
            <a:off x="211667" y="3675154"/>
            <a:ext cx="4783731" cy="2954501"/>
          </a:xfrm>
          <a:prstGeom prst="rect">
            <a:avLst/>
          </a:prstGeom>
        </p:spPr>
      </p:pic>
      <p:pic>
        <p:nvPicPr>
          <p:cNvPr id="7" name="Grafik 6" descr="Ein Bild, das Text, Himmel, draußen, Baum enthält.&#10;&#10;Automatisch generierte Beschreibung">
            <a:extLst>
              <a:ext uri="{FF2B5EF4-FFF2-40B4-BE49-F238E27FC236}">
                <a16:creationId xmlns:a16="http://schemas.microsoft.com/office/drawing/2014/main" id="{E37BA8E0-4BB1-D415-0EE2-83B5349FA1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63390" y="4011778"/>
            <a:ext cx="1921528" cy="2617877"/>
          </a:xfrm>
          <a:prstGeom prst="rect">
            <a:avLst/>
          </a:prstGeom>
        </p:spPr>
      </p:pic>
      <p:sp>
        <p:nvSpPr>
          <p:cNvPr id="8" name="Foliennummernplatzhalter 7">
            <a:extLst>
              <a:ext uri="{FF2B5EF4-FFF2-40B4-BE49-F238E27FC236}">
                <a16:creationId xmlns:a16="http://schemas.microsoft.com/office/drawing/2014/main" id="{E852F7B0-94E9-332F-5EFD-0747F79AC5A7}"/>
              </a:ext>
            </a:extLst>
          </p:cNvPr>
          <p:cNvSpPr>
            <a:spLocks noGrp="1"/>
          </p:cNvSpPr>
          <p:nvPr>
            <p:ph type="sldNum" sz="quarter" idx="12"/>
          </p:nvPr>
        </p:nvSpPr>
        <p:spPr/>
        <p:txBody>
          <a:bodyPr/>
          <a:lstStyle/>
          <a:p>
            <a:fld id="{0A244E72-8EF7-4786-BA84-796DF89704B2}" type="slidenum">
              <a:rPr lang="en-US" smtClean="0"/>
              <a:t>3</a:t>
            </a:fld>
            <a:endParaRPr lang="en-US"/>
          </a:p>
        </p:txBody>
      </p:sp>
    </p:spTree>
    <p:extLst>
      <p:ext uri="{BB962C8B-B14F-4D97-AF65-F5344CB8AC3E}">
        <p14:creationId xmlns:p14="http://schemas.microsoft.com/office/powerpoint/2010/main" val="19458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D6659DF9-57EF-4C35-8869-FADD495B7181}"/>
              </a:ext>
            </a:extLst>
          </p:cNvPr>
          <p:cNvSpPr txBox="1"/>
          <p:nvPr/>
        </p:nvSpPr>
        <p:spPr>
          <a:xfrm>
            <a:off x="135467" y="293157"/>
            <a:ext cx="8195733" cy="1323439"/>
          </a:xfrm>
          <a:prstGeom prst="rect">
            <a:avLst/>
          </a:prstGeom>
          <a:noFill/>
        </p:spPr>
        <p:txBody>
          <a:bodyPr wrap="square" rtlCol="0">
            <a:spAutoFit/>
          </a:bodyPr>
          <a:lstStyle/>
          <a:p>
            <a:r>
              <a:rPr lang="de-DE" sz="1600" dirty="0"/>
              <a:t>Seit Ende 2023 werden zunehmend Elemente der KI, also der künstlichen Intelligenz, eingebaut: So kann man nicht nur nach Worten oder Wortgruppen suchen, sondern auch nach „Objekten“, z.B. nach „Person“. Damit findet man etwa in einer Broschüre (</a:t>
            </a:r>
            <a:r>
              <a:rPr lang="de-DE" sz="1600" u="sng" dirty="0">
                <a:hlinkClick r:id="rId2"/>
              </a:rPr>
              <a:t>https://www.nid-library.com/Home/BookDetail/127</a:t>
            </a:r>
            <a:r>
              <a:rPr lang="de-DE" sz="1600" dirty="0"/>
              <a:t>]) bei der Suche nach „Person“ eine Seite auf der klein (aber durch strichlierte grüne Umrandung gut sichtbar) eine Person identifiziert wird. </a:t>
            </a:r>
            <a:endParaRPr lang="en-US" sz="1600" dirty="0"/>
          </a:p>
        </p:txBody>
      </p:sp>
      <p:pic>
        <p:nvPicPr>
          <p:cNvPr id="7" name="Grafik 6" descr="Ein Bild, das Kleidung, Gebäude, Person, draußen enthält.&#10;&#10;Automatisch generierte Beschreibung">
            <a:hlinkClick r:id="rId3"/>
            <a:extLst>
              <a:ext uri="{FF2B5EF4-FFF2-40B4-BE49-F238E27FC236}">
                <a16:creationId xmlns:a16="http://schemas.microsoft.com/office/drawing/2014/main" id="{D35B1C7D-ACB6-41C7-8C0B-0568B8A33626}"/>
              </a:ext>
            </a:extLst>
          </p:cNvPr>
          <p:cNvPicPr/>
          <p:nvPr/>
        </p:nvPicPr>
        <p:blipFill>
          <a:blip r:embed="rId4"/>
          <a:stretch>
            <a:fillRect/>
          </a:stretch>
        </p:blipFill>
        <p:spPr>
          <a:xfrm>
            <a:off x="8991600" y="293157"/>
            <a:ext cx="1769533" cy="1323439"/>
          </a:xfrm>
          <a:prstGeom prst="rect">
            <a:avLst/>
          </a:prstGeom>
        </p:spPr>
      </p:pic>
      <p:cxnSp>
        <p:nvCxnSpPr>
          <p:cNvPr id="8" name="Gerade Verbindung mit Pfeil 7">
            <a:extLst>
              <a:ext uri="{FF2B5EF4-FFF2-40B4-BE49-F238E27FC236}">
                <a16:creationId xmlns:a16="http://schemas.microsoft.com/office/drawing/2014/main" id="{C6F2F7CD-5D82-40F1-8FC6-EAF47233570F}"/>
              </a:ext>
            </a:extLst>
          </p:cNvPr>
          <p:cNvCxnSpPr>
            <a:cxnSpLocks/>
          </p:cNvCxnSpPr>
          <p:nvPr/>
        </p:nvCxnSpPr>
        <p:spPr>
          <a:xfrm flipV="1">
            <a:off x="5156200" y="1151467"/>
            <a:ext cx="5037667" cy="8043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186D0D91-8024-4D0C-93AE-68AF495B1FD8}"/>
              </a:ext>
            </a:extLst>
          </p:cNvPr>
          <p:cNvSpPr txBox="1"/>
          <p:nvPr/>
        </p:nvSpPr>
        <p:spPr>
          <a:xfrm>
            <a:off x="135468" y="1534066"/>
            <a:ext cx="5367866" cy="4278094"/>
          </a:xfrm>
          <a:prstGeom prst="rect">
            <a:avLst/>
          </a:prstGeom>
          <a:noFill/>
        </p:spPr>
        <p:txBody>
          <a:bodyPr wrap="square" rtlCol="0">
            <a:spAutoFit/>
          </a:bodyPr>
          <a:lstStyle/>
          <a:p>
            <a:r>
              <a:rPr lang="de-DE" sz="1600" dirty="0"/>
              <a:t>Die Seite, von der hier ein Ausschnitt gezeigt wird,  ist </a:t>
            </a:r>
            <a:r>
              <a:rPr lang="en-US" sz="1600" dirty="0">
                <a:hlinkClick r:id="rId5"/>
              </a:rPr>
              <a:t>https://www.nid-library.com/Home/ViewBook/127/4/view</a:t>
            </a:r>
            <a:endParaRPr lang="en-US" sz="1600" dirty="0"/>
          </a:p>
          <a:p>
            <a:br>
              <a:rPr lang="de-DE" sz="1600" dirty="0"/>
            </a:br>
            <a:r>
              <a:rPr lang="de-DE" sz="1600" dirty="0"/>
              <a:t>Es ist egal ob die Person ganz, nur teilweise, von vorne, hinten, von der Seite usw. abgebildet ist: Das macht eben KI. </a:t>
            </a:r>
          </a:p>
          <a:p>
            <a:endParaRPr lang="de-DE" sz="1600" dirty="0"/>
          </a:p>
          <a:p>
            <a:r>
              <a:rPr lang="de-DE" sz="1600" dirty="0"/>
              <a:t>Auch andere Suchmöglichkeiten werden angeboten, z.B. kann man eine ganze Sammlung von NID-Dokumenten mit einer einzigen Abfrage durchsuchen. </a:t>
            </a:r>
          </a:p>
          <a:p>
            <a:endParaRPr lang="de-DE" sz="1600" dirty="0"/>
          </a:p>
          <a:p>
            <a:r>
              <a:rPr lang="de-DE" sz="1600" dirty="0"/>
              <a:t>Mit einer der spektakulären Anwendungen von KI (die andauernd weiter verbessert wird) kann man mit  Hilfe des Buttons „</a:t>
            </a:r>
            <a:r>
              <a:rPr lang="de-DE" sz="1600" i="1" dirty="0"/>
              <a:t>Fragen</a:t>
            </a:r>
            <a:r>
              <a:rPr lang="de-DE" sz="1600" dirty="0"/>
              <a:t>“ auf jeder AF Seite </a:t>
            </a:r>
            <a:r>
              <a:rPr lang="de-DE" sz="1600" u="sng" dirty="0"/>
              <a:t>beliebige Anfragen zu Inhalten von AF und NID</a:t>
            </a:r>
            <a:r>
              <a:rPr lang="de-DE" sz="1600" dirty="0"/>
              <a:t> stellen,  die in Prosaform in  Sekunden beantwortet werden. Dabei wird die Fragesprache erkannt und in dieser geantwortet wird:  Rechts ein Beispiel mit Frage und Antwort.</a:t>
            </a:r>
            <a:endParaRPr lang="en-US" sz="1600" dirty="0"/>
          </a:p>
        </p:txBody>
      </p:sp>
      <p:pic>
        <p:nvPicPr>
          <p:cNvPr id="12" name="Grafik 11" descr="Ein Bild, das Text, Screenshot, Schrift, Zahl enthält.&#10;&#10;Automatisch generierte Beschreibung">
            <a:extLst>
              <a:ext uri="{FF2B5EF4-FFF2-40B4-BE49-F238E27FC236}">
                <a16:creationId xmlns:a16="http://schemas.microsoft.com/office/drawing/2014/main" id="{FDB2EE06-6DAA-4E4D-A2C3-F7F9FB39C38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3931" y="2130641"/>
            <a:ext cx="5919470" cy="3994785"/>
          </a:xfrm>
          <a:prstGeom prst="rect">
            <a:avLst/>
          </a:prstGeom>
          <a:noFill/>
          <a:ln>
            <a:noFill/>
          </a:ln>
        </p:spPr>
      </p:pic>
      <p:sp>
        <p:nvSpPr>
          <p:cNvPr id="2" name="Foliennummernplatzhalter 1">
            <a:extLst>
              <a:ext uri="{FF2B5EF4-FFF2-40B4-BE49-F238E27FC236}">
                <a16:creationId xmlns:a16="http://schemas.microsoft.com/office/drawing/2014/main" id="{59EE7D15-05BE-AC51-BFD6-E0DE90A5B590}"/>
              </a:ext>
            </a:extLst>
          </p:cNvPr>
          <p:cNvSpPr>
            <a:spLocks noGrp="1"/>
          </p:cNvSpPr>
          <p:nvPr>
            <p:ph type="sldNum" sz="quarter" idx="12"/>
          </p:nvPr>
        </p:nvSpPr>
        <p:spPr/>
        <p:txBody>
          <a:bodyPr/>
          <a:lstStyle/>
          <a:p>
            <a:fld id="{0A244E72-8EF7-4786-BA84-796DF89704B2}" type="slidenum">
              <a:rPr lang="en-US" smtClean="0"/>
              <a:t>4</a:t>
            </a:fld>
            <a:endParaRPr lang="en-US"/>
          </a:p>
        </p:txBody>
      </p:sp>
    </p:spTree>
    <p:extLst>
      <p:ext uri="{BB962C8B-B14F-4D97-AF65-F5344CB8AC3E}">
        <p14:creationId xmlns:p14="http://schemas.microsoft.com/office/powerpoint/2010/main" val="103619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83F0EA0-7724-4BD8-AF18-CC0A2642D998}"/>
              </a:ext>
            </a:extLst>
          </p:cNvPr>
          <p:cNvSpPr txBox="1"/>
          <p:nvPr/>
        </p:nvSpPr>
        <p:spPr>
          <a:xfrm>
            <a:off x="59267" y="127000"/>
            <a:ext cx="12031133" cy="2800767"/>
          </a:xfrm>
          <a:prstGeom prst="rect">
            <a:avLst/>
          </a:prstGeom>
          <a:noFill/>
        </p:spPr>
        <p:txBody>
          <a:bodyPr wrap="square" rtlCol="0">
            <a:spAutoFit/>
          </a:bodyPr>
          <a:lstStyle/>
          <a:p>
            <a:r>
              <a:rPr lang="de-DE" sz="1600" b="1" dirty="0">
                <a:solidFill>
                  <a:srgbClr val="FF0000"/>
                </a:solidFill>
              </a:rPr>
              <a:t>Die finanzielle Situation des Austria-Forums 2024   </a:t>
            </a:r>
            <a:endParaRPr lang="en-US" sz="1600" dirty="0">
              <a:solidFill>
                <a:srgbClr val="FF0000"/>
              </a:solidFill>
            </a:endParaRPr>
          </a:p>
          <a:p>
            <a:r>
              <a:rPr lang="de-DE" sz="1600" dirty="0"/>
              <a:t>Das Austria-Forum ist ein wissenschaftliches Non-Profit-Unternehmen im Dienste Österreichs. Es wird inhaltlich von </a:t>
            </a:r>
            <a:r>
              <a:rPr lang="de-DE" sz="1600" u="sng" dirty="0">
                <a:hlinkClick r:id="rId2"/>
              </a:rPr>
              <a:t>ehrenamtlichen Editoren</a:t>
            </a:r>
            <a:r>
              <a:rPr lang="de-DE" sz="1600" dirty="0"/>
              <a:t> unter der Leitung der Hauptherausgeber betreut. Die notwendige Infrastruktur wird dankenswerterweise von der TU Graz zur Verfügung gestellt, die  auch den leistungsfähigen Server betreibt.</a:t>
            </a:r>
            <a:endParaRPr lang="en-US" sz="1600" dirty="0"/>
          </a:p>
          <a:p>
            <a:r>
              <a:rPr lang="de-DE" sz="1600" dirty="0"/>
              <a:t>Editiermäßig und technisch werden Austria-Forum und NID von einem kleinen Team betrieben, wobei die meiste Programmierung der zahlreichen Innovationen (wie z.B. Einbau von KI-Elementen) zurzeit nicht in Österreich erfolgt. Um den  Chefprogrammierer </a:t>
            </a:r>
            <a:br>
              <a:rPr lang="de-DE" sz="1600" dirty="0"/>
            </a:br>
            <a:r>
              <a:rPr lang="de-DE" sz="1600" u="sng" dirty="0">
                <a:hlinkClick r:id="rId3"/>
              </a:rPr>
              <a:t>Dr. Bilal </a:t>
            </a:r>
            <a:r>
              <a:rPr lang="de-DE" sz="1600" u="sng" dirty="0" err="1">
                <a:hlinkClick r:id="rId3"/>
              </a:rPr>
              <a:t>Zaka</a:t>
            </a:r>
            <a:r>
              <a:rPr lang="de-DE" sz="1600" dirty="0"/>
              <a:t> nach Österreich zu holen, wären etwa € 4.000.- pro Monat auf drei Jahre nötig. Eine ähnliche Summe für Sekretariats- und Editierarbeit wäre wünschenswert. Dafür wird ein potenzieller Sponsor gesucht: Wir hoffen, ein führendes österreichisches Unternehmen als </a:t>
            </a:r>
            <a:r>
              <a:rPr lang="de-DE" sz="1600" i="1" dirty="0"/>
              <a:t>Schirmherr </a:t>
            </a:r>
            <a:r>
              <a:rPr lang="de-DE" sz="1600" dirty="0"/>
              <a:t>zu gewinnen, das dann in geeigneter Form auch Werbung schalten könnte. </a:t>
            </a:r>
            <a:endParaRPr lang="en-US" sz="1600" dirty="0"/>
          </a:p>
          <a:p>
            <a:r>
              <a:rPr lang="de-DE" sz="1600" dirty="0"/>
              <a:t>Dazu soll auch die Frage beantwortet werden, wie viele Nutzer das Austria-Forum tatsächlich hat. Hier die Google-Auswertung  für November 2024: </a:t>
            </a:r>
            <a:endParaRPr lang="en-US" dirty="0"/>
          </a:p>
        </p:txBody>
      </p:sp>
      <p:pic>
        <p:nvPicPr>
          <p:cNvPr id="4" name="Grafik 3">
            <a:extLst>
              <a:ext uri="{FF2B5EF4-FFF2-40B4-BE49-F238E27FC236}">
                <a16:creationId xmlns:a16="http://schemas.microsoft.com/office/drawing/2014/main" id="{63A0250A-3366-4261-8580-D4EF23B6AE6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733" y="2802467"/>
            <a:ext cx="5384482" cy="3125152"/>
          </a:xfrm>
          <a:prstGeom prst="rect">
            <a:avLst/>
          </a:prstGeom>
          <a:noFill/>
          <a:ln>
            <a:noFill/>
          </a:ln>
        </p:spPr>
      </p:pic>
      <p:pic>
        <p:nvPicPr>
          <p:cNvPr id="5" name="Grafik 4" descr="Ein Bild, das Text, Karte, Screenshot, Zahl enthält.&#10;&#10;Automatisch generierte Beschreibung">
            <a:extLst>
              <a:ext uri="{FF2B5EF4-FFF2-40B4-BE49-F238E27FC236}">
                <a16:creationId xmlns:a16="http://schemas.microsoft.com/office/drawing/2014/main" id="{0F9B841E-AEA5-4026-9200-0F8F6534F99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89700" y="2921000"/>
            <a:ext cx="4533901" cy="2882900"/>
          </a:xfrm>
          <a:prstGeom prst="rect">
            <a:avLst/>
          </a:prstGeom>
          <a:noFill/>
          <a:ln>
            <a:noFill/>
          </a:ln>
        </p:spPr>
      </p:pic>
      <p:sp>
        <p:nvSpPr>
          <p:cNvPr id="8" name="Textfeld 7">
            <a:extLst>
              <a:ext uri="{FF2B5EF4-FFF2-40B4-BE49-F238E27FC236}">
                <a16:creationId xmlns:a16="http://schemas.microsoft.com/office/drawing/2014/main" id="{74B9A6E3-DB49-4915-BBDD-0ED260775AEE}"/>
              </a:ext>
            </a:extLst>
          </p:cNvPr>
          <p:cNvSpPr txBox="1"/>
          <p:nvPr/>
        </p:nvSpPr>
        <p:spPr>
          <a:xfrm>
            <a:off x="122608" y="5842953"/>
            <a:ext cx="5715000" cy="1107996"/>
          </a:xfrm>
          <a:prstGeom prst="rect">
            <a:avLst/>
          </a:prstGeom>
          <a:noFill/>
        </p:spPr>
        <p:txBody>
          <a:bodyPr wrap="square" rtlCol="0">
            <a:spAutoFit/>
          </a:bodyPr>
          <a:lstStyle/>
          <a:p>
            <a:r>
              <a:rPr lang="de-DE" sz="1600" dirty="0"/>
              <a:t>Hochgerechnet ergeben diese Zahlen genau </a:t>
            </a:r>
            <a:r>
              <a:rPr lang="de-DE" sz="1600" b="1" dirty="0"/>
              <a:t>1,2 Millionen Nutzer im Jahr. </a:t>
            </a:r>
            <a:r>
              <a:rPr lang="de-DE" sz="1600" dirty="0"/>
              <a:t>Hierbei ist die wachsende Zahl der NID-Benutzer nicht mitgerechnet.  </a:t>
            </a:r>
            <a:endParaRPr lang="en-US" sz="1600" dirty="0"/>
          </a:p>
          <a:p>
            <a:endParaRPr lang="en-US" dirty="0"/>
          </a:p>
        </p:txBody>
      </p:sp>
      <p:sp>
        <p:nvSpPr>
          <p:cNvPr id="2" name="Textfeld 1">
            <a:extLst>
              <a:ext uri="{FF2B5EF4-FFF2-40B4-BE49-F238E27FC236}">
                <a16:creationId xmlns:a16="http://schemas.microsoft.com/office/drawing/2014/main" id="{082CD3C7-D823-4BA7-8C15-77B0EDD8D257}"/>
              </a:ext>
            </a:extLst>
          </p:cNvPr>
          <p:cNvSpPr txBox="1"/>
          <p:nvPr/>
        </p:nvSpPr>
        <p:spPr>
          <a:xfrm>
            <a:off x="6489700" y="5859887"/>
            <a:ext cx="4686300" cy="861774"/>
          </a:xfrm>
          <a:prstGeom prst="rect">
            <a:avLst/>
          </a:prstGeom>
          <a:noFill/>
        </p:spPr>
        <p:txBody>
          <a:bodyPr wrap="square" rtlCol="0">
            <a:spAutoFit/>
          </a:bodyPr>
          <a:lstStyle/>
          <a:p>
            <a:r>
              <a:rPr lang="de-DE" sz="1600" dirty="0"/>
              <a:t>Interessant ist auch die relativ hohe Nutzung des Austria-Forums im Ausland.</a:t>
            </a:r>
            <a:endParaRPr lang="en-US" sz="1600" dirty="0"/>
          </a:p>
          <a:p>
            <a:endParaRPr lang="en-US" dirty="0"/>
          </a:p>
        </p:txBody>
      </p:sp>
      <p:sp>
        <p:nvSpPr>
          <p:cNvPr id="6" name="Foliennummernplatzhalter 5">
            <a:extLst>
              <a:ext uri="{FF2B5EF4-FFF2-40B4-BE49-F238E27FC236}">
                <a16:creationId xmlns:a16="http://schemas.microsoft.com/office/drawing/2014/main" id="{5D94C9A2-BFC0-1481-9502-4929DAEB2AC1}"/>
              </a:ext>
            </a:extLst>
          </p:cNvPr>
          <p:cNvSpPr>
            <a:spLocks noGrp="1"/>
          </p:cNvSpPr>
          <p:nvPr>
            <p:ph type="sldNum" sz="quarter" idx="12"/>
          </p:nvPr>
        </p:nvSpPr>
        <p:spPr/>
        <p:txBody>
          <a:bodyPr/>
          <a:lstStyle/>
          <a:p>
            <a:fld id="{0A244E72-8EF7-4786-BA84-796DF89704B2}" type="slidenum">
              <a:rPr lang="en-US" smtClean="0"/>
              <a:t>5</a:t>
            </a:fld>
            <a:endParaRPr lang="en-US"/>
          </a:p>
        </p:txBody>
      </p:sp>
    </p:spTree>
    <p:extLst>
      <p:ext uri="{BB962C8B-B14F-4D97-AF65-F5344CB8AC3E}">
        <p14:creationId xmlns:p14="http://schemas.microsoft.com/office/powerpoint/2010/main" val="3994806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760FEEB-3DE0-4E27-BF17-7CC87C091439}"/>
              </a:ext>
            </a:extLst>
          </p:cNvPr>
          <p:cNvSpPr txBox="1"/>
          <p:nvPr/>
        </p:nvSpPr>
        <p:spPr>
          <a:xfrm>
            <a:off x="127000" y="177801"/>
            <a:ext cx="11844867" cy="3323987"/>
          </a:xfrm>
          <a:prstGeom prst="rect">
            <a:avLst/>
          </a:prstGeom>
          <a:noFill/>
        </p:spPr>
        <p:txBody>
          <a:bodyPr wrap="square" rtlCol="0">
            <a:spAutoFit/>
          </a:bodyPr>
          <a:lstStyle/>
          <a:p>
            <a:r>
              <a:rPr lang="de-DE" sz="1600" b="1" dirty="0">
                <a:solidFill>
                  <a:srgbClr val="FF0000"/>
                </a:solidFill>
              </a:rPr>
              <a:t>Zusammenarbeit mit der Wissenschaft</a:t>
            </a:r>
            <a:br>
              <a:rPr lang="de-DE" sz="1600" b="1" dirty="0">
                <a:solidFill>
                  <a:srgbClr val="FF0000"/>
                </a:solidFill>
              </a:rPr>
            </a:br>
            <a:endParaRPr lang="en-US" sz="1600" dirty="0">
              <a:solidFill>
                <a:srgbClr val="FF0000"/>
              </a:solidFill>
            </a:endParaRPr>
          </a:p>
          <a:p>
            <a:r>
              <a:rPr lang="de-DE" sz="1600" dirty="0"/>
              <a:t>Es besteht die Möglichkeit, in einer für beiden Seiten fruchtbaren Weise mit Fachhochschulen und Universitäten zusammenzuarbeiten.  </a:t>
            </a:r>
            <a:br>
              <a:rPr lang="de-DE" sz="1600" dirty="0"/>
            </a:br>
            <a:r>
              <a:rPr lang="de-DE" sz="1600" dirty="0"/>
              <a:t>Wissenschaftliche Mitarbeiterinnen und Mitarbeiter können Mitherausgeber werden mit der Möglichkeit, eigene Arbeiten einer breiten Öffentlichkeit vorzustellen, etwa allgemein verständliche Ausarbeitungen für Seminare oder Vorträge. Andererseits könnten die besten Arbeiten aus Seminaren oder aus  einem Bachelor-, Master- oder Doktorats-Studiengang vorgestellt werden - wichtige Ergänzungen der studentischen Publikationsliste. Die Verwendung von NID, der interaktiven Dokumente,  gestattet es, von vorhandenen Beiträgen auf neue hinzuweisen und umgekehrt. Mit dieser Form des einfachen Updates können Dokumentationen immer aktuell gehalten werden. </a:t>
            </a:r>
            <a:br>
              <a:rPr lang="de-DE" sz="1600" dirty="0"/>
            </a:br>
            <a:r>
              <a:rPr lang="de-DE" sz="1600" dirty="0"/>
              <a:t>Da AF/NID tausende digitale Bücher (wie alles andere) kostenlos anbieten, kann von einer Publikation auf wichtiges Hintergrund-Material hingewiesen werden. Etabliertes Wissen kann elegant durch Neues ergänzt werden, was insbesondere für die Öffentlichkeitsarbeit wichtig ist.</a:t>
            </a:r>
          </a:p>
          <a:p>
            <a:endParaRPr lang="de-DE" sz="1600" dirty="0"/>
          </a:p>
          <a:p>
            <a:endParaRPr lang="en-US" sz="1600" dirty="0"/>
          </a:p>
          <a:p>
            <a:endParaRPr lang="en-US" dirty="0"/>
          </a:p>
        </p:txBody>
      </p:sp>
      <p:sp>
        <p:nvSpPr>
          <p:cNvPr id="3" name="Textfeld 2">
            <a:extLst>
              <a:ext uri="{FF2B5EF4-FFF2-40B4-BE49-F238E27FC236}">
                <a16:creationId xmlns:a16="http://schemas.microsoft.com/office/drawing/2014/main" id="{6F236225-1C76-493E-A6E0-6A4C196B6DD6}"/>
              </a:ext>
            </a:extLst>
          </p:cNvPr>
          <p:cNvSpPr txBox="1"/>
          <p:nvPr/>
        </p:nvSpPr>
        <p:spPr>
          <a:xfrm>
            <a:off x="127000" y="2776279"/>
            <a:ext cx="11760200" cy="1569660"/>
          </a:xfrm>
          <a:prstGeom prst="rect">
            <a:avLst/>
          </a:prstGeom>
          <a:noFill/>
        </p:spPr>
        <p:txBody>
          <a:bodyPr wrap="square" rtlCol="0">
            <a:spAutoFit/>
          </a:bodyPr>
          <a:lstStyle/>
          <a:p>
            <a:r>
              <a:rPr lang="de-DE" sz="1600" b="1" dirty="0">
                <a:solidFill>
                  <a:srgbClr val="FF0000"/>
                </a:solidFill>
              </a:rPr>
              <a:t>Zusammenarbeit mit Buchverlagen</a:t>
            </a:r>
            <a:endParaRPr lang="en-US" sz="1600" dirty="0">
              <a:solidFill>
                <a:srgbClr val="FF0000"/>
              </a:solidFill>
            </a:endParaRPr>
          </a:p>
          <a:p>
            <a:r>
              <a:rPr lang="de-DE" sz="1600" b="1" dirty="0"/>
              <a:t> </a:t>
            </a:r>
            <a:br>
              <a:rPr lang="de-DE" sz="1600" b="1" dirty="0"/>
            </a:br>
            <a:r>
              <a:rPr lang="de-DE" sz="1600" dirty="0"/>
              <a:t>Einige Beispiele haben vor kurzem gezeigt, dass durch Aufnahme eines Buches in das Austria-Forum zusätzliche Buchverkäufe erzielt werden können. Wenn nämlich von vielen Stellen im Austria-Forum auf interessante Seiten eines Buches verwiesen wird, wird anregt, dieses Buch z.B. als Geschenk zu erwerben. Sucht man etwa im Austria-Forum nach einem interessanten Ort in Oberösterreich  wie etwa </a:t>
            </a:r>
            <a:r>
              <a:rPr lang="de-DE" sz="1600" u="sng" dirty="0">
                <a:hlinkClick r:id="rId2"/>
              </a:rPr>
              <a:t>Gmunden</a:t>
            </a:r>
            <a:r>
              <a:rPr lang="de-DE" sz="1600" u="sng" dirty="0"/>
              <a:t>,</a:t>
            </a:r>
            <a:r>
              <a:rPr lang="de-DE" sz="1600" dirty="0"/>
              <a:t> so findet man dort ein beeindruckendes Bild (hier von Traunsee und Traunstein) aus dem Oberösterreich-Buch </a:t>
            </a:r>
            <a:r>
              <a:rPr lang="de-DE" sz="1600" u="sng" dirty="0">
                <a:hlinkClick r:id="rId3"/>
              </a:rPr>
              <a:t>„Hoamatland</a:t>
            </a:r>
            <a:r>
              <a:rPr lang="de-DE" sz="1600" dirty="0"/>
              <a:t>“:</a:t>
            </a:r>
            <a:endParaRPr lang="en-US" sz="1600" dirty="0"/>
          </a:p>
        </p:txBody>
      </p:sp>
      <p:pic>
        <p:nvPicPr>
          <p:cNvPr id="4" name="Grafik 3">
            <a:extLst>
              <a:ext uri="{FF2B5EF4-FFF2-40B4-BE49-F238E27FC236}">
                <a16:creationId xmlns:a16="http://schemas.microsoft.com/office/drawing/2014/main" id="{699869CB-0CAB-413C-8542-9DAC150B7038}"/>
              </a:ext>
            </a:extLst>
          </p:cNvPr>
          <p:cNvPicPr/>
          <p:nvPr/>
        </p:nvPicPr>
        <p:blipFill>
          <a:blip r:embed="rId4"/>
          <a:stretch>
            <a:fillRect/>
          </a:stretch>
        </p:blipFill>
        <p:spPr>
          <a:xfrm>
            <a:off x="211667" y="4345939"/>
            <a:ext cx="5760720" cy="2334260"/>
          </a:xfrm>
          <a:prstGeom prst="rect">
            <a:avLst/>
          </a:prstGeom>
        </p:spPr>
      </p:pic>
      <p:sp>
        <p:nvSpPr>
          <p:cNvPr id="5" name="Textfeld 4">
            <a:extLst>
              <a:ext uri="{FF2B5EF4-FFF2-40B4-BE49-F238E27FC236}">
                <a16:creationId xmlns:a16="http://schemas.microsoft.com/office/drawing/2014/main" id="{26A82D99-6A61-4658-98DF-538FABAD6699}"/>
              </a:ext>
            </a:extLst>
          </p:cNvPr>
          <p:cNvSpPr txBox="1"/>
          <p:nvPr/>
        </p:nvSpPr>
        <p:spPr>
          <a:xfrm>
            <a:off x="6388100" y="5954137"/>
            <a:ext cx="4445000" cy="584775"/>
          </a:xfrm>
          <a:prstGeom prst="rect">
            <a:avLst/>
          </a:prstGeom>
          <a:noFill/>
        </p:spPr>
        <p:txBody>
          <a:bodyPr wrap="square" rtlCol="0">
            <a:spAutoFit/>
          </a:bodyPr>
          <a:lstStyle/>
          <a:p>
            <a:r>
              <a:rPr lang="de-DE" sz="1600" dirty="0"/>
              <a:t>Hermann Maurer und Peter Diem</a:t>
            </a:r>
          </a:p>
          <a:p>
            <a:r>
              <a:rPr lang="de-DE" sz="1600" dirty="0"/>
              <a:t>Oktober 2024</a:t>
            </a:r>
            <a:endParaRPr lang="en-US" sz="1600" dirty="0"/>
          </a:p>
        </p:txBody>
      </p:sp>
      <p:sp>
        <p:nvSpPr>
          <p:cNvPr id="6" name="Foliennummernplatzhalter 5">
            <a:extLst>
              <a:ext uri="{FF2B5EF4-FFF2-40B4-BE49-F238E27FC236}">
                <a16:creationId xmlns:a16="http://schemas.microsoft.com/office/drawing/2014/main" id="{7CFD93A0-3088-6BBC-56D6-0AF43155A5AE}"/>
              </a:ext>
            </a:extLst>
          </p:cNvPr>
          <p:cNvSpPr>
            <a:spLocks noGrp="1"/>
          </p:cNvSpPr>
          <p:nvPr>
            <p:ph type="sldNum" sz="quarter" idx="12"/>
          </p:nvPr>
        </p:nvSpPr>
        <p:spPr/>
        <p:txBody>
          <a:bodyPr/>
          <a:lstStyle/>
          <a:p>
            <a:fld id="{0A244E72-8EF7-4786-BA84-796DF89704B2}" type="slidenum">
              <a:rPr lang="en-US" smtClean="0"/>
              <a:t>6</a:t>
            </a:fld>
            <a:endParaRPr lang="en-US"/>
          </a:p>
        </p:txBody>
      </p:sp>
      <p:sp>
        <p:nvSpPr>
          <p:cNvPr id="7" name="Textfeld 6">
            <a:extLst>
              <a:ext uri="{FF2B5EF4-FFF2-40B4-BE49-F238E27FC236}">
                <a16:creationId xmlns:a16="http://schemas.microsoft.com/office/drawing/2014/main" id="{105C4E0E-2F51-4E4B-9EE0-C24C4A460065}"/>
              </a:ext>
            </a:extLst>
          </p:cNvPr>
          <p:cNvSpPr txBox="1"/>
          <p:nvPr/>
        </p:nvSpPr>
        <p:spPr>
          <a:xfrm>
            <a:off x="6388100" y="4487333"/>
            <a:ext cx="5236633" cy="1323439"/>
          </a:xfrm>
          <a:prstGeom prst="rect">
            <a:avLst/>
          </a:prstGeom>
          <a:noFill/>
        </p:spPr>
        <p:txBody>
          <a:bodyPr wrap="square" rtlCol="0">
            <a:spAutoFit/>
          </a:bodyPr>
          <a:lstStyle/>
          <a:p>
            <a:r>
              <a:rPr lang="de-DE" sz="1600" dirty="0"/>
              <a:t>Mehr zu AF/NID über die Seite der </a:t>
            </a:r>
            <a:r>
              <a:rPr lang="de-DE" sz="1600" dirty="0">
                <a:hlinkClick r:id="rId5"/>
              </a:rPr>
              <a:t>Neuigkeiten</a:t>
            </a:r>
            <a:r>
              <a:rPr lang="de-DE" sz="1600" dirty="0"/>
              <a:t>. Dort findet man u.a. unter „NID Information“ Manuals und eine </a:t>
            </a:r>
            <a:br>
              <a:rPr lang="de-DE" sz="1600" dirty="0"/>
            </a:br>
            <a:r>
              <a:rPr lang="de-DE" sz="1600" dirty="0"/>
              <a:t>NID-Einführung. Aber auch die anderen Einträge sind immer interessant und werden regelmäßig aktualisiert bzw. weisen auf Angebote, die ständig erneuert oder erweitert werden. </a:t>
            </a:r>
            <a:endParaRPr lang="en-US" sz="1600" dirty="0"/>
          </a:p>
        </p:txBody>
      </p:sp>
    </p:spTree>
    <p:extLst>
      <p:ext uri="{BB962C8B-B14F-4D97-AF65-F5344CB8AC3E}">
        <p14:creationId xmlns:p14="http://schemas.microsoft.com/office/powerpoint/2010/main" val="146441830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1386</Words>
  <Application>Microsoft Office PowerPoint</Application>
  <PresentationFormat>Breitbild</PresentationFormat>
  <Paragraphs>54</Paragraphs>
  <Slides>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Aptos</vt:lpstr>
      <vt:lpstr>Arial</vt:lpstr>
      <vt:lpstr>Calibri</vt:lpstr>
      <vt:lpstr>Calibri Light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Hermann Maurer</dc:creator>
  <cp:lastModifiedBy>Hermann Maurer</cp:lastModifiedBy>
  <cp:revision>33</cp:revision>
  <dcterms:created xsi:type="dcterms:W3CDTF">2024-11-22T11:14:05Z</dcterms:created>
  <dcterms:modified xsi:type="dcterms:W3CDTF">2024-11-25T19:43:46Z</dcterms:modified>
</cp:coreProperties>
</file>